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2"/>
  </p:notesMasterIdLst>
  <p:handoutMasterIdLst>
    <p:handoutMasterId r:id="rId23"/>
  </p:handoutMasterIdLst>
  <p:sldIdLst>
    <p:sldId id="257" r:id="rId3"/>
    <p:sldId id="258" r:id="rId4"/>
    <p:sldId id="259" r:id="rId5"/>
    <p:sldId id="260" r:id="rId6"/>
    <p:sldId id="261" r:id="rId7"/>
    <p:sldId id="262" r:id="rId8"/>
    <p:sldId id="277" r:id="rId9"/>
    <p:sldId id="276" r:id="rId10"/>
    <p:sldId id="275" r:id="rId11"/>
    <p:sldId id="274" r:id="rId12"/>
    <p:sldId id="273" r:id="rId13"/>
    <p:sldId id="272" r:id="rId14"/>
    <p:sldId id="271" r:id="rId15"/>
    <p:sldId id="278" r:id="rId16"/>
    <p:sldId id="281" r:id="rId17"/>
    <p:sldId id="284" r:id="rId18"/>
    <p:sldId id="283" r:id="rId19"/>
    <p:sldId id="282" r:id="rId20"/>
    <p:sldId id="280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70" autoAdjust="0"/>
  </p:normalViewPr>
  <p:slideViewPr>
    <p:cSldViewPr showGuides="1">
      <p:cViewPr varScale="1">
        <p:scale>
          <a:sx n="50" d="100"/>
          <a:sy n="50" d="100"/>
        </p:scale>
        <p:origin x="42" y="3606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5-11-02T19:47:55.983" idx="1">
    <p:pos x="7297" y="432"/>
    <p:text>This may be helpful</p:text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11/2/2015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11/2/2015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obelprize.org/nobel_prizes/economic-sciences/laureates/2005/aumann-facts.html" TargetMode="External"/><Relationship Id="rId3" Type="http://schemas.openxmlformats.org/officeDocument/2006/relationships/hyperlink" Target="http://www.nobelprize.org/nobel_prizes/economic-sciences/laureates/2012/roth-facts.html" TargetMode="External"/><Relationship Id="rId7" Type="http://schemas.openxmlformats.org/officeDocument/2006/relationships/hyperlink" Target="http://www.nobelprize.org/nobel_prizes/economic-sciences/laureates/2007/maskin-facts.html" TargetMode="External"/><Relationship Id="rId2" Type="http://schemas.openxmlformats.org/officeDocument/2006/relationships/hyperlink" Target="http://www.nobelprize.org/nobel_prizes/economic-sciences/laureates/2014/tirole-fac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obelprize.org/nobel_prizes/economic-sciences/laureates/2007/hurwicz-facts.html" TargetMode="External"/><Relationship Id="rId11" Type="http://schemas.openxmlformats.org/officeDocument/2006/relationships/hyperlink" Target="http://www.nobelprize.org/nobel_prizes/economic-sciences/laureates/1994/harsanyi-bio.html" TargetMode="External"/><Relationship Id="rId5" Type="http://schemas.openxmlformats.org/officeDocument/2006/relationships/hyperlink" Target="http://www.nobelprize.org/nobel_prizes/economic-sciences/laureates/2007/myerson-facts.html" TargetMode="External"/><Relationship Id="rId10" Type="http://schemas.openxmlformats.org/officeDocument/2006/relationships/hyperlink" Target="http://www.nobelprize.org/nobel_prizes/economic-sciences/laureates/1996/mirrlees-facts.html" TargetMode="External"/><Relationship Id="rId4" Type="http://schemas.openxmlformats.org/officeDocument/2006/relationships/hyperlink" Target="http://www.nobelprize.org/nobel_prizes/economic-sciences/laureates/2012/shapley-facts.html" TargetMode="External"/><Relationship Id="rId9" Type="http://schemas.openxmlformats.org/officeDocument/2006/relationships/hyperlink" Target="http://www.nobelprize.org/nobel_prizes/economic-sciences/laureates/1996/vickrey-fact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7010400" cy="1397000"/>
          </a:xfrm>
        </p:spPr>
        <p:txBody>
          <a:bodyPr/>
          <a:lstStyle/>
          <a:p>
            <a:r>
              <a:rPr lang="en-US" dirty="0" smtClean="0"/>
              <a:t>Instructor: Dr. Tanya </a:t>
            </a:r>
            <a:r>
              <a:rPr lang="en-US" dirty="0" err="1" smtClean="0"/>
              <a:t>Rosenblat</a:t>
            </a:r>
            <a:endParaRPr lang="en-US" dirty="0" smtClean="0"/>
          </a:p>
          <a:p>
            <a:r>
              <a:rPr lang="en-US" dirty="0" smtClean="0"/>
              <a:t>Discussion Leader: </a:t>
            </a:r>
            <a:r>
              <a:rPr lang="en-US" dirty="0" err="1" smtClean="0"/>
              <a:t>Linfeng</a:t>
            </a:r>
            <a:r>
              <a:rPr lang="en-US" dirty="0" smtClean="0"/>
              <a:t> Li &amp; Chen Wang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Strategic Thinking and Coordination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3812" y="3352800"/>
            <a:ext cx="8686801" cy="41910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Guess the number</a:t>
            </a:r>
            <a:endParaRPr lang="en-US" sz="4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412" y="1752600"/>
            <a:ext cx="8686801" cy="1066800"/>
          </a:xfrm>
        </p:spPr>
        <p:txBody>
          <a:bodyPr/>
          <a:lstStyle/>
          <a:p>
            <a:pPr algn="ctr"/>
            <a:r>
              <a:rPr lang="en-US" dirty="0" smtClean="0"/>
              <a:t>A Short Game About Game Theory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68724" y="4314735"/>
            <a:ext cx="41910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 smtClean="0"/>
              <a:t>Tanya(</a:t>
            </a:r>
            <a:r>
              <a:rPr lang="en-US" sz="2400" b="1" dirty="0" err="1" smtClean="0"/>
              <a:t>Linfeng</a:t>
            </a:r>
            <a:r>
              <a:rPr lang="en-US" sz="2400" b="1" dirty="0" smtClean="0"/>
              <a:t> &amp; Chen)</a:t>
            </a:r>
          </a:p>
        </p:txBody>
      </p:sp>
    </p:spTree>
    <p:extLst>
      <p:ext uri="{BB962C8B-B14F-4D97-AF65-F5344CB8AC3E}">
        <p14:creationId xmlns:p14="http://schemas.microsoft.com/office/powerpoint/2010/main" val="248834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Zero-Sum Games</a:t>
            </a:r>
          </a:p>
          <a:p>
            <a:r>
              <a:rPr lang="en-US" dirty="0" smtClean="0"/>
              <a:t>2. Battle of the Sexes (a coordination game)</a:t>
            </a:r>
          </a:p>
          <a:p>
            <a:r>
              <a:rPr lang="en-US" dirty="0" smtClean="0"/>
              <a:t>3. Chicken or Hawk versus Dove (an anti-coordination game)</a:t>
            </a:r>
          </a:p>
          <a:p>
            <a:r>
              <a:rPr lang="en-US" dirty="0" smtClean="0"/>
              <a:t>4. Prisoner’s Dilemma (a cooperation game)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Important Games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786" y="685800"/>
            <a:ext cx="61722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0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411" y="1828800"/>
            <a:ext cx="8686801" cy="1066800"/>
          </a:xfrm>
        </p:spPr>
        <p:txBody>
          <a:bodyPr/>
          <a:lstStyle/>
          <a:p>
            <a:pPr algn="ctr"/>
            <a:r>
              <a:rPr lang="en-US" dirty="0" smtClean="0"/>
              <a:t>Networks, Crowds, and Markets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6411" y="3352800"/>
            <a:ext cx="56388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600" dirty="0" smtClean="0"/>
              <a:t>Iterated Deletion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3734" y="5029200"/>
            <a:ext cx="41910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40 min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70311" y="4225498"/>
            <a:ext cx="41910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 smtClean="0"/>
              <a:t>Tanya</a:t>
            </a:r>
          </a:p>
        </p:txBody>
      </p:sp>
    </p:spTree>
    <p:extLst>
      <p:ext uri="{BB962C8B-B14F-4D97-AF65-F5344CB8AC3E}">
        <p14:creationId xmlns:p14="http://schemas.microsoft.com/office/powerpoint/2010/main" val="43974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0012" y="2514600"/>
            <a:ext cx="8686801" cy="10668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Break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3617912" y="3810000"/>
            <a:ext cx="41910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263426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411" y="1828800"/>
            <a:ext cx="8686801" cy="1066800"/>
          </a:xfrm>
        </p:spPr>
        <p:txBody>
          <a:bodyPr/>
          <a:lstStyle/>
          <a:p>
            <a:pPr algn="ctr"/>
            <a:r>
              <a:rPr lang="en-US" dirty="0" smtClean="0"/>
              <a:t>Networks, Crowds, and Markets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6411" y="3352800"/>
            <a:ext cx="56388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600" dirty="0" smtClean="0"/>
              <a:t>Nash Equilibrium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70311" y="4225498"/>
            <a:ext cx="41910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 smtClean="0"/>
              <a:t>Tanya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03734" y="5029200"/>
            <a:ext cx="41910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 min</a:t>
            </a:r>
          </a:p>
        </p:txBody>
      </p:sp>
    </p:spTree>
    <p:extLst>
      <p:ext uri="{BB962C8B-B14F-4D97-AF65-F5344CB8AC3E}">
        <p14:creationId xmlns:p14="http://schemas.microsoft.com/office/powerpoint/2010/main" val="151434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74812" y="1600200"/>
            <a:ext cx="8686801" cy="1066800"/>
          </a:xfrm>
        </p:spPr>
        <p:txBody>
          <a:bodyPr/>
          <a:lstStyle/>
          <a:p>
            <a:pPr algn="ctr"/>
            <a:r>
              <a:rPr lang="en-US" dirty="0" smtClean="0"/>
              <a:t>Tacit Coordination Game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56012" y="3352800"/>
            <a:ext cx="47244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600" dirty="0" smtClean="0"/>
              <a:t>7 Equilibria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22712" y="4915244"/>
            <a:ext cx="41910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 min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00529" y="4223266"/>
            <a:ext cx="41910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 smtClean="0"/>
              <a:t>Tanya</a:t>
            </a:r>
          </a:p>
        </p:txBody>
      </p:sp>
    </p:spTree>
    <p:extLst>
      <p:ext uri="{BB962C8B-B14F-4D97-AF65-F5344CB8AC3E}">
        <p14:creationId xmlns:p14="http://schemas.microsoft.com/office/powerpoint/2010/main" val="282191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98612" y="2590800"/>
            <a:ext cx="8686801" cy="1066800"/>
          </a:xfrm>
        </p:spPr>
        <p:txBody>
          <a:bodyPr/>
          <a:lstStyle/>
          <a:p>
            <a:pPr algn="ctr"/>
            <a:r>
              <a:rPr lang="en-US" dirty="0" smtClean="0"/>
              <a:t>Behavioral Game Theory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08412" y="4038600"/>
            <a:ext cx="41910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 smtClean="0"/>
              <a:t>Tanya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6512" y="4800600"/>
            <a:ext cx="41910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 min</a:t>
            </a:r>
          </a:p>
        </p:txBody>
      </p:sp>
    </p:spTree>
    <p:extLst>
      <p:ext uri="{BB962C8B-B14F-4D97-AF65-F5344CB8AC3E}">
        <p14:creationId xmlns:p14="http://schemas.microsoft.com/office/powerpoint/2010/main" val="286651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98612" y="2590800"/>
            <a:ext cx="8686801" cy="1066800"/>
          </a:xfrm>
        </p:spPr>
        <p:txBody>
          <a:bodyPr/>
          <a:lstStyle/>
          <a:p>
            <a:pPr algn="ctr"/>
            <a:r>
              <a:rPr lang="en-US" dirty="0"/>
              <a:t>Bargaining, Communication, and Limited War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32212" y="3962400"/>
            <a:ext cx="41910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 err="1" smtClean="0"/>
              <a:t>Linfeng</a:t>
            </a:r>
            <a:r>
              <a:rPr lang="en-US" sz="2400" b="1" dirty="0" smtClean="0"/>
              <a:t> &amp; Chen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2212" y="4888468"/>
            <a:ext cx="41910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182759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98612" y="1981200"/>
            <a:ext cx="8686801" cy="1066800"/>
          </a:xfrm>
        </p:spPr>
        <p:txBody>
          <a:bodyPr/>
          <a:lstStyle/>
          <a:p>
            <a:pPr algn="ctr"/>
            <a:r>
              <a:rPr lang="en-US" dirty="0" smtClean="0"/>
              <a:t>Open Question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4612" y="3429000"/>
            <a:ext cx="41910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400" b="1" dirty="0" err="1" smtClean="0"/>
              <a:t>Linfeng</a:t>
            </a:r>
            <a:r>
              <a:rPr lang="en-US" sz="2400" b="1" dirty="0" smtClean="0"/>
              <a:t> &amp; Chen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8412" y="4271665"/>
            <a:ext cx="41910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356613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412" y="2057400"/>
            <a:ext cx="8686801" cy="1066800"/>
          </a:xfrm>
        </p:spPr>
        <p:txBody>
          <a:bodyPr/>
          <a:lstStyle/>
          <a:p>
            <a:pPr algn="ctr"/>
            <a:r>
              <a:rPr lang="en-US" sz="4000" dirty="0" smtClean="0"/>
              <a:t>Reflection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808412" y="3733800"/>
            <a:ext cx="41910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 err="1" smtClean="0"/>
              <a:t>Linfeng</a:t>
            </a:r>
            <a:r>
              <a:rPr lang="en-US" sz="2400" b="1" dirty="0" smtClean="0"/>
              <a:t> &amp; Chen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86229" y="4620399"/>
            <a:ext cx="41910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350297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/>
            <a:r>
              <a:rPr lang="en-US" sz="3200" b="1" dirty="0">
                <a:solidFill>
                  <a:srgbClr val="222222"/>
                </a:solidFill>
                <a:latin typeface="Vaud"/>
              </a:rPr>
              <a:t>Tanya </a:t>
            </a:r>
            <a:r>
              <a:rPr lang="en-US" sz="3200" b="1" dirty="0" err="1">
                <a:solidFill>
                  <a:srgbClr val="222222"/>
                </a:solidFill>
                <a:latin typeface="Vaud"/>
              </a:rPr>
              <a:t>Rosenblat</a:t>
            </a:r>
            <a:endParaRPr lang="en-US" sz="3200" b="1" dirty="0">
              <a:solidFill>
                <a:srgbClr val="222222"/>
              </a:solidFill>
              <a:latin typeface="Vaud"/>
            </a:endParaRPr>
          </a:p>
          <a:p>
            <a:r>
              <a:rPr lang="en-US" sz="1800" dirty="0"/>
              <a:t>Associate Professor of Information, School of Information</a:t>
            </a:r>
          </a:p>
          <a:p>
            <a:r>
              <a:rPr lang="en-US" sz="1800" dirty="0"/>
              <a:t>Associate Professor of Economics, College of Literature, Science, and the Arts</a:t>
            </a:r>
          </a:p>
          <a:p>
            <a:r>
              <a:rPr lang="en-US" sz="1800" dirty="0"/>
              <a:t>University of Michigan</a:t>
            </a:r>
          </a:p>
          <a:p>
            <a:r>
              <a:rPr lang="en-US" dirty="0"/>
              <a:t> </a:t>
            </a:r>
            <a:r>
              <a:rPr lang="en-US" dirty="0">
                <a:solidFill>
                  <a:srgbClr val="454545"/>
                </a:solidFill>
                <a:latin typeface="Helvetica" panose="020B0604020202020204" pitchFamily="34" charset="0"/>
              </a:rPr>
              <a:t>Main research interest: Experimental economics</a:t>
            </a:r>
          </a:p>
          <a:p>
            <a:r>
              <a:rPr lang="en-US" dirty="0">
                <a:solidFill>
                  <a:srgbClr val="454545"/>
                </a:solidFill>
                <a:latin typeface="Helvetica" panose="020B0604020202020204" pitchFamily="34" charset="0"/>
              </a:rPr>
              <a:t> Recent research: Using experimental methods to explore the effects of  physical attractiveness in the labor market, trust in societies and social learning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Visiting Scholar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612" y="685800"/>
            <a:ext cx="1733550" cy="242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601200" cy="4191000"/>
          </a:xfrm>
        </p:spPr>
        <p:txBody>
          <a:bodyPr/>
          <a:lstStyle/>
          <a:p>
            <a:r>
              <a:rPr lang="en-US" dirty="0" smtClean="0"/>
              <a:t>Being able to represent strategic situations as games</a:t>
            </a:r>
          </a:p>
          <a:p>
            <a:r>
              <a:rPr lang="en-US" dirty="0" smtClean="0"/>
              <a:t>Identify strategies</a:t>
            </a:r>
          </a:p>
          <a:p>
            <a:r>
              <a:rPr lang="en-US" dirty="0" smtClean="0"/>
              <a:t>Strategy profiles and payoffs</a:t>
            </a:r>
          </a:p>
          <a:p>
            <a:r>
              <a:rPr lang="en-US" dirty="0" smtClean="0"/>
              <a:t>Identify common classes of games (Cooperation, Coordination, Zero-sum)</a:t>
            </a:r>
          </a:p>
          <a:p>
            <a:r>
              <a:rPr lang="en-US" dirty="0" smtClean="0"/>
              <a:t>Solve games using iterated deletion of strictly dominated strategies</a:t>
            </a:r>
          </a:p>
          <a:p>
            <a:r>
              <a:rPr lang="en-US" dirty="0" smtClean="0"/>
              <a:t>Solve games using Nash Equilibrium</a:t>
            </a:r>
          </a:p>
          <a:p>
            <a:r>
              <a:rPr lang="en-US" dirty="0" smtClean="0"/>
              <a:t>Become aware of Nash existence theorem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2362200"/>
            <a:ext cx="8686801" cy="1066800"/>
          </a:xfrm>
        </p:spPr>
        <p:txBody>
          <a:bodyPr/>
          <a:lstStyle/>
          <a:p>
            <a:pPr algn="ctr"/>
            <a:r>
              <a:rPr lang="en-US" dirty="0" smtClean="0"/>
              <a:t>Author Overview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1712" y="3687634"/>
            <a:ext cx="4191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 smtClean="0"/>
              <a:t>Linfeng</a:t>
            </a:r>
            <a:r>
              <a:rPr lang="en-US" sz="2400" b="1" dirty="0"/>
              <a:t> </a:t>
            </a:r>
            <a:r>
              <a:rPr lang="en-US" sz="2400" b="1" dirty="0" smtClean="0"/>
              <a:t>&amp; Chen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6012" y="4343400"/>
            <a:ext cx="419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0"/>
            <a:ext cx="8002589" cy="1066800"/>
          </a:xfrm>
        </p:spPr>
        <p:txBody>
          <a:bodyPr/>
          <a:lstStyle/>
          <a:p>
            <a:r>
              <a:rPr lang="en-US" dirty="0" smtClean="0"/>
              <a:t>Networks, Crowds, and Markets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1447800"/>
            <a:ext cx="2346600" cy="234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8674" b="14777"/>
          <a:stretch/>
        </p:blipFill>
        <p:spPr>
          <a:xfrm>
            <a:off x="7389812" y="1447800"/>
            <a:ext cx="2362200" cy="2346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96446" y="3886200"/>
            <a:ext cx="1608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222222"/>
                </a:solidFill>
                <a:latin typeface="Vaud"/>
              </a:rPr>
              <a:t>David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b="1" dirty="0">
                <a:solidFill>
                  <a:srgbClr val="222222"/>
                </a:solidFill>
                <a:latin typeface="Vaud"/>
              </a:rPr>
              <a:t>Easley</a:t>
            </a:r>
          </a:p>
        </p:txBody>
      </p:sp>
      <p:sp>
        <p:nvSpPr>
          <p:cNvPr id="8" name="Rectangle 7"/>
          <p:cNvSpPr/>
          <p:nvPr/>
        </p:nvSpPr>
        <p:spPr>
          <a:xfrm>
            <a:off x="7825026" y="3886200"/>
            <a:ext cx="1723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222222"/>
                </a:solidFill>
                <a:latin typeface="Vaud"/>
              </a:rPr>
              <a:t>Jon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b="1" dirty="0">
                <a:solidFill>
                  <a:srgbClr val="222222"/>
                </a:solidFill>
                <a:latin typeface="Vaud"/>
              </a:rPr>
              <a:t>Kleinberg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4419600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Dept. of Information Science, </a:t>
            </a:r>
          </a:p>
          <a:p>
            <a:pPr algn="ctr"/>
            <a:r>
              <a:rPr lang="en-US" dirty="0"/>
              <a:t>Cornell University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24499" y="4347332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Dept. of Computer Science, </a:t>
            </a:r>
          </a:p>
          <a:p>
            <a:pPr algn="ctr"/>
            <a:r>
              <a:rPr lang="en-US" dirty="0"/>
              <a:t>Cornell University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17612" y="5334000"/>
            <a:ext cx="472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454545"/>
                </a:solidFill>
                <a:latin typeface="Helvetica" panose="020B0604020202020204" pitchFamily="34" charset="0"/>
              </a:rPr>
              <a:t>Economics of information; learning from endogenous data; market microstructure; evolution in games and markets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780212" y="5334000"/>
            <a:ext cx="426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454545"/>
                </a:solidFill>
                <a:latin typeface="Helvetica" panose="020B0604020202020204" pitchFamily="34" charset="0"/>
              </a:rPr>
              <a:t>Algorithms that exploit the combinatorial structure of networks and information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219200"/>
            <a:ext cx="8686801" cy="1066800"/>
          </a:xfrm>
        </p:spPr>
        <p:txBody>
          <a:bodyPr>
            <a:noAutofit/>
          </a:bodyPr>
          <a:lstStyle/>
          <a:p>
            <a:r>
              <a:rPr lang="en-US" dirty="0"/>
              <a:t>Networks, Crowds, and Markets: </a:t>
            </a:r>
            <a:br>
              <a:rPr lang="en-US" dirty="0"/>
            </a:br>
            <a:r>
              <a:rPr lang="en-US" dirty="0"/>
              <a:t>Reasoning About a Highly Connected World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212" y="2209800"/>
            <a:ext cx="2735149" cy="400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10832"/>
            <a:ext cx="8002589" cy="1066800"/>
          </a:xfrm>
        </p:spPr>
        <p:txBody>
          <a:bodyPr/>
          <a:lstStyle/>
          <a:p>
            <a:r>
              <a:rPr lang="en-US" dirty="0" smtClean="0"/>
              <a:t>Behavioral Game Theory: Experiments in Strategic Interaction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4412" y="5257800"/>
            <a:ext cx="6629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454545"/>
                </a:solidFill>
                <a:latin typeface="Helvetica" panose="020B0604020202020204" pitchFamily="34" charset="0"/>
              </a:rPr>
              <a:t>Risky Choice; Behavioral Game Theory; Limited Strategic Thinking; Patience; Stock Market bubbles; Neuroscience of Economic Decisions</a:t>
            </a:r>
          </a:p>
        </p:txBody>
      </p:sp>
      <p:pic>
        <p:nvPicPr>
          <p:cNvPr id="1026" name="Picture 2" descr="http://s3-us-west-1.amazonaws.com/hss-prod-storage.cloud.caltech.edu/styles/grid_7/s3/people_personal_assets/camerer/Camerer%2C%20Colin.jpg?itok=J71xyNi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2" y="1447800"/>
            <a:ext cx="25781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399391" y="3790698"/>
            <a:ext cx="2005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Vaud"/>
              </a:rPr>
              <a:t>Colin F. </a:t>
            </a:r>
            <a:r>
              <a:rPr lang="en-US" b="1" dirty="0" err="1">
                <a:solidFill>
                  <a:srgbClr val="222222"/>
                </a:solidFill>
                <a:latin typeface="Vaud"/>
              </a:rPr>
              <a:t>Camerer</a:t>
            </a:r>
            <a:endParaRPr lang="en-US" b="1" i="0" dirty="0">
              <a:solidFill>
                <a:srgbClr val="222222"/>
              </a:solidFill>
              <a:effectLst/>
              <a:latin typeface="Vau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6412" y="4385750"/>
            <a:ext cx="49530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Division of the Humanities and Social Sciences</a:t>
            </a:r>
          </a:p>
          <a:p>
            <a:pPr algn="ctr"/>
            <a:r>
              <a:rPr lang="en-US" b="1" dirty="0" smtClean="0"/>
              <a:t>Caltech</a:t>
            </a:r>
          </a:p>
        </p:txBody>
      </p:sp>
    </p:spTree>
    <p:extLst>
      <p:ext uri="{BB962C8B-B14F-4D97-AF65-F5344CB8AC3E}">
        <p14:creationId xmlns:p14="http://schemas.microsoft.com/office/powerpoint/2010/main" val="353237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46966"/>
            <a:ext cx="8002589" cy="1066800"/>
          </a:xfrm>
        </p:spPr>
        <p:txBody>
          <a:bodyPr/>
          <a:lstStyle/>
          <a:p>
            <a:r>
              <a:rPr lang="en-US" dirty="0"/>
              <a:t>Bargaining, Communication, and Limited War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1524000"/>
            <a:ext cx="1828800" cy="2438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89412" y="4172634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Vaud"/>
              </a:rPr>
              <a:t>Thomas C. Schelling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79612" y="5350702"/>
            <a:ext cx="75438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454545"/>
                </a:solidFill>
                <a:latin typeface="Helvetica" panose="020B0604020202020204" pitchFamily="34" charset="0"/>
              </a:rPr>
              <a:t>He was awarded the </a:t>
            </a:r>
            <a:r>
              <a:rPr lang="en-US" sz="1600" b="1" dirty="0">
                <a:solidFill>
                  <a:srgbClr val="454545"/>
                </a:solidFill>
                <a:latin typeface="Helvetica" panose="020B0604020202020204" pitchFamily="34" charset="0"/>
              </a:rPr>
              <a:t>Nobel Prize in Economics</a:t>
            </a:r>
            <a:r>
              <a:rPr lang="en-US" sz="1600" dirty="0">
                <a:solidFill>
                  <a:srgbClr val="454545"/>
                </a:solidFill>
                <a:latin typeface="Helvetica" panose="020B0604020202020204" pitchFamily="34" charset="0"/>
              </a:rPr>
              <a:t> in </a:t>
            </a:r>
            <a:r>
              <a:rPr lang="en-US" sz="1600" dirty="0" smtClean="0">
                <a:solidFill>
                  <a:srgbClr val="454545"/>
                </a:solidFill>
                <a:latin typeface="Helvetica" panose="020B0604020202020204" pitchFamily="34" charset="0"/>
              </a:rPr>
              <a:t>2005, for </a:t>
            </a:r>
          </a:p>
          <a:p>
            <a:pPr algn="ctr"/>
            <a:r>
              <a:rPr lang="en-US" i="1" dirty="0" smtClean="0">
                <a:solidFill>
                  <a:srgbClr val="454545"/>
                </a:solidFill>
                <a:latin typeface="Helvetica" panose="020B0604020202020204" pitchFamily="34" charset="0"/>
              </a:rPr>
              <a:t>“having enhanced our understanding </a:t>
            </a:r>
            <a:r>
              <a:rPr lang="en-US" i="1" dirty="0">
                <a:solidFill>
                  <a:srgbClr val="454545"/>
                </a:solidFill>
                <a:latin typeface="Helvetica" panose="020B0604020202020204" pitchFamily="34" charset="0"/>
              </a:rPr>
              <a:t>of </a:t>
            </a:r>
            <a:endParaRPr lang="en-US" i="1" dirty="0" smtClean="0">
              <a:solidFill>
                <a:srgbClr val="454545"/>
              </a:solidFill>
              <a:latin typeface="Helvetica" panose="020B0604020202020204" pitchFamily="34" charset="0"/>
            </a:endParaRPr>
          </a:p>
          <a:p>
            <a:pPr algn="ctr"/>
            <a:r>
              <a:rPr lang="en-US" i="1" dirty="0" smtClean="0">
                <a:solidFill>
                  <a:srgbClr val="454545"/>
                </a:solidFill>
                <a:latin typeface="Helvetica" panose="020B0604020202020204" pitchFamily="34" charset="0"/>
              </a:rPr>
              <a:t>conflict </a:t>
            </a:r>
            <a:r>
              <a:rPr lang="en-US" i="1" dirty="0">
                <a:solidFill>
                  <a:srgbClr val="454545"/>
                </a:solidFill>
                <a:latin typeface="Helvetica" panose="020B0604020202020204" pitchFamily="34" charset="0"/>
              </a:rPr>
              <a:t>and cooperation </a:t>
            </a:r>
            <a:endParaRPr lang="en-US" i="1" dirty="0" smtClean="0">
              <a:solidFill>
                <a:srgbClr val="454545"/>
              </a:solidFill>
              <a:latin typeface="Helvetica" panose="020B0604020202020204" pitchFamily="34" charset="0"/>
            </a:endParaRPr>
          </a:p>
          <a:p>
            <a:pPr algn="ctr"/>
            <a:r>
              <a:rPr lang="en-US" i="1" dirty="0" smtClean="0">
                <a:solidFill>
                  <a:srgbClr val="454545"/>
                </a:solidFill>
                <a:latin typeface="Helvetica" panose="020B0604020202020204" pitchFamily="34" charset="0"/>
              </a:rPr>
              <a:t>through </a:t>
            </a:r>
            <a:r>
              <a:rPr lang="en-US" i="1" dirty="0">
                <a:solidFill>
                  <a:srgbClr val="454545"/>
                </a:solidFill>
                <a:latin typeface="Helvetica" panose="020B0604020202020204" pitchFamily="34" charset="0"/>
              </a:rPr>
              <a:t>game-theory </a:t>
            </a:r>
            <a:r>
              <a:rPr lang="en-US" i="1" dirty="0" smtClean="0">
                <a:solidFill>
                  <a:srgbClr val="454545"/>
                </a:solidFill>
                <a:latin typeface="Helvetica" panose="020B0604020202020204" pitchFamily="34" charset="0"/>
              </a:rPr>
              <a:t>analysis”</a:t>
            </a:r>
            <a:endParaRPr lang="en-US" i="1" dirty="0">
              <a:solidFill>
                <a:srgbClr val="454545"/>
              </a:solidFill>
              <a:latin typeface="Helvetica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13212" y="4648200"/>
            <a:ext cx="28408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Department of Economics</a:t>
            </a:r>
            <a:endParaRPr lang="en-US" dirty="0"/>
          </a:p>
          <a:p>
            <a:r>
              <a:rPr lang="en-US" dirty="0" smtClean="0"/>
              <a:t>  University of Maryland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74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6012" y="1007753"/>
            <a:ext cx="5791201" cy="569976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Jean </a:t>
            </a:r>
            <a:r>
              <a:rPr lang="en-US" dirty="0" err="1" smtClean="0">
                <a:hlinkClick r:id="rId2"/>
              </a:rPr>
              <a:t>Tirole</a:t>
            </a:r>
            <a:r>
              <a:rPr lang="en-US" dirty="0" smtClean="0">
                <a:hlinkClick r:id="rId2"/>
              </a:rPr>
              <a:t> 		2014</a:t>
            </a:r>
            <a:endParaRPr lang="en-US" dirty="0" smtClean="0"/>
          </a:p>
          <a:p>
            <a:r>
              <a:rPr lang="en-US" dirty="0">
                <a:hlinkClick r:id="rId3"/>
              </a:rPr>
              <a:t>Alvin E. </a:t>
            </a:r>
            <a:r>
              <a:rPr lang="en-US" dirty="0" smtClean="0">
                <a:hlinkClick r:id="rId3"/>
              </a:rPr>
              <a:t>Roth		2012</a:t>
            </a:r>
            <a:endParaRPr lang="en-US" dirty="0" smtClean="0"/>
          </a:p>
          <a:p>
            <a:r>
              <a:rPr lang="en-US" dirty="0">
                <a:hlinkClick r:id="rId4"/>
              </a:rPr>
              <a:t>Lloyd S. Shapley </a:t>
            </a:r>
            <a:r>
              <a:rPr lang="en-US" dirty="0" smtClean="0">
                <a:hlinkClick r:id="rId4"/>
              </a:rPr>
              <a:t>	2012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Roger B. Myerson      	2007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Leonid </a:t>
            </a:r>
            <a:r>
              <a:rPr lang="en-US" dirty="0" err="1" smtClean="0">
                <a:hlinkClick r:id="rId6"/>
              </a:rPr>
              <a:t>Hurwicz</a:t>
            </a:r>
            <a:r>
              <a:rPr lang="en-US" dirty="0" smtClean="0">
                <a:hlinkClick r:id="rId6"/>
              </a:rPr>
              <a:t>         	2007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Eric S. </a:t>
            </a:r>
            <a:r>
              <a:rPr lang="en-US" dirty="0" err="1" smtClean="0">
                <a:hlinkClick r:id="rId7"/>
              </a:rPr>
              <a:t>Maskin</a:t>
            </a:r>
            <a:r>
              <a:rPr lang="en-US" dirty="0" smtClean="0">
                <a:hlinkClick r:id="rId7"/>
              </a:rPr>
              <a:t>             	2007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Robert J. </a:t>
            </a:r>
            <a:r>
              <a:rPr lang="en-US" dirty="0" err="1" smtClean="0">
                <a:hlinkClick r:id="rId8"/>
              </a:rPr>
              <a:t>Aumann</a:t>
            </a:r>
            <a:r>
              <a:rPr lang="en-US" dirty="0" smtClean="0">
                <a:hlinkClick r:id="rId8"/>
              </a:rPr>
              <a:t>      	2005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William </a:t>
            </a:r>
            <a:r>
              <a:rPr lang="en-US" dirty="0" err="1" smtClean="0">
                <a:hlinkClick r:id="rId9"/>
              </a:rPr>
              <a:t>Vickrey</a:t>
            </a:r>
            <a:r>
              <a:rPr lang="en-US" dirty="0" smtClean="0">
                <a:hlinkClick r:id="rId9"/>
              </a:rPr>
              <a:t>          	1996</a:t>
            </a:r>
            <a:endParaRPr lang="en-US" dirty="0" smtClean="0"/>
          </a:p>
          <a:p>
            <a:r>
              <a:rPr lang="en-US" dirty="0">
                <a:hlinkClick r:id="rId10"/>
              </a:rPr>
              <a:t>James A. </a:t>
            </a:r>
            <a:r>
              <a:rPr lang="en-US" dirty="0" err="1" smtClean="0">
                <a:hlinkClick r:id="rId10"/>
              </a:rPr>
              <a:t>Mirrlees</a:t>
            </a:r>
            <a:r>
              <a:rPr lang="en-US" dirty="0" smtClean="0">
                <a:hlinkClick r:id="rId10"/>
              </a:rPr>
              <a:t> 	1996</a:t>
            </a:r>
            <a:endParaRPr lang="en-US" dirty="0" smtClean="0"/>
          </a:p>
          <a:p>
            <a:r>
              <a:rPr lang="en-US" dirty="0" smtClean="0">
                <a:hlinkClick r:id="rId11"/>
              </a:rPr>
              <a:t>John C. </a:t>
            </a:r>
            <a:r>
              <a:rPr lang="en-US" dirty="0" err="1" smtClean="0">
                <a:hlinkClick r:id="rId11"/>
              </a:rPr>
              <a:t>Harsanyi</a:t>
            </a:r>
            <a:r>
              <a:rPr lang="en-US" dirty="0" smtClean="0">
                <a:hlinkClick r:id="rId11"/>
              </a:rPr>
              <a:t>        	1994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8012" y="-158257"/>
            <a:ext cx="10820400" cy="1066800"/>
          </a:xfrm>
        </p:spPr>
        <p:txBody>
          <a:bodyPr/>
          <a:lstStyle/>
          <a:p>
            <a:r>
              <a:rPr lang="en-US" dirty="0" smtClean="0"/>
              <a:t>Some other Nobel Prize Winners in Game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6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" id="{8652783A-F43B-4C47-8F3C-48F967BE0382}" vid="{232EED29-0899-40B2-8969-E379F11A5395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E1DFAE-A563-49ED-B827-D954CB21C6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presentation</Template>
  <TotalTime>0</TotalTime>
  <Words>356</Words>
  <Application>Microsoft Office PowerPoint</Application>
  <PresentationFormat>Custom</PresentationFormat>
  <Paragraphs>91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Helvetica Neue</vt:lpstr>
      <vt:lpstr>Vaud</vt:lpstr>
      <vt:lpstr>Arial</vt:lpstr>
      <vt:lpstr>Century Gothic</vt:lpstr>
      <vt:lpstr>Helvetica</vt:lpstr>
      <vt:lpstr>Palatino Linotype</vt:lpstr>
      <vt:lpstr>Business strategy presentation</vt:lpstr>
      <vt:lpstr>Strategic Thinking and Coordination</vt:lpstr>
      <vt:lpstr>Visiting Scholar</vt:lpstr>
      <vt:lpstr>Learning Goals</vt:lpstr>
      <vt:lpstr>Author Overview</vt:lpstr>
      <vt:lpstr>Networks, Crowds, and Markets</vt:lpstr>
      <vt:lpstr>Networks, Crowds, and Markets:  Reasoning About a Highly Connected World</vt:lpstr>
      <vt:lpstr>Behavioral Game Theory: Experiments in Strategic Interaction</vt:lpstr>
      <vt:lpstr>Bargaining, Communication, and Limited War</vt:lpstr>
      <vt:lpstr>Some other Nobel Prize Winners in Game Theory</vt:lpstr>
      <vt:lpstr>A Short Game About Game Theory</vt:lpstr>
      <vt:lpstr>Some Important Games</vt:lpstr>
      <vt:lpstr>Networks, Crowds, and Markets</vt:lpstr>
      <vt:lpstr>Break</vt:lpstr>
      <vt:lpstr>Networks, Crowds, and Markets</vt:lpstr>
      <vt:lpstr>Tacit Coordination Game</vt:lpstr>
      <vt:lpstr>Behavioral Game Theory</vt:lpstr>
      <vt:lpstr>Bargaining, Communication, and Limited War</vt:lpstr>
      <vt:lpstr>Open Question</vt:lpstr>
      <vt:lpstr>Reflection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2015-11-01T23:37:10Z</dcterms:created>
  <dcterms:modified xsi:type="dcterms:W3CDTF">2015-11-03T00:52:07Z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TC034606639991</vt:lpwstr>
  </property>
</Properties>
</file>