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70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/>
    <p:restoredTop sz="94582"/>
  </p:normalViewPr>
  <p:slideViewPr>
    <p:cSldViewPr snapToGrid="0">
      <p:cViewPr varScale="1">
        <p:scale>
          <a:sx n="160" d="100"/>
          <a:sy n="160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B8800A8D-2ECF-4811-A4E8-95EFBE3203CA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59" name="Google Shape;165;g3379f2944d0_0_2388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DEADAC1-8222-4BAB-88CC-8855F47E3878}" type="slidenum">
              <a:rPr lang="ru" sz="1400" b="0" strike="noStrike" spc="-1">
                <a:solidFill>
                  <a:srgbClr val="000000"/>
                </a:solidFill>
                <a:latin typeface="Arial"/>
                <a:ea typeface="Arial"/>
              </a:rPr>
              <a:t>2</a:t>
            </a:fld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83" name="Google Shape;716;g3379f2944d0_0_2210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3104649-5B75-4DD0-A28C-86923320631B}" type="slidenum">
              <a:rPr lang="ru" sz="1400" b="0" strike="noStrike" spc="-1">
                <a:solidFill>
                  <a:srgbClr val="000000"/>
                </a:solidFill>
                <a:latin typeface="Arial"/>
                <a:ea typeface="Arial"/>
              </a:rPr>
              <a:t>12</a:t>
            </a:fld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86" name="Google Shape;723;g33cb0a86910_0_20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B42A4A3-0210-471D-97E1-384DA9E97053}" type="slidenum">
              <a:rPr lang="ru" sz="1400" b="0" strike="noStrike" spc="-1">
                <a:solidFill>
                  <a:srgbClr val="000000"/>
                </a:solidFill>
                <a:latin typeface="Arial"/>
                <a:ea typeface="Arial"/>
              </a:rPr>
              <a:t>13</a:t>
            </a:fld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89" name="Google Shape;800;g33cb0a86910_0_54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22F2D27-8F8F-4545-943B-2E0A9BA5CF02}" type="slidenum">
              <a:rPr lang="ru" sz="1400" b="0" strike="noStrike" spc="-1">
                <a:solidFill>
                  <a:srgbClr val="000000"/>
                </a:solidFill>
                <a:latin typeface="Arial"/>
                <a:ea typeface="Arial"/>
              </a:rPr>
              <a:t>14</a:t>
            </a:fld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92" name="Google Shape;826;g33cb0a86910_0_647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31FC562-28A2-4C9D-A6BF-7B5588773A07}" type="slidenum">
              <a:rPr lang="ru" sz="1400" b="0" strike="noStrike" spc="-1">
                <a:solidFill>
                  <a:srgbClr val="000000"/>
                </a:solidFill>
                <a:latin typeface="Arial"/>
                <a:ea typeface="Arial"/>
              </a:rPr>
              <a:t>15</a:t>
            </a:fld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24BA8-DA4E-E4A2-C909-8EBB27FA6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>
            <a:extLst>
              <a:ext uri="{FF2B5EF4-FFF2-40B4-BE49-F238E27FC236}">
                <a16:creationId xmlns:a16="http://schemas.microsoft.com/office/drawing/2014/main" id="{9E494644-4A04-D070-1649-C94277024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2" name="PlaceHolder 2">
            <a:extLst>
              <a:ext uri="{FF2B5EF4-FFF2-40B4-BE49-F238E27FC236}">
                <a16:creationId xmlns:a16="http://schemas.microsoft.com/office/drawing/2014/main" id="{D6EEE108-E8F1-5E16-DB22-E9B40212285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83" name="Google Shape;716;g3379f2944d0_0_2210:notes">
            <a:extLst>
              <a:ext uri="{FF2B5EF4-FFF2-40B4-BE49-F238E27FC236}">
                <a16:creationId xmlns:a16="http://schemas.microsoft.com/office/drawing/2014/main" id="{33FB0E5A-5BDF-7BF0-F557-BC277AC06905}"/>
              </a:ext>
            </a:extLst>
          </p:cNvPr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3104649-5B75-4DD0-A28C-86923320631B}" type="slidenum">
              <a:rPr lang="ru" sz="1400" b="0" strike="noStrike" spc="-1">
                <a:solidFill>
                  <a:srgbClr val="000000"/>
                </a:solidFill>
                <a:latin typeface="Arial"/>
                <a:ea typeface="Arial"/>
              </a:rPr>
              <a:t>16</a:t>
            </a:fld>
            <a:endParaRPr lang="ru-RU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7910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B5341-8843-7BDB-C0B7-A9FF18AD3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>
            <a:extLst>
              <a:ext uri="{FF2B5EF4-FFF2-40B4-BE49-F238E27FC236}">
                <a16:creationId xmlns:a16="http://schemas.microsoft.com/office/drawing/2014/main" id="{04045800-9CB8-8F5E-C4CD-2C2EE52892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82" name="PlaceHolder 2">
            <a:extLst>
              <a:ext uri="{FF2B5EF4-FFF2-40B4-BE49-F238E27FC236}">
                <a16:creationId xmlns:a16="http://schemas.microsoft.com/office/drawing/2014/main" id="{23442785-98DA-442A-0470-3018B456141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83" name="Google Shape;716;g3379f2944d0_0_2210:notes">
            <a:extLst>
              <a:ext uri="{FF2B5EF4-FFF2-40B4-BE49-F238E27FC236}">
                <a16:creationId xmlns:a16="http://schemas.microsoft.com/office/drawing/2014/main" id="{D6A4E33E-F458-D431-6093-97FEBA0F7100}"/>
              </a:ext>
            </a:extLst>
          </p:cNvPr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3104649-5B75-4DD0-A28C-86923320631B}" type="slidenum">
              <a:rPr lang="ru" sz="1400" b="0" strike="noStrike" spc="-1">
                <a:solidFill>
                  <a:srgbClr val="000000"/>
                </a:solidFill>
                <a:latin typeface="Arial"/>
                <a:ea typeface="Arial"/>
              </a:rPr>
              <a:t>17</a:t>
            </a:fld>
            <a:endParaRPr lang="ru-RU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312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62" name="Google Shape;172;g3379f2944d0_0_2296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4EB060C-3F6C-4BB5-8501-12996E373627}" type="slidenum">
              <a:rPr lang="ru" sz="14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fld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23667-D4E5-DDE4-50EE-5C24F435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>
            <a:extLst>
              <a:ext uri="{FF2B5EF4-FFF2-40B4-BE49-F238E27FC236}">
                <a16:creationId xmlns:a16="http://schemas.microsoft.com/office/drawing/2014/main" id="{4BEA95BC-3D7E-1EFD-4509-85B43624D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1" name="PlaceHolder 2">
            <a:extLst>
              <a:ext uri="{FF2B5EF4-FFF2-40B4-BE49-F238E27FC236}">
                <a16:creationId xmlns:a16="http://schemas.microsoft.com/office/drawing/2014/main" id="{68269768-EEA5-6765-2BC4-646FD948AC4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62" name="Google Shape;172;g3379f2944d0_0_2296:notes">
            <a:extLst>
              <a:ext uri="{FF2B5EF4-FFF2-40B4-BE49-F238E27FC236}">
                <a16:creationId xmlns:a16="http://schemas.microsoft.com/office/drawing/2014/main" id="{2B4667B8-14EC-64ED-F74C-7ED5D74B00A0}"/>
              </a:ext>
            </a:extLst>
          </p:cNvPr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4EB060C-3F6C-4BB5-8501-12996E373627}" type="slidenum">
              <a:rPr lang="ru" sz="1400" b="0" strike="noStrike" spc="-1">
                <a:solidFill>
                  <a:srgbClr val="000000"/>
                </a:solidFill>
                <a:latin typeface="Arial"/>
                <a:ea typeface="Arial"/>
              </a:rPr>
              <a:t>4</a:t>
            </a:fld>
            <a:endParaRPr lang="ru-RU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7667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65" name="Google Shape;258;g3379f2944d0_0_2583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2D9BFB4C-4C2C-4418-8B6C-145CE7641AF4}" type="slidenum">
              <a:rPr lang="ru" sz="1400" b="0" strike="noStrike" spc="-1">
                <a:solidFill>
                  <a:srgbClr val="000000"/>
                </a:solidFill>
                <a:latin typeface="Arial"/>
                <a:ea typeface="Arial"/>
              </a:rPr>
              <a:t>5</a:t>
            </a:fld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68" name="Google Shape;303;g3379f2944d0_0_1336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BF2455D-E172-49DE-B151-658486BB05D0}" type="slidenum">
              <a:rPr lang="ru" sz="1400" b="0" strike="noStrike" spc="-1">
                <a:solidFill>
                  <a:srgbClr val="000000"/>
                </a:solidFill>
                <a:latin typeface="Arial"/>
                <a:ea typeface="Arial"/>
              </a:rPr>
              <a:t>7</a:t>
            </a:fld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71" name="Google Shape;415;g3379f2944d0_0_870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98AB453-ABEC-4CBB-8D14-462B5B9045FF}" type="slidenum">
              <a:rPr lang="ru" sz="1400" b="0" strike="noStrike" spc="-1">
                <a:solidFill>
                  <a:srgbClr val="000000"/>
                </a:solidFill>
                <a:latin typeface="Arial"/>
                <a:ea typeface="Arial"/>
              </a:rPr>
              <a:t>8</a:t>
            </a:fld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74" name="Google Shape;415;g3379f2944d0_0_0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F55D0EA-BE70-4D80-A9A1-CC5B11BF913B}" type="slidenum">
              <a:rPr lang="ru" sz="1400" b="0" strike="noStrike" spc="-1">
                <a:solidFill>
                  <a:srgbClr val="000000"/>
                </a:solidFill>
                <a:latin typeface="Arial"/>
                <a:ea typeface="Arial"/>
              </a:rPr>
              <a:t>9</a:t>
            </a:fld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77" name="Google Shape;434;g3379f2944d0_0_1520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4AA3C39-F83F-4310-BE40-77BCD6E8C398}" type="slidenum">
              <a:rPr lang="ru" sz="14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fld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180" name="Google Shape;494;g3379f2944d0_0_1806:notes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395FCE01-9447-47BB-905B-459F3EA79451}" type="slidenum">
              <a:rPr lang="ru" sz="1400" b="0" strike="noStrike" spc="-1">
                <a:solidFill>
                  <a:srgbClr val="000000"/>
                </a:solidFill>
                <a:latin typeface="Arial"/>
                <a:ea typeface="Arial"/>
              </a:rPr>
              <a:t>11</a:t>
            </a:fld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280" cy="178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280" cy="178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280" cy="178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 fontScale="49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Bahnschrift"/>
                <a:cs typeface="Bahnschrif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10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280" cy="178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280" cy="178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280" cy="178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280" cy="178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143000" y="841680"/>
            <a:ext cx="6857280" cy="829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280" cy="178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280" cy="178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280" cy="178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2D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280" cy="178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" y="457002"/>
            <a:ext cx="8321040" cy="442341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1480" y="1236622"/>
            <a:ext cx="3262898" cy="332303"/>
          </a:xfrm>
          <a:prstGeom prst="rect">
            <a:avLst/>
          </a:prstGeom>
        </p:spPr>
        <p:txBody>
          <a:bodyPr vert="horz" wrap="square" lIns="0" tIns="9049" rIns="0" bIns="0" rtlCol="0" anchor="ctr">
            <a:spAutoFit/>
          </a:bodyPr>
          <a:lstStyle/>
          <a:p>
            <a:pPr marL="9525">
              <a:lnSpc>
                <a:spcPct val="100000"/>
              </a:lnSpc>
              <a:spcBef>
                <a:spcPts val="71"/>
              </a:spcBef>
            </a:pPr>
            <a:r>
              <a:rPr sz="2100" b="1" spc="-146" dirty="0">
                <a:solidFill>
                  <a:srgbClr val="000000"/>
                </a:solidFill>
                <a:latin typeface="Arial"/>
                <a:cs typeface="Arial"/>
              </a:rPr>
              <a:t>Тема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9701" y="3740726"/>
            <a:ext cx="3066455" cy="945772"/>
          </a:xfrm>
          <a:prstGeom prst="rect">
            <a:avLst/>
          </a:prstGeom>
        </p:spPr>
        <p:txBody>
          <a:bodyPr vert="horz" wrap="square" lIns="0" tIns="9525" rIns="0" bIns="0" numCol="2" rtlCol="0">
            <a:spAutoFit/>
          </a:bodyPr>
          <a:lstStyle/>
          <a:p>
            <a:pPr marL="9525" lvl="4">
              <a:spcBef>
                <a:spcPts val="75"/>
              </a:spcBef>
            </a:pPr>
            <a:r>
              <a:rPr sz="1500" b="1" dirty="0">
                <a:solidFill>
                  <a:srgbClr val="001F5F"/>
                </a:solidFill>
                <a:latin typeface="Arial"/>
                <a:cs typeface="Arial"/>
              </a:rPr>
              <a:t>Выполнили: </a:t>
            </a:r>
            <a:r>
              <a:rPr lang="ru-RU" sz="1500" b="1" dirty="0">
                <a:solidFill>
                  <a:srgbClr val="001F5F"/>
                </a:solidFill>
                <a:latin typeface="Arial"/>
                <a:cs typeface="Arial"/>
              </a:rPr>
              <a:t>Решетов К. А. Попов А. Ю.</a:t>
            </a:r>
          </a:p>
          <a:p>
            <a:pPr marL="9525" lvl="4">
              <a:spcBef>
                <a:spcPts val="75"/>
              </a:spcBef>
            </a:pPr>
            <a:r>
              <a:rPr lang="ru-RU" sz="1500" b="1" dirty="0">
                <a:solidFill>
                  <a:srgbClr val="001F5F"/>
                </a:solidFill>
                <a:latin typeface="Arial"/>
                <a:cs typeface="Arial"/>
              </a:rPr>
              <a:t>Алеев А. А.</a:t>
            </a:r>
            <a:endParaRPr sz="1500">
              <a:latin typeface="Arial"/>
              <a:cs typeface="Arial"/>
            </a:endParaRPr>
          </a:p>
          <a:p>
            <a:pPr marL="9525">
              <a:spcBef>
                <a:spcPts val="4"/>
              </a:spcBef>
            </a:pPr>
            <a:r>
              <a:rPr sz="1500" b="1" dirty="0">
                <a:solidFill>
                  <a:srgbClr val="001F5F"/>
                </a:solidFill>
                <a:latin typeface="Arial"/>
                <a:cs typeface="Arial"/>
              </a:rPr>
              <a:t>Руководитель: Желенкова М.Б</a:t>
            </a:r>
            <a:r>
              <a:rPr sz="1500" b="1" spc="-34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436;p53"/>
          <p:cNvSpPr/>
          <p:nvPr/>
        </p:nvSpPr>
        <p:spPr>
          <a:xfrm>
            <a:off x="0" y="2207520"/>
            <a:ext cx="5410080" cy="2939760"/>
          </a:xfrm>
          <a:custGeom>
            <a:avLst/>
            <a:gdLst/>
            <a:ahLst/>
            <a:cxnLst/>
            <a:rect l="l" t="t" r="r" b="b"/>
            <a:pathLst>
              <a:path w="8229600" h="5136401">
                <a:moveTo>
                  <a:pt x="0" y="675237"/>
                </a:moveTo>
                <a:cubicBezTo>
                  <a:pt x="970972" y="233046"/>
                  <a:pt x="1941945" y="-209145"/>
                  <a:pt x="2673927" y="107201"/>
                </a:cubicBezTo>
                <a:cubicBezTo>
                  <a:pt x="3405909" y="423546"/>
                  <a:pt x="3692236" y="2095328"/>
                  <a:pt x="4391891" y="2573310"/>
                </a:cubicBezTo>
                <a:cubicBezTo>
                  <a:pt x="5091546" y="3051292"/>
                  <a:pt x="6232237" y="2547910"/>
                  <a:pt x="6871855" y="2975092"/>
                </a:cubicBezTo>
                <a:cubicBezTo>
                  <a:pt x="7511473" y="3402274"/>
                  <a:pt x="7870536" y="4269337"/>
                  <a:pt x="8229600" y="5136401"/>
                </a:cubicBezTo>
              </a:path>
            </a:pathLst>
          </a:custGeom>
          <a:noFill/>
          <a:ln w="190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Google Shape;437;p53"/>
          <p:cNvSpPr/>
          <p:nvPr/>
        </p:nvSpPr>
        <p:spPr>
          <a:xfrm>
            <a:off x="1948680" y="1846800"/>
            <a:ext cx="5220720" cy="1362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rgbClr val="0E284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600" b="0" strike="noStrike" spc="-1">
                <a:solidFill>
                  <a:srgbClr val="000000"/>
                </a:solidFill>
                <a:latin typeface="Arial"/>
                <a:ea typeface="Arial"/>
              </a:rPr>
              <a:t>Дерево решений</a:t>
            </a:r>
            <a:endParaRPr lang="ru-RU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496;p57"/>
          <p:cNvSpPr/>
          <p:nvPr/>
        </p:nvSpPr>
        <p:spPr>
          <a:xfrm>
            <a:off x="540000" y="1061640"/>
            <a:ext cx="8075520" cy="3798360"/>
          </a:xfrm>
          <a:prstGeom prst="roundRect">
            <a:avLst>
              <a:gd name="adj" fmla="val 4015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Google Shape;712;p57"/>
          <p:cNvSpPr/>
          <p:nvPr/>
        </p:nvSpPr>
        <p:spPr>
          <a:xfrm>
            <a:off x="319680" y="236880"/>
            <a:ext cx="8606160" cy="69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4100" b="1" strike="noStrike" spc="-1">
                <a:solidFill>
                  <a:srgbClr val="FFFFFF"/>
                </a:solidFill>
                <a:latin typeface="Arial"/>
                <a:ea typeface="Arial"/>
              </a:rPr>
              <a:t>Результат работы практический</a:t>
            </a:r>
            <a:endParaRPr lang="ru-RU" sz="4100" b="0" strike="noStrike" spc="-1">
              <a:latin typeface="Arial"/>
            </a:endParaRPr>
          </a:p>
        </p:txBody>
      </p:sp>
      <p:pic>
        <p:nvPicPr>
          <p:cNvPr id="3" name="Рисунок 2" descr="Изображение выглядит как текст, диаграмма, че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45CA7E7-D1BB-3C66-6917-96F7A4BE5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2012"/>
            <a:ext cx="7772400" cy="309852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718;p58"/>
          <p:cNvSpPr/>
          <p:nvPr/>
        </p:nvSpPr>
        <p:spPr>
          <a:xfrm>
            <a:off x="0" y="2207520"/>
            <a:ext cx="5410080" cy="2939760"/>
          </a:xfrm>
          <a:custGeom>
            <a:avLst/>
            <a:gdLst/>
            <a:ahLst/>
            <a:cxnLst/>
            <a:rect l="l" t="t" r="r" b="b"/>
            <a:pathLst>
              <a:path w="8229600" h="5136401">
                <a:moveTo>
                  <a:pt x="0" y="675237"/>
                </a:moveTo>
                <a:cubicBezTo>
                  <a:pt x="970972" y="233046"/>
                  <a:pt x="1941945" y="-209145"/>
                  <a:pt x="2673927" y="107201"/>
                </a:cubicBezTo>
                <a:cubicBezTo>
                  <a:pt x="3405909" y="423546"/>
                  <a:pt x="3692236" y="2095328"/>
                  <a:pt x="4391891" y="2573310"/>
                </a:cubicBezTo>
                <a:cubicBezTo>
                  <a:pt x="5091546" y="3051292"/>
                  <a:pt x="6232237" y="2547910"/>
                  <a:pt x="6871855" y="2975092"/>
                </a:cubicBezTo>
                <a:cubicBezTo>
                  <a:pt x="7511473" y="3402274"/>
                  <a:pt x="7870536" y="4269337"/>
                  <a:pt x="8229600" y="5136401"/>
                </a:cubicBezTo>
              </a:path>
            </a:pathLst>
          </a:custGeom>
          <a:noFill/>
          <a:ln w="190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Google Shape;719;p58"/>
          <p:cNvSpPr/>
          <p:nvPr/>
        </p:nvSpPr>
        <p:spPr>
          <a:xfrm>
            <a:off x="1948680" y="1846800"/>
            <a:ext cx="5220720" cy="1362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rgbClr val="0E284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600" b="0" strike="noStrike" spc="-1">
                <a:solidFill>
                  <a:srgbClr val="000000"/>
                </a:solidFill>
                <a:latin typeface="Arial"/>
                <a:ea typeface="Arial"/>
              </a:rPr>
              <a:t>Генерация идей</a:t>
            </a:r>
            <a:endParaRPr lang="ru-RU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725;p59"/>
          <p:cNvSpPr/>
          <p:nvPr/>
        </p:nvSpPr>
        <p:spPr>
          <a:xfrm>
            <a:off x="319680" y="969480"/>
            <a:ext cx="8504280" cy="4025880"/>
          </a:xfrm>
          <a:prstGeom prst="roundRect">
            <a:avLst>
              <a:gd name="adj" fmla="val 4015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Google Shape;726;p59"/>
          <p:cNvSpPr/>
          <p:nvPr/>
        </p:nvSpPr>
        <p:spPr>
          <a:xfrm>
            <a:off x="319680" y="236880"/>
            <a:ext cx="6237720" cy="69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4100" b="1" strike="noStrike" spc="-1">
                <a:solidFill>
                  <a:srgbClr val="FFFFFF"/>
                </a:solidFill>
                <a:latin typeface="Calibri"/>
                <a:ea typeface="Calibri"/>
              </a:rPr>
              <a:t>ГПСЛДВ (HADI)</a:t>
            </a:r>
            <a:endParaRPr lang="ru-RU" sz="4100" b="0" strike="noStrike" spc="-1">
              <a:latin typeface="Arial"/>
            </a:endParaRPr>
          </a:p>
        </p:txBody>
      </p:sp>
      <p:graphicFrame>
        <p:nvGraphicFramePr>
          <p:cNvPr id="108" name="Google Shape;727;p59"/>
          <p:cNvGraphicFramePr/>
          <p:nvPr>
            <p:extLst>
              <p:ext uri="{D42A27DB-BD31-4B8C-83A1-F6EECF244321}">
                <p14:modId xmlns:p14="http://schemas.microsoft.com/office/powerpoint/2010/main" val="4203758255"/>
              </p:ext>
            </p:extLst>
          </p:nvPr>
        </p:nvGraphicFramePr>
        <p:xfrm>
          <a:off x="541867" y="1145160"/>
          <a:ext cx="8098133" cy="3657600"/>
        </p:xfrm>
        <a:graphic>
          <a:graphicData uri="http://schemas.openxmlformats.org/drawingml/2006/table">
            <a:tbl>
              <a:tblPr/>
              <a:tblGrid>
                <a:gridCol w="1865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3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77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280"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2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Гипотеза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2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Проверка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2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Сила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2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Лёгкость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None/>
                      </a:pPr>
                      <a:r>
                        <a:rPr lang="ru-RU" sz="1200" b="1" strike="noStrike" spc="-1">
                          <a:solidFill>
                            <a:srgbClr val="FFFFFF"/>
                          </a:solidFill>
                          <a:latin typeface="Arial"/>
                        </a:rPr>
                        <a:t>Рейтинг</a:t>
                      </a: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2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Данные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2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Вывод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20">
                <a:tc>
                  <a:txBody>
                    <a:bodyPr/>
                    <a:lstStyle/>
                    <a:p>
                      <a:pPr marL="76320" lvl="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900" b="0" strike="noStrike" spc="-1">
                          <a:solidFill>
                            <a:srgbClr val="060823"/>
                          </a:solidFill>
                          <a:latin typeface="Arial"/>
                          <a:ea typeface="Arial"/>
                        </a:rPr>
                        <a:t>Обучить новое поколение</a:t>
                      </a:r>
                      <a:endParaRPr lang="ru-RU" sz="900" b="0" strike="noStrike" spc="-1">
                        <a:latin typeface="Arial"/>
                      </a:endParaRPr>
                    </a:p>
                    <a:p>
                      <a:pPr marL="76320" lvl="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900" b="0" strike="noStrike" spc="-1">
                          <a:solidFill>
                            <a:srgbClr val="060823"/>
                          </a:solidFill>
                          <a:latin typeface="Arial"/>
                          <a:ea typeface="Arial"/>
                        </a:rPr>
                        <a:t>работников и сократить штат</a:t>
                      </a:r>
                      <a:endParaRPr lang="ru-RU" sz="900" b="0" strike="noStrike" spc="-1">
                        <a:latin typeface="Arial"/>
                      </a:endParaRPr>
                    </a:p>
                  </a:txBody>
                  <a:tcPr marL="68400" marR="68400" anchor="ctr"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strike="noStrike" spc="-1">
                          <a:latin typeface="Arial"/>
                        </a:rPr>
                        <a:t>Эксперт</a:t>
                      </a:r>
                    </a:p>
                  </a:txBody>
                  <a:tcPr marL="68400" marR="68400" anchor="ctr"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68400" marR="68400" anchor="ctr"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68400" marR="68400" anchor="ctr"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None/>
                      </a:pPr>
                      <a:r>
                        <a:rPr lang="ru-RU" sz="900" b="0" strike="noStrike" spc="-1">
                          <a:latin typeface="Arial"/>
                        </a:rPr>
                        <a:t>10</a:t>
                      </a:r>
                    </a:p>
                  </a:txBody>
                  <a:tcPr marL="68400" marR="68400" anchor="ctr"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900" b="0" strike="noStrike" spc="-1">
                          <a:latin typeface="Arial"/>
                        </a:rPr>
                        <a:t>Очень долго и бесперспективно</a:t>
                      </a:r>
                    </a:p>
                  </a:txBody>
                  <a:tcPr marL="68400" marR="68400" anchor="ctr"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900" b="0" strike="noStrike" spc="-1">
                          <a:latin typeface="Arial"/>
                        </a:rPr>
                        <a:t>Нет</a:t>
                      </a:r>
                    </a:p>
                  </a:txBody>
                  <a:tcPr marL="68400" marR="68400" anchor="ctr"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lvl="0" algn="ctr"/>
                      <a:r>
                        <a:rPr lang="ru-RU" sz="900" b="0" strike="noStrike" spc="-1">
                          <a:latin typeface="Arial"/>
                        </a:rPr>
                        <a:t>Написание программы для автоматизации процесса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900" b="0" strike="noStrike" spc="-1">
                          <a:latin typeface="Arial"/>
                        </a:rPr>
                        <a:t>Эксперимент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strike="noStrike" spc="-1">
                          <a:latin typeface="Arial"/>
                        </a:rPr>
                        <a:t>8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None/>
                      </a:pPr>
                      <a:r>
                        <a:rPr lang="ru-RU" sz="900" b="0" strike="noStrike" spc="-1">
                          <a:latin typeface="Arial"/>
                        </a:rPr>
                        <a:t>40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900" b="0" strike="noStrike" spc="-1">
                          <a:latin typeface="Arial"/>
                        </a:rPr>
                        <a:t>Не так дорого, быстрее как и в реализации, так и в работе программы.</a:t>
                      </a:r>
                    </a:p>
                    <a:p>
                      <a:pPr algn="just"/>
                      <a:r>
                        <a:rPr lang="ru-RU" sz="900" b="0" strike="noStrike" spc="-1">
                          <a:latin typeface="Arial"/>
                        </a:rPr>
                        <a:t>Эффективнее.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900" b="0" strike="noStrike" spc="-1">
                          <a:latin typeface="Arial"/>
                        </a:rPr>
                        <a:t>Да</a:t>
                      </a:r>
                    </a:p>
                  </a:txBody>
                  <a:tcPr marL="68400" marR="684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lvl="0" algn="ctr"/>
                      <a:r>
                        <a:rPr lang="ru-RU" sz="900" b="0" strike="noStrike" spc="-1">
                          <a:latin typeface="Arial"/>
                        </a:rPr>
                        <a:t>Снизить з/п сотрудников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900" b="0" strike="noStrike" spc="-1">
                          <a:latin typeface="Arial"/>
                        </a:rPr>
                        <a:t>Эксперт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strike="noStrike" spc="-1">
                          <a:latin typeface="Arial"/>
                        </a:rPr>
                        <a:t>1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strike="noStrike" spc="-1">
                          <a:latin typeface="Arial"/>
                        </a:rPr>
                        <a:t>9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None/>
                      </a:pPr>
                      <a:r>
                        <a:rPr lang="ru-RU" sz="900" b="0" strike="noStrike" spc="-1">
                          <a:latin typeface="Arial"/>
                        </a:rPr>
                        <a:t>9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900" b="0" strike="noStrike" spc="-1">
                          <a:latin typeface="Arial"/>
                        </a:rPr>
                        <a:t>Решает проблему, только в краткосрочной перспективе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900" b="0" strike="noStrike" spc="-1">
                          <a:latin typeface="Arial"/>
                        </a:rPr>
                        <a:t>Нет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8400" marR="684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lvl="0" algn="ctr"/>
                      <a:r>
                        <a:rPr lang="ru-RU" sz="900" b="0" strike="noStrike" spc="-1">
                          <a:latin typeface="Arial"/>
                        </a:rPr>
                        <a:t>Маркетинг сферы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900" b="0" strike="noStrike" spc="-1">
                          <a:latin typeface="Arial"/>
                        </a:rPr>
                        <a:t>Модель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None/>
                      </a:pPr>
                      <a:r>
                        <a:rPr lang="ru-RU" sz="900" b="0" strike="noStrike" spc="-1">
                          <a:latin typeface="Arial"/>
                        </a:rPr>
                        <a:t>6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900" b="0" strike="noStrike" spc="-1">
                          <a:latin typeface="Arial"/>
                        </a:rPr>
                        <a:t>Дорого и долго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900" b="0" strike="noStrike" spc="-1">
                          <a:latin typeface="Arial"/>
                        </a:rPr>
                        <a:t>Нет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8400" marR="684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357010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algn="just"/>
                      <a:r>
                        <a:rPr lang="ru-RU" sz="900" b="0" strike="noStrike" spc="-1">
                          <a:latin typeface="+mn-lt"/>
                        </a:rPr>
                        <a:t>Нанять вместо текущих более высококвалифицированных сотрудников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900" b="0" strike="noStrike" spc="-1">
                          <a:latin typeface="Arial"/>
                        </a:rPr>
                        <a:t>Эксперт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strike="noStrike" spc="-1">
                          <a:latin typeface="Arial"/>
                        </a:rPr>
                        <a:t>3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None/>
                      </a:pPr>
                      <a:r>
                        <a:rPr lang="ru-RU" sz="900" b="0" strike="noStrike" spc="-1">
                          <a:latin typeface="Arial"/>
                        </a:rPr>
                        <a:t>12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900" b="0" strike="noStrike" spc="-1">
                          <a:latin typeface="Arial"/>
                        </a:rPr>
                        <a:t>Сложно найти сотрудников, в перспективе не рентабельно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900" b="0" strike="noStrike" spc="-1">
                          <a:latin typeface="Arial"/>
                        </a:rPr>
                        <a:t>Нет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8400" marR="684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739366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lvl="0" algn="ctr"/>
                      <a:r>
                        <a:rPr lang="ru-RU" sz="900" b="0" strike="noStrike" spc="-1">
                          <a:latin typeface="+mn-lt"/>
                        </a:rPr>
                        <a:t>Купить специальное</a:t>
                      </a:r>
                    </a:p>
                    <a:p>
                      <a:pPr lvl="0" algn="ctr"/>
                      <a:r>
                        <a:rPr lang="ru-RU" sz="900" b="0" strike="noStrike" spc="-1">
                          <a:latin typeface="+mn-lt"/>
                        </a:rPr>
                        <a:t>оборудование для</a:t>
                      </a:r>
                    </a:p>
                    <a:p>
                      <a:pPr lvl="0" algn="ctr"/>
                      <a:r>
                        <a:rPr lang="ru-RU" sz="900" b="0" strike="noStrike" spc="-1">
                          <a:latin typeface="+mn-lt"/>
                        </a:rPr>
                        <a:t>проведения расчётов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900" b="0" strike="noStrike" spc="-1">
                          <a:latin typeface="Arial"/>
                        </a:rPr>
                        <a:t>Эксперт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strike="noStrike" spc="-1">
                          <a:latin typeface="Arial"/>
                        </a:rPr>
                        <a:t>4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None/>
                      </a:pPr>
                      <a:r>
                        <a:rPr lang="ru-RU" sz="900" b="0" strike="noStrike" spc="-1">
                          <a:latin typeface="Arial"/>
                        </a:rPr>
                        <a:t>8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900" b="0" strike="noStrike" spc="-1">
                          <a:latin typeface="Arial"/>
                        </a:rPr>
                        <a:t>Увеличит скорость подсчётов и уменьшит штат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900" b="0" strike="noStrike" spc="-1">
                          <a:latin typeface="Arial"/>
                        </a:rPr>
                        <a:t>Не знаем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8400" marR="684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450279"/>
                  </a:ext>
                </a:extLst>
              </a:tr>
              <a:tr h="201240">
                <a:tc>
                  <a:txBody>
                    <a:bodyPr/>
                    <a:lstStyle/>
                    <a:p>
                      <a:pPr lvl="0" algn="ctr"/>
                      <a:r>
                        <a:rPr lang="ru-RU" sz="900" b="0" strike="noStrike" spc="-1">
                          <a:latin typeface="+mn-lt"/>
                        </a:rPr>
                        <a:t>Посадить отдел сразу в поезд с датчиками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900" b="0" strike="noStrike" spc="-1">
                          <a:latin typeface="Arial"/>
                        </a:rPr>
                        <a:t>Эксперт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strike="noStrike" spc="-1">
                          <a:latin typeface="Arial"/>
                        </a:rPr>
                        <a:t>5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b="0" strike="noStrike" spc="-1">
                          <a:latin typeface="Arial"/>
                        </a:rPr>
                        <a:t>2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None/>
                      </a:pPr>
                      <a:r>
                        <a:rPr lang="ru-RU" sz="900" b="0" strike="noStrike" spc="-1">
                          <a:latin typeface="Arial"/>
                        </a:rPr>
                        <a:t>10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900" b="0" strike="noStrike" spc="-1">
                          <a:latin typeface="Arial"/>
                        </a:rPr>
                        <a:t>Сложнореализуемое, но довольно эффективное решение</a:t>
                      </a:r>
                    </a:p>
                  </a:txBody>
                  <a:tcPr marL="68400" marR="684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900" b="0" strike="noStrike" spc="-1">
                          <a:latin typeface="Arial"/>
                        </a:rPr>
                        <a:t>Не знаем</a:t>
                      </a:r>
                      <a:endParaRPr lang="en-US" sz="900" b="0" strike="noStrike" spc="-1">
                        <a:latin typeface="Arial"/>
                      </a:endParaRPr>
                    </a:p>
                  </a:txBody>
                  <a:tcPr marL="68400" marR="684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2198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802;p65"/>
          <p:cNvSpPr/>
          <p:nvPr/>
        </p:nvSpPr>
        <p:spPr>
          <a:xfrm>
            <a:off x="319680" y="969480"/>
            <a:ext cx="8504280" cy="4025880"/>
          </a:xfrm>
          <a:prstGeom prst="roundRect">
            <a:avLst>
              <a:gd name="adj" fmla="val 4015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110" name="Google Shape;803;p65"/>
          <p:cNvSpPr/>
          <p:nvPr/>
        </p:nvSpPr>
        <p:spPr>
          <a:xfrm>
            <a:off x="319680" y="236880"/>
            <a:ext cx="6237720" cy="69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4100" b="1" strike="noStrike" spc="-1">
                <a:solidFill>
                  <a:srgbClr val="FFFFFF"/>
                </a:solidFill>
                <a:latin typeface="Arial"/>
                <a:ea typeface="Arial"/>
              </a:rPr>
              <a:t>ИДЕИ РЕШЕНИЯ</a:t>
            </a:r>
            <a:endParaRPr lang="ru-RU" sz="4100" b="0" strike="noStrike" spc="-1">
              <a:latin typeface="Arial"/>
            </a:endParaRPr>
          </a:p>
        </p:txBody>
      </p:sp>
      <p:grpSp>
        <p:nvGrpSpPr>
          <p:cNvPr id="111" name="Google Shape;804;p65"/>
          <p:cNvGrpSpPr/>
          <p:nvPr/>
        </p:nvGrpSpPr>
        <p:grpSpPr>
          <a:xfrm>
            <a:off x="390239" y="1349640"/>
            <a:ext cx="4197241" cy="3641040"/>
            <a:chOff x="390239" y="1349640"/>
            <a:chExt cx="4197241" cy="3641040"/>
          </a:xfrm>
          <a:noFill/>
        </p:grpSpPr>
        <p:sp>
          <p:nvSpPr>
            <p:cNvPr id="112" name="Google Shape;805;p65"/>
            <p:cNvSpPr/>
            <p:nvPr/>
          </p:nvSpPr>
          <p:spPr>
            <a:xfrm rot="10800000">
              <a:off x="732960" y="1349640"/>
              <a:ext cx="360" cy="32263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grpFill/>
            <a:ln w="19050">
              <a:solidFill>
                <a:schemeClr val="accent1">
                  <a:lumMod val="60000"/>
                  <a:lumOff val="40000"/>
                </a:schemeClr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3" name="Google Shape;806;p65"/>
            <p:cNvSpPr/>
            <p:nvPr/>
          </p:nvSpPr>
          <p:spPr>
            <a:xfrm>
              <a:off x="733320" y="4575960"/>
              <a:ext cx="38541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grpFill/>
            <a:ln w="19050">
              <a:solidFill>
                <a:schemeClr val="accent1">
                  <a:lumMod val="60000"/>
                  <a:lumOff val="40000"/>
                </a:schemeClr>
              </a:solidFill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" name="Google Shape;807;p65"/>
            <p:cNvSpPr/>
            <p:nvPr/>
          </p:nvSpPr>
          <p:spPr>
            <a:xfrm rot="10800000">
              <a:off x="2675880" y="1548360"/>
              <a:ext cx="360" cy="2968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grpFill/>
            <a:ln w="19050">
              <a:solidFill>
                <a:srgbClr val="D8D8D8"/>
              </a:solidFill>
              <a:prstDash val="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" name="Google Shape;808;p65"/>
            <p:cNvSpPr/>
            <p:nvPr/>
          </p:nvSpPr>
          <p:spPr>
            <a:xfrm>
              <a:off x="821520" y="2979360"/>
              <a:ext cx="35082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grpFill/>
            <a:ln w="19050">
              <a:solidFill>
                <a:srgbClr val="D8D8D8"/>
              </a:solidFill>
              <a:prstDash val="dot"/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" name="Google Shape;809;p65"/>
            <p:cNvSpPr/>
            <p:nvPr/>
          </p:nvSpPr>
          <p:spPr>
            <a:xfrm rot="16200000">
              <a:off x="-144901" y="1898100"/>
              <a:ext cx="1413000" cy="34272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>
              <a:spAutoFit/>
            </a:bodyPr>
            <a:lstStyle/>
            <a:p>
              <a:pPr algn="r">
                <a:lnSpc>
                  <a:spcPct val="100000"/>
                </a:lnSpc>
                <a:tabLst>
                  <a:tab pos="0" algn="l"/>
                </a:tabLst>
              </a:pPr>
              <a:r>
                <a:rPr lang="ru" sz="900" b="0" strike="noStrike" spc="-1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/>
                  <a:ea typeface="Arial"/>
                </a:rPr>
                <a:t>Реальность воплощения</a:t>
              </a:r>
              <a:endParaRPr lang="ru-RU" sz="900" b="0" strike="noStrike" spc="-1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</a:endParaRPr>
            </a:p>
          </p:txBody>
        </p:sp>
        <p:sp>
          <p:nvSpPr>
            <p:cNvPr id="117" name="Google Shape;810;p65"/>
            <p:cNvSpPr/>
            <p:nvPr/>
          </p:nvSpPr>
          <p:spPr>
            <a:xfrm>
              <a:off x="3114360" y="4647960"/>
              <a:ext cx="1473120" cy="342720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>
              <a:spAutoFit/>
            </a:bodyPr>
            <a:lstStyle/>
            <a:p>
              <a:pPr algn="r">
                <a:lnSpc>
                  <a:spcPct val="100000"/>
                </a:lnSpc>
                <a:tabLst>
                  <a:tab pos="0" algn="l"/>
                </a:tabLst>
              </a:pPr>
              <a:r>
                <a:rPr lang="ru" sz="900" b="0" strike="noStrike" spc="-1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/>
                  <a:ea typeface="Arial"/>
                </a:rPr>
                <a:t>Ожидаемая эффективность</a:t>
              </a:r>
              <a:endParaRPr lang="ru-RU" sz="900" b="0" strike="noStrike" spc="-1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</a:endParaRPr>
            </a:p>
          </p:txBody>
        </p:sp>
      </p:grpSp>
      <p:sp>
        <p:nvSpPr>
          <p:cNvPr id="119" name="Google Shape;812;p65"/>
          <p:cNvSpPr/>
          <p:nvPr/>
        </p:nvSpPr>
        <p:spPr>
          <a:xfrm>
            <a:off x="5097960" y="1121281"/>
            <a:ext cx="3267360" cy="9923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1" strike="noStrike" spc="-1">
                <a:solidFill>
                  <a:srgbClr val="000000"/>
                </a:solidFill>
                <a:latin typeface="Arial"/>
                <a:ea typeface="Arial"/>
              </a:rPr>
              <a:t>ПРИЧИНЫ, ПО КОТОРЫМ МЫ ОТОБРАЛИ ОДНУ КОНКРЕТНУЮ ИДЕЮ ПОД НАЗВАНИЕМ </a:t>
            </a:r>
            <a:r>
              <a:rPr lang="ru" sz="1500" b="1" strike="noStrike" spc="-1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</a:rPr>
              <a:t>«РАЗРАБОТКА ПРОГРАММЫ»:</a:t>
            </a:r>
            <a:endParaRPr lang="ru-RU" sz="1500" b="0" strike="noStrike" spc="-1">
              <a:solidFill>
                <a:schemeClr val="tx2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127" name="Google Shape;820;p65"/>
          <p:cNvSpPr/>
          <p:nvPr/>
        </p:nvSpPr>
        <p:spPr>
          <a:xfrm>
            <a:off x="4951800" y="2071253"/>
            <a:ext cx="3250080" cy="24389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 marL="355600" marR="121920" indent="-180000"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ru-RU" sz="1100" dirty="0">
                <a:cs typeface="Bahnschrift"/>
              </a:rPr>
              <a:t>Ускорение</a:t>
            </a:r>
            <a:r>
              <a:rPr lang="ru-RU" sz="1100" spc="90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процесса</a:t>
            </a:r>
            <a:r>
              <a:rPr lang="ru-RU" sz="1100" spc="75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определения</a:t>
            </a:r>
            <a:r>
              <a:rPr lang="ru-RU" sz="1100" spc="85" dirty="0">
                <a:cs typeface="Bahnschrift"/>
              </a:rPr>
              <a:t> </a:t>
            </a:r>
            <a:r>
              <a:rPr lang="ru-RU" sz="1100" spc="-10" dirty="0">
                <a:cs typeface="Bahnschrift"/>
              </a:rPr>
              <a:t>границ </a:t>
            </a:r>
            <a:r>
              <a:rPr lang="ru-RU" sz="1100" dirty="0">
                <a:cs typeface="Bahnschrift"/>
              </a:rPr>
              <a:t>опасных</a:t>
            </a:r>
            <a:r>
              <a:rPr lang="ru-RU" sz="1100" spc="114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отрезков</a:t>
            </a:r>
            <a:r>
              <a:rPr lang="ru-RU" sz="1100" spc="150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пути</a:t>
            </a:r>
            <a:r>
              <a:rPr lang="ru-RU" sz="1100" spc="100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и</a:t>
            </a:r>
            <a:r>
              <a:rPr lang="ru-RU" sz="1100" spc="105" dirty="0">
                <a:cs typeface="Bahnschrift"/>
              </a:rPr>
              <a:t> </a:t>
            </a:r>
            <a:r>
              <a:rPr lang="ru-RU" sz="1100" spc="-10" dirty="0">
                <a:cs typeface="Bahnschrift"/>
              </a:rPr>
              <a:t>исчерпание </a:t>
            </a:r>
            <a:r>
              <a:rPr lang="ru-RU" sz="1100" dirty="0">
                <a:cs typeface="Bahnschrift"/>
              </a:rPr>
              <a:t>пропускной</a:t>
            </a:r>
            <a:r>
              <a:rPr lang="ru-RU" sz="1100" spc="75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способности</a:t>
            </a:r>
            <a:r>
              <a:rPr lang="ru-RU" sz="1100" spc="90" dirty="0">
                <a:cs typeface="Bahnschrift"/>
              </a:rPr>
              <a:t> </a:t>
            </a:r>
            <a:r>
              <a:rPr lang="ru-RU" sz="1100" spc="-10" dirty="0">
                <a:cs typeface="Bahnschrift"/>
              </a:rPr>
              <a:t>железнодорожной </a:t>
            </a:r>
            <a:r>
              <a:rPr lang="ru-RU" sz="1100" dirty="0">
                <a:cs typeface="Bahnschrift"/>
              </a:rPr>
              <a:t>линии</a:t>
            </a:r>
            <a:r>
              <a:rPr lang="ru-RU" sz="1100" spc="95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на</a:t>
            </a:r>
            <a:r>
              <a:rPr lang="ru-RU" sz="1100" spc="95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требуемых</a:t>
            </a:r>
            <a:r>
              <a:rPr lang="ru-RU" sz="1100" spc="145" dirty="0">
                <a:cs typeface="Bahnschrift"/>
              </a:rPr>
              <a:t> </a:t>
            </a:r>
            <a:r>
              <a:rPr lang="ru-RU" sz="1100" spc="-10" dirty="0">
                <a:cs typeface="Bahnschrift"/>
              </a:rPr>
              <a:t>участках</a:t>
            </a:r>
            <a:endParaRPr lang="ru-RU" sz="1100">
              <a:cs typeface="Bahnschrift"/>
            </a:endParaRPr>
          </a:p>
          <a:p>
            <a:pPr marL="355600" marR="474980" indent="-180000">
              <a:buAutoNum type="arabicPeriod"/>
              <a:tabLst>
                <a:tab pos="355600" algn="l"/>
              </a:tabLst>
            </a:pPr>
            <a:r>
              <a:rPr lang="ru-RU" sz="1100" dirty="0">
                <a:cs typeface="Bahnschrift"/>
              </a:rPr>
              <a:t>Экономия</a:t>
            </a:r>
            <a:r>
              <a:rPr lang="ru-RU" sz="1100" spc="114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как</a:t>
            </a:r>
            <a:r>
              <a:rPr lang="ru-RU" sz="1100" spc="80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денежных</a:t>
            </a:r>
            <a:r>
              <a:rPr lang="ru-RU" sz="1100" spc="110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ресурсов,</a:t>
            </a:r>
            <a:r>
              <a:rPr lang="ru-RU" sz="1100" spc="130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так</a:t>
            </a:r>
            <a:r>
              <a:rPr lang="ru-RU" sz="1100" spc="65" dirty="0">
                <a:cs typeface="Bahnschrift"/>
              </a:rPr>
              <a:t> </a:t>
            </a:r>
            <a:r>
              <a:rPr lang="ru-RU" sz="1100" spc="-50" dirty="0">
                <a:cs typeface="Bahnschrift"/>
              </a:rPr>
              <a:t>и </a:t>
            </a:r>
            <a:r>
              <a:rPr lang="ru-RU" sz="1100" spc="-10" dirty="0">
                <a:cs typeface="Bahnschrift"/>
              </a:rPr>
              <a:t>временных</a:t>
            </a:r>
            <a:endParaRPr lang="ru-RU" sz="1100">
              <a:cs typeface="Bahnschrift"/>
            </a:endParaRPr>
          </a:p>
          <a:p>
            <a:pPr marL="354965" indent="-180000">
              <a:buAutoNum type="arabicPeriod"/>
              <a:tabLst>
                <a:tab pos="354965" algn="l"/>
              </a:tabLst>
            </a:pPr>
            <a:r>
              <a:rPr lang="ru-RU" sz="1100" spc="-10" dirty="0">
                <a:cs typeface="Bahnschrift"/>
              </a:rPr>
              <a:t>Минимизирование</a:t>
            </a:r>
            <a:r>
              <a:rPr lang="ru-RU" sz="1100" spc="145" dirty="0">
                <a:cs typeface="Bahnschrift"/>
              </a:rPr>
              <a:t> </a:t>
            </a:r>
            <a:r>
              <a:rPr lang="ru-RU" sz="1100" spc="-10" dirty="0">
                <a:cs typeface="Bahnschrift"/>
              </a:rPr>
              <a:t>вычислительных</a:t>
            </a:r>
            <a:r>
              <a:rPr lang="ru-RU" sz="1100" spc="155" dirty="0">
                <a:cs typeface="Bahnschrift"/>
              </a:rPr>
              <a:t> </a:t>
            </a:r>
            <a:r>
              <a:rPr lang="ru-RU" sz="1100" spc="-10" dirty="0">
                <a:cs typeface="Bahnschrift"/>
              </a:rPr>
              <a:t>ошибок</a:t>
            </a:r>
            <a:endParaRPr lang="ru-RU" sz="1100">
              <a:cs typeface="Bahnschrift"/>
            </a:endParaRPr>
          </a:p>
          <a:p>
            <a:pPr marL="355600" marR="5080" indent="-180000"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lang="ru-RU" sz="1100" dirty="0">
                <a:cs typeface="Bahnschrift"/>
              </a:rPr>
              <a:t>Модернизация</a:t>
            </a:r>
            <a:r>
              <a:rPr lang="ru-RU" sz="1100" spc="65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системы</a:t>
            </a:r>
            <a:r>
              <a:rPr lang="ru-RU" sz="1100" spc="55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определения</a:t>
            </a:r>
            <a:r>
              <a:rPr lang="ru-RU" sz="1100" spc="70" dirty="0">
                <a:cs typeface="Bahnschrift"/>
              </a:rPr>
              <a:t> </a:t>
            </a:r>
            <a:r>
              <a:rPr lang="ru-RU" sz="1100" spc="-10" dirty="0">
                <a:cs typeface="Bahnschrift"/>
              </a:rPr>
              <a:t>границ </a:t>
            </a:r>
            <a:r>
              <a:rPr lang="ru-RU" sz="1100" dirty="0">
                <a:cs typeface="Bahnschrift"/>
              </a:rPr>
              <a:t>опасных</a:t>
            </a:r>
            <a:r>
              <a:rPr lang="ru-RU" sz="1100" spc="100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отрезков</a:t>
            </a:r>
            <a:r>
              <a:rPr lang="ru-RU" sz="1100" spc="135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пути</a:t>
            </a:r>
            <a:r>
              <a:rPr lang="ru-RU" sz="1100" spc="95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и</a:t>
            </a:r>
            <a:r>
              <a:rPr lang="ru-RU" sz="1100" spc="90" dirty="0">
                <a:cs typeface="Bahnschrift"/>
              </a:rPr>
              <a:t> </a:t>
            </a:r>
            <a:r>
              <a:rPr lang="ru-RU" sz="1100" spc="-10" dirty="0">
                <a:cs typeface="Bahnschrift"/>
              </a:rPr>
              <a:t>исчерпание </a:t>
            </a:r>
            <a:r>
              <a:rPr lang="ru-RU" sz="1100" dirty="0">
                <a:cs typeface="Bahnschrift"/>
              </a:rPr>
              <a:t>пропускной</a:t>
            </a:r>
            <a:r>
              <a:rPr lang="ru-RU" sz="1100" spc="70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способности</a:t>
            </a:r>
            <a:r>
              <a:rPr lang="ru-RU" sz="1100" spc="80" dirty="0">
                <a:cs typeface="Bahnschrift"/>
              </a:rPr>
              <a:t> </a:t>
            </a:r>
            <a:r>
              <a:rPr lang="ru-RU" sz="1100" spc="-10" dirty="0">
                <a:cs typeface="Bahnschrift"/>
              </a:rPr>
              <a:t>железнодорожной </a:t>
            </a:r>
            <a:r>
              <a:rPr lang="ru-RU" sz="1100" dirty="0">
                <a:cs typeface="Bahnschrift"/>
              </a:rPr>
              <a:t>линии</a:t>
            </a:r>
            <a:r>
              <a:rPr lang="ru-RU" sz="1100" spc="95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на</a:t>
            </a:r>
            <a:r>
              <a:rPr lang="ru-RU" sz="1100" spc="95" dirty="0">
                <a:cs typeface="Bahnschrift"/>
              </a:rPr>
              <a:t> </a:t>
            </a:r>
            <a:r>
              <a:rPr lang="ru-RU" sz="1100" dirty="0">
                <a:cs typeface="Bahnschrift"/>
              </a:rPr>
              <a:t>требуемых</a:t>
            </a:r>
            <a:r>
              <a:rPr lang="ru-RU" sz="1100" spc="145" dirty="0">
                <a:cs typeface="Bahnschrift"/>
              </a:rPr>
              <a:t> </a:t>
            </a:r>
            <a:r>
              <a:rPr lang="ru-RU" sz="1100" spc="-10" dirty="0">
                <a:cs typeface="Bahnschrift"/>
              </a:rPr>
              <a:t>участках</a:t>
            </a:r>
            <a:endParaRPr lang="ru-RU" sz="1100">
              <a:cs typeface="Bahnschrift"/>
            </a:endParaRPr>
          </a:p>
        </p:txBody>
      </p:sp>
      <p:sp>
        <p:nvSpPr>
          <p:cNvPr id="129" name="Google Shape;822;p65"/>
          <p:cNvSpPr/>
          <p:nvPr/>
        </p:nvSpPr>
        <p:spPr>
          <a:xfrm>
            <a:off x="3736261" y="2943900"/>
            <a:ext cx="70920" cy="70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E284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Google Shape;822;p65">
            <a:extLst>
              <a:ext uri="{FF2B5EF4-FFF2-40B4-BE49-F238E27FC236}">
                <a16:creationId xmlns:a16="http://schemas.microsoft.com/office/drawing/2014/main" id="{0821EE9C-484A-71A8-FF67-568445A84DF3}"/>
              </a:ext>
            </a:extLst>
          </p:cNvPr>
          <p:cNvSpPr/>
          <p:nvPr/>
        </p:nvSpPr>
        <p:spPr>
          <a:xfrm>
            <a:off x="1766804" y="3952500"/>
            <a:ext cx="70920" cy="70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E284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Google Shape;822;p65">
            <a:extLst>
              <a:ext uri="{FF2B5EF4-FFF2-40B4-BE49-F238E27FC236}">
                <a16:creationId xmlns:a16="http://schemas.microsoft.com/office/drawing/2014/main" id="{E6861D75-03C8-1008-C7D6-829642909C2F}"/>
              </a:ext>
            </a:extLst>
          </p:cNvPr>
          <p:cNvSpPr/>
          <p:nvPr/>
        </p:nvSpPr>
        <p:spPr>
          <a:xfrm>
            <a:off x="2634147" y="4023420"/>
            <a:ext cx="70920" cy="70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E284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Google Shape;822;p65">
            <a:extLst>
              <a:ext uri="{FF2B5EF4-FFF2-40B4-BE49-F238E27FC236}">
                <a16:creationId xmlns:a16="http://schemas.microsoft.com/office/drawing/2014/main" id="{F3F08513-75F5-E13E-000F-5EADAFEA57BD}"/>
              </a:ext>
            </a:extLst>
          </p:cNvPr>
          <p:cNvSpPr/>
          <p:nvPr/>
        </p:nvSpPr>
        <p:spPr>
          <a:xfrm>
            <a:off x="2636937" y="3917040"/>
            <a:ext cx="70920" cy="70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E284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Google Shape;822;p65">
            <a:extLst>
              <a:ext uri="{FF2B5EF4-FFF2-40B4-BE49-F238E27FC236}">
                <a16:creationId xmlns:a16="http://schemas.microsoft.com/office/drawing/2014/main" id="{7169A562-9B4C-174F-C0DF-7DD348A304BA}"/>
              </a:ext>
            </a:extLst>
          </p:cNvPr>
          <p:cNvSpPr/>
          <p:nvPr/>
        </p:nvSpPr>
        <p:spPr>
          <a:xfrm>
            <a:off x="2280438" y="3952500"/>
            <a:ext cx="70920" cy="70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E284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Google Shape;822;p65">
            <a:extLst>
              <a:ext uri="{FF2B5EF4-FFF2-40B4-BE49-F238E27FC236}">
                <a16:creationId xmlns:a16="http://schemas.microsoft.com/office/drawing/2014/main" id="{84FA974B-7AD7-7200-F473-EF0A4FB1D4ED}"/>
              </a:ext>
            </a:extLst>
          </p:cNvPr>
          <p:cNvSpPr/>
          <p:nvPr/>
        </p:nvSpPr>
        <p:spPr>
          <a:xfrm>
            <a:off x="949292" y="1804504"/>
            <a:ext cx="70920" cy="70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E284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Google Shape;822;p65">
            <a:extLst>
              <a:ext uri="{FF2B5EF4-FFF2-40B4-BE49-F238E27FC236}">
                <a16:creationId xmlns:a16="http://schemas.microsoft.com/office/drawing/2014/main" id="{476BDF12-2096-6E98-7E77-34881AAAFA0F}"/>
              </a:ext>
            </a:extLst>
          </p:cNvPr>
          <p:cNvSpPr/>
          <p:nvPr/>
        </p:nvSpPr>
        <p:spPr>
          <a:xfrm>
            <a:off x="1764721" y="3258120"/>
            <a:ext cx="70920" cy="709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rgbClr val="0E284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828;p66"/>
          <p:cNvSpPr/>
          <p:nvPr/>
        </p:nvSpPr>
        <p:spPr>
          <a:xfrm>
            <a:off x="319680" y="969480"/>
            <a:ext cx="8504280" cy="4025880"/>
          </a:xfrm>
          <a:prstGeom prst="roundRect">
            <a:avLst>
              <a:gd name="adj" fmla="val 4015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Google Shape;829;p66"/>
          <p:cNvSpPr/>
          <p:nvPr/>
        </p:nvSpPr>
        <p:spPr>
          <a:xfrm>
            <a:off x="319680" y="236880"/>
            <a:ext cx="7789320" cy="69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4100" b="1" strike="noStrike" spc="-1">
                <a:solidFill>
                  <a:srgbClr val="FFFFFF"/>
                </a:solidFill>
                <a:latin typeface="Arial"/>
                <a:ea typeface="Arial"/>
              </a:rPr>
              <a:t>ТРЕБОВАНИЯ К РЕШЕНИЮ</a:t>
            </a:r>
            <a:endParaRPr lang="ru-RU" sz="4100" b="0" strike="noStrike" spc="-1">
              <a:latin typeface="Arial"/>
            </a:endParaRPr>
          </a:p>
        </p:txBody>
      </p:sp>
      <p:sp>
        <p:nvSpPr>
          <p:cNvPr id="132" name="Google Shape;830;p66"/>
          <p:cNvSpPr/>
          <p:nvPr/>
        </p:nvSpPr>
        <p:spPr>
          <a:xfrm>
            <a:off x="565560" y="1269000"/>
            <a:ext cx="3914280" cy="3509280"/>
          </a:xfrm>
          <a:prstGeom prst="roundRect">
            <a:avLst>
              <a:gd name="adj" fmla="val 3919"/>
            </a:avLst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133" name="Google Shape;831;p66"/>
          <p:cNvSpPr/>
          <p:nvPr/>
        </p:nvSpPr>
        <p:spPr>
          <a:xfrm>
            <a:off x="4663440" y="1269000"/>
            <a:ext cx="3914280" cy="3509280"/>
          </a:xfrm>
          <a:prstGeom prst="roundRect">
            <a:avLst>
              <a:gd name="adj" fmla="val 3919"/>
            </a:avLst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Google Shape;832;p66"/>
          <p:cNvSpPr/>
          <p:nvPr/>
        </p:nvSpPr>
        <p:spPr>
          <a:xfrm>
            <a:off x="774720" y="1495800"/>
            <a:ext cx="3267360" cy="29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1" strike="noStrike" spc="-1">
                <a:solidFill>
                  <a:srgbClr val="FFFFFF"/>
                </a:solidFill>
                <a:latin typeface="Arial"/>
                <a:ea typeface="Arial"/>
              </a:rPr>
              <a:t>РЕШЕНИЕ ДОЛЖНО БЫТЬ:</a:t>
            </a:r>
            <a:endParaRPr lang="ru-RU" sz="1500" b="0" strike="noStrike" spc="-1">
              <a:latin typeface="Arial"/>
            </a:endParaRPr>
          </a:p>
        </p:txBody>
      </p:sp>
      <p:sp>
        <p:nvSpPr>
          <p:cNvPr id="135" name="Google Shape;833;p66"/>
          <p:cNvSpPr/>
          <p:nvPr/>
        </p:nvSpPr>
        <p:spPr>
          <a:xfrm>
            <a:off x="4817880" y="1495800"/>
            <a:ext cx="3468240" cy="5307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1" strike="noStrike" spc="-1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</a:rPr>
              <a:t>РЕШЕНИЕ ИМЕЕТ СЛЕДУЮЩИЕ ФУНКЦИИ:</a:t>
            </a:r>
            <a:endParaRPr lang="ru-RU" sz="1500" b="0" strike="noStrike" spc="-1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36" name="Google Shape;834;p66"/>
          <p:cNvSpPr/>
          <p:nvPr/>
        </p:nvSpPr>
        <p:spPr>
          <a:xfrm>
            <a:off x="774720" y="1928880"/>
            <a:ext cx="3468240" cy="238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FFFFFF"/>
                </a:solidFill>
                <a:latin typeface="Arial"/>
                <a:ea typeface="Arial"/>
              </a:rPr>
              <a:t>1. Быстрым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37" name="Google Shape;835;p66"/>
          <p:cNvSpPr/>
          <p:nvPr/>
        </p:nvSpPr>
        <p:spPr>
          <a:xfrm>
            <a:off x="774720" y="2228760"/>
            <a:ext cx="3468240" cy="238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FFFFFF"/>
                </a:solidFill>
                <a:latin typeface="Arial"/>
                <a:ea typeface="Arial"/>
              </a:rPr>
              <a:t>2. Эффективным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38" name="Google Shape;836;p66"/>
          <p:cNvSpPr/>
          <p:nvPr/>
        </p:nvSpPr>
        <p:spPr>
          <a:xfrm>
            <a:off x="774720" y="2529000"/>
            <a:ext cx="3468240" cy="238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FFFFFF"/>
                </a:solidFill>
                <a:latin typeface="Arial"/>
                <a:ea typeface="Arial"/>
              </a:rPr>
              <a:t>3. Точным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39" name="Google Shape;837;p66"/>
          <p:cNvSpPr/>
          <p:nvPr/>
        </p:nvSpPr>
        <p:spPr>
          <a:xfrm>
            <a:off x="774720" y="2828880"/>
            <a:ext cx="3468240" cy="238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FFFFFF"/>
                </a:solidFill>
                <a:latin typeface="Arial"/>
                <a:ea typeface="Arial"/>
              </a:rPr>
              <a:t>4. Недорогим в реализации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40" name="Google Shape;838;p66"/>
          <p:cNvSpPr/>
          <p:nvPr/>
        </p:nvSpPr>
        <p:spPr>
          <a:xfrm>
            <a:off x="774720" y="3129120"/>
            <a:ext cx="3468240" cy="238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FFFFFF"/>
                </a:solidFill>
                <a:latin typeface="Arial"/>
                <a:ea typeface="Arial"/>
              </a:rPr>
              <a:t>5. Оптимальным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41" name="Google Shape;839;p66"/>
          <p:cNvSpPr/>
          <p:nvPr/>
        </p:nvSpPr>
        <p:spPr>
          <a:xfrm>
            <a:off x="774720" y="3429000"/>
            <a:ext cx="3468240" cy="238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FFFFFF"/>
                </a:solidFill>
                <a:latin typeface="Arial"/>
                <a:ea typeface="Arial"/>
              </a:rPr>
              <a:t>6. Актуальным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42" name="Google Shape;840;p66"/>
          <p:cNvSpPr/>
          <p:nvPr/>
        </p:nvSpPr>
        <p:spPr>
          <a:xfrm>
            <a:off x="774720" y="3729240"/>
            <a:ext cx="3468240" cy="238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FFFFFF"/>
                </a:solidFill>
                <a:latin typeface="Arial"/>
                <a:ea typeface="Arial"/>
              </a:rPr>
              <a:t>7. Надёжным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43" name="Google Shape;841;p66"/>
          <p:cNvSpPr/>
          <p:nvPr/>
        </p:nvSpPr>
        <p:spPr>
          <a:xfrm>
            <a:off x="774720" y="4029120"/>
            <a:ext cx="3468240" cy="238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FFFFFF"/>
                </a:solidFill>
                <a:latin typeface="Arial"/>
                <a:ea typeface="Arial"/>
              </a:rPr>
              <a:t>8. Доступным в обслуживании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44" name="Google Shape;842;p66"/>
          <p:cNvSpPr/>
          <p:nvPr/>
        </p:nvSpPr>
        <p:spPr>
          <a:xfrm>
            <a:off x="774720" y="4329360"/>
            <a:ext cx="3468240" cy="238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FFFFFF"/>
                </a:solidFill>
                <a:latin typeface="Arial"/>
                <a:ea typeface="Arial"/>
              </a:rPr>
              <a:t>9. Долговечность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45" name="Google Shape;843;p66"/>
          <p:cNvSpPr/>
          <p:nvPr/>
        </p:nvSpPr>
        <p:spPr>
          <a:xfrm>
            <a:off x="4817880" y="1938960"/>
            <a:ext cx="3468240" cy="2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060823"/>
                </a:solidFill>
                <a:latin typeface="Arial"/>
                <a:ea typeface="Arial"/>
              </a:rPr>
              <a:t>1. Введите информацию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46" name="Google Shape;844;p66"/>
          <p:cNvSpPr/>
          <p:nvPr/>
        </p:nvSpPr>
        <p:spPr>
          <a:xfrm>
            <a:off x="4817880" y="2239200"/>
            <a:ext cx="3468240" cy="2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060823"/>
                </a:solidFill>
                <a:latin typeface="Arial"/>
                <a:ea typeface="Arial"/>
              </a:rPr>
              <a:t>2. Введите информацию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47" name="Google Shape;845;p66"/>
          <p:cNvSpPr/>
          <p:nvPr/>
        </p:nvSpPr>
        <p:spPr>
          <a:xfrm>
            <a:off x="4817880" y="2539080"/>
            <a:ext cx="3468240" cy="2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060823"/>
                </a:solidFill>
                <a:latin typeface="Arial"/>
                <a:ea typeface="Arial"/>
              </a:rPr>
              <a:t>3. Введите информацию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48" name="Google Shape;846;p66"/>
          <p:cNvSpPr/>
          <p:nvPr/>
        </p:nvSpPr>
        <p:spPr>
          <a:xfrm>
            <a:off x="4817880" y="2839320"/>
            <a:ext cx="3468240" cy="2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060823"/>
                </a:solidFill>
                <a:latin typeface="Arial"/>
                <a:ea typeface="Arial"/>
              </a:rPr>
              <a:t>4. Введите информацию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49" name="Google Shape;847;p66"/>
          <p:cNvSpPr/>
          <p:nvPr/>
        </p:nvSpPr>
        <p:spPr>
          <a:xfrm>
            <a:off x="4817880" y="3139200"/>
            <a:ext cx="3468240" cy="2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060823"/>
                </a:solidFill>
                <a:latin typeface="Arial"/>
                <a:ea typeface="Arial"/>
              </a:rPr>
              <a:t>5. Введите информацию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50" name="Google Shape;848;p66"/>
          <p:cNvSpPr/>
          <p:nvPr/>
        </p:nvSpPr>
        <p:spPr>
          <a:xfrm>
            <a:off x="4817880" y="3439440"/>
            <a:ext cx="3468240" cy="2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060823"/>
                </a:solidFill>
                <a:latin typeface="Arial"/>
                <a:ea typeface="Arial"/>
              </a:rPr>
              <a:t>6. Введите информацию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51" name="Google Shape;849;p66"/>
          <p:cNvSpPr/>
          <p:nvPr/>
        </p:nvSpPr>
        <p:spPr>
          <a:xfrm>
            <a:off x="4817880" y="3739320"/>
            <a:ext cx="3468240" cy="2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060823"/>
                </a:solidFill>
                <a:latin typeface="Arial"/>
                <a:ea typeface="Arial"/>
              </a:rPr>
              <a:t>7. Введите информацию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52" name="Google Shape;850;p66"/>
          <p:cNvSpPr/>
          <p:nvPr/>
        </p:nvSpPr>
        <p:spPr>
          <a:xfrm>
            <a:off x="4817880" y="4039560"/>
            <a:ext cx="3468240" cy="2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060823"/>
                </a:solidFill>
                <a:latin typeface="Arial"/>
                <a:ea typeface="Arial"/>
              </a:rPr>
              <a:t>8. Введите информацию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153" name="Google Shape;851;p66"/>
          <p:cNvSpPr/>
          <p:nvPr/>
        </p:nvSpPr>
        <p:spPr>
          <a:xfrm>
            <a:off x="4817880" y="4339440"/>
            <a:ext cx="3468240" cy="23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060823"/>
                </a:solidFill>
                <a:latin typeface="Arial"/>
                <a:ea typeface="Arial"/>
              </a:rPr>
              <a:t>9. Введите информацию</a:t>
            </a:r>
            <a:endParaRPr lang="ru-RU" sz="1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085CD2-95B5-21C8-8CB6-3C5742283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718;p58">
            <a:extLst>
              <a:ext uri="{FF2B5EF4-FFF2-40B4-BE49-F238E27FC236}">
                <a16:creationId xmlns:a16="http://schemas.microsoft.com/office/drawing/2014/main" id="{0EE59814-8698-51AE-B3ED-F99B1F67FA5E}"/>
              </a:ext>
            </a:extLst>
          </p:cNvPr>
          <p:cNvSpPr/>
          <p:nvPr/>
        </p:nvSpPr>
        <p:spPr>
          <a:xfrm>
            <a:off x="0" y="2207520"/>
            <a:ext cx="5410080" cy="2939760"/>
          </a:xfrm>
          <a:custGeom>
            <a:avLst/>
            <a:gdLst/>
            <a:ahLst/>
            <a:cxnLst/>
            <a:rect l="l" t="t" r="r" b="b"/>
            <a:pathLst>
              <a:path w="8229600" h="5136401">
                <a:moveTo>
                  <a:pt x="0" y="675237"/>
                </a:moveTo>
                <a:cubicBezTo>
                  <a:pt x="970972" y="233046"/>
                  <a:pt x="1941945" y="-209145"/>
                  <a:pt x="2673927" y="107201"/>
                </a:cubicBezTo>
                <a:cubicBezTo>
                  <a:pt x="3405909" y="423546"/>
                  <a:pt x="3692236" y="2095328"/>
                  <a:pt x="4391891" y="2573310"/>
                </a:cubicBezTo>
                <a:cubicBezTo>
                  <a:pt x="5091546" y="3051292"/>
                  <a:pt x="6232237" y="2547910"/>
                  <a:pt x="6871855" y="2975092"/>
                </a:cubicBezTo>
                <a:cubicBezTo>
                  <a:pt x="7511473" y="3402274"/>
                  <a:pt x="7870536" y="4269337"/>
                  <a:pt x="8229600" y="5136401"/>
                </a:cubicBezTo>
              </a:path>
            </a:pathLst>
          </a:custGeom>
          <a:noFill/>
          <a:ln w="190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301369E-2FF3-0B55-090E-B6847D18C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66249"/>
            <a:ext cx="3001992" cy="437725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0F5CB5-C342-D689-0804-B2F4520C1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982" y="2005622"/>
            <a:ext cx="3406054" cy="1600220"/>
          </a:xfrm>
          <a:prstGeom prst="rect">
            <a:avLst/>
          </a:prstGeom>
        </p:spPr>
      </p:pic>
      <p:sp>
        <p:nvSpPr>
          <p:cNvPr id="5" name="Google Shape;719;p58">
            <a:extLst>
              <a:ext uri="{FF2B5EF4-FFF2-40B4-BE49-F238E27FC236}">
                <a16:creationId xmlns:a16="http://schemas.microsoft.com/office/drawing/2014/main" id="{9A50732A-8435-7A2C-57F8-5118CCD23F6C}"/>
              </a:ext>
            </a:extLst>
          </p:cNvPr>
          <p:cNvSpPr/>
          <p:nvPr/>
        </p:nvSpPr>
        <p:spPr>
          <a:xfrm>
            <a:off x="2939932" y="156472"/>
            <a:ext cx="3264135" cy="50776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rgbClr val="0E284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2400" b="0" strike="noStrike" spc="-1">
                <a:solidFill>
                  <a:srgbClr val="000000"/>
                </a:solidFill>
                <a:latin typeface="Arial"/>
                <a:ea typeface="Arial"/>
              </a:rPr>
              <a:t>Обучающая выборка</a:t>
            </a:r>
            <a:endParaRPr lang="ru-RU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527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AB9AF1-00E7-D42D-2614-653EC8D2A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718;p58">
            <a:extLst>
              <a:ext uri="{FF2B5EF4-FFF2-40B4-BE49-F238E27FC236}">
                <a16:creationId xmlns:a16="http://schemas.microsoft.com/office/drawing/2014/main" id="{CF6330D4-BCA2-366C-C34F-88EFC5376BED}"/>
              </a:ext>
            </a:extLst>
          </p:cNvPr>
          <p:cNvSpPr/>
          <p:nvPr/>
        </p:nvSpPr>
        <p:spPr>
          <a:xfrm>
            <a:off x="0" y="2207520"/>
            <a:ext cx="5410080" cy="2939760"/>
          </a:xfrm>
          <a:custGeom>
            <a:avLst/>
            <a:gdLst/>
            <a:ahLst/>
            <a:cxnLst/>
            <a:rect l="l" t="t" r="r" b="b"/>
            <a:pathLst>
              <a:path w="8229600" h="5136401">
                <a:moveTo>
                  <a:pt x="0" y="675237"/>
                </a:moveTo>
                <a:cubicBezTo>
                  <a:pt x="970972" y="233046"/>
                  <a:pt x="1941945" y="-209145"/>
                  <a:pt x="2673927" y="107201"/>
                </a:cubicBezTo>
                <a:cubicBezTo>
                  <a:pt x="3405909" y="423546"/>
                  <a:pt x="3692236" y="2095328"/>
                  <a:pt x="4391891" y="2573310"/>
                </a:cubicBezTo>
                <a:cubicBezTo>
                  <a:pt x="5091546" y="3051292"/>
                  <a:pt x="6232237" y="2547910"/>
                  <a:pt x="6871855" y="2975092"/>
                </a:cubicBezTo>
                <a:cubicBezTo>
                  <a:pt x="7511473" y="3402274"/>
                  <a:pt x="7870536" y="4269337"/>
                  <a:pt x="8229600" y="5136401"/>
                </a:cubicBezTo>
              </a:path>
            </a:pathLst>
          </a:custGeom>
          <a:noFill/>
          <a:ln w="190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162840-CA0F-8302-3A12-7E5406820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592" y="1662411"/>
            <a:ext cx="4232814" cy="2939761"/>
          </a:xfrm>
          <a:prstGeom prst="rect">
            <a:avLst/>
          </a:prstGeom>
        </p:spPr>
      </p:pic>
      <p:sp>
        <p:nvSpPr>
          <p:cNvPr id="6" name="Google Shape;719;p58">
            <a:extLst>
              <a:ext uri="{FF2B5EF4-FFF2-40B4-BE49-F238E27FC236}">
                <a16:creationId xmlns:a16="http://schemas.microsoft.com/office/drawing/2014/main" id="{C77CDDAE-438C-91F4-34BF-8AA6E9E2E84E}"/>
              </a:ext>
            </a:extLst>
          </p:cNvPr>
          <p:cNvSpPr/>
          <p:nvPr/>
        </p:nvSpPr>
        <p:spPr>
          <a:xfrm>
            <a:off x="2776268" y="265282"/>
            <a:ext cx="3591463" cy="739702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rgbClr val="0E284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2400" b="0" strike="noStrike" spc="-1">
                <a:solidFill>
                  <a:srgbClr val="000000"/>
                </a:solidFill>
                <a:latin typeface="Arial"/>
              </a:rPr>
              <a:t>Проверяющая выборка</a:t>
            </a:r>
            <a:endParaRPr lang="ru-RU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08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67;p31"/>
          <p:cNvSpPr/>
          <p:nvPr/>
        </p:nvSpPr>
        <p:spPr>
          <a:xfrm>
            <a:off x="0" y="2207520"/>
            <a:ext cx="5410080" cy="2939760"/>
          </a:xfrm>
          <a:custGeom>
            <a:avLst/>
            <a:gdLst/>
            <a:ahLst/>
            <a:cxnLst/>
            <a:rect l="l" t="t" r="r" b="b"/>
            <a:pathLst>
              <a:path w="8229600" h="5136401">
                <a:moveTo>
                  <a:pt x="0" y="675237"/>
                </a:moveTo>
                <a:cubicBezTo>
                  <a:pt x="970972" y="233046"/>
                  <a:pt x="1941945" y="-209145"/>
                  <a:pt x="2673927" y="107201"/>
                </a:cubicBezTo>
                <a:cubicBezTo>
                  <a:pt x="3405909" y="423546"/>
                  <a:pt x="3692236" y="2095328"/>
                  <a:pt x="4391891" y="2573310"/>
                </a:cubicBezTo>
                <a:cubicBezTo>
                  <a:pt x="5091546" y="3051292"/>
                  <a:pt x="6232237" y="2547910"/>
                  <a:pt x="6871855" y="2975092"/>
                </a:cubicBezTo>
                <a:cubicBezTo>
                  <a:pt x="7511473" y="3402274"/>
                  <a:pt x="7870536" y="4269337"/>
                  <a:pt x="8229600" y="5136401"/>
                </a:cubicBezTo>
              </a:path>
            </a:pathLst>
          </a:custGeom>
          <a:noFill/>
          <a:ln w="190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Google Shape;168;p31"/>
          <p:cNvSpPr/>
          <p:nvPr/>
        </p:nvSpPr>
        <p:spPr>
          <a:xfrm>
            <a:off x="1948680" y="1789560"/>
            <a:ext cx="5220720" cy="1362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rgbClr val="0E284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600" b="0" strike="noStrike" spc="-1">
                <a:solidFill>
                  <a:srgbClr val="000000"/>
                </a:solidFill>
                <a:latin typeface="Arial"/>
                <a:ea typeface="Arial"/>
              </a:rPr>
              <a:t>Планирование</a:t>
            </a:r>
            <a:endParaRPr lang="ru-RU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74;p32"/>
          <p:cNvSpPr/>
          <p:nvPr/>
        </p:nvSpPr>
        <p:spPr>
          <a:xfrm>
            <a:off x="319680" y="969480"/>
            <a:ext cx="8504280" cy="4025880"/>
          </a:xfrm>
          <a:prstGeom prst="roundRect">
            <a:avLst>
              <a:gd name="adj" fmla="val 4015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4100" b="1" strike="noStrike" spc="-1">
                <a:solidFill>
                  <a:srgbClr val="FFFFFF"/>
                </a:solidFill>
                <a:latin typeface="Arial"/>
                <a:ea typeface="Arial"/>
              </a:rPr>
              <a:t>ПЛАН РАБОТ</a:t>
            </a:r>
            <a:endParaRPr lang="ru-RU" sz="4100" b="0" strike="noStrike" spc="-1">
              <a:latin typeface="Arial"/>
            </a:endParaRPr>
          </a:p>
        </p:txBody>
      </p:sp>
      <p:sp>
        <p:nvSpPr>
          <p:cNvPr id="49" name="Google Shape;175;p32"/>
          <p:cNvSpPr/>
          <p:nvPr/>
        </p:nvSpPr>
        <p:spPr>
          <a:xfrm>
            <a:off x="319680" y="236880"/>
            <a:ext cx="5706000" cy="69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4100" b="1" strike="noStrike" spc="-1">
                <a:solidFill>
                  <a:srgbClr val="FFFFFF"/>
                </a:solidFill>
                <a:latin typeface="Arial"/>
                <a:ea typeface="Arial"/>
              </a:rPr>
              <a:t>ПЛАН РАБОТ</a:t>
            </a:r>
            <a:endParaRPr lang="ru-RU" sz="4100" b="0" strike="noStrike" spc="-1">
              <a:latin typeface="Arial"/>
            </a:endParaRPr>
          </a:p>
        </p:txBody>
      </p:sp>
      <p:graphicFrame>
        <p:nvGraphicFramePr>
          <p:cNvPr id="50" name="Google Shape;176;p32"/>
          <p:cNvGraphicFramePr/>
          <p:nvPr>
            <p:extLst>
              <p:ext uri="{D42A27DB-BD31-4B8C-83A1-F6EECF244321}">
                <p14:modId xmlns:p14="http://schemas.microsoft.com/office/powerpoint/2010/main" val="3881204939"/>
              </p:ext>
            </p:extLst>
          </p:nvPr>
        </p:nvGraphicFramePr>
        <p:xfrm>
          <a:off x="512640" y="1222561"/>
          <a:ext cx="8112960" cy="3413760"/>
        </p:xfrm>
        <a:graphic>
          <a:graphicData uri="http://schemas.openxmlformats.org/drawingml/2006/table">
            <a:tbl>
              <a:tblPr/>
              <a:tblGrid>
                <a:gridCol w="67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№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Сроки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Действие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Ответственный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01.04</a:t>
                      </a:r>
                    </a:p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14.04</a:t>
                      </a:r>
                    </a:p>
                  </a:txBody>
                  <a:tcPr marL="68400" marR="684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плана работ, уточнение сроков, распределение задач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Попов А. Ю.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541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01.04</a:t>
                      </a:r>
                    </a:p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14.04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Выделение проблем заказчика из интервью, разработка задач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Решетов К. А.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41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01.04</a:t>
                      </a:r>
                    </a:p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14.04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с интервью, оформление в удобный формат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Алеев А. А.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541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15.04</a:t>
                      </a:r>
                    </a:p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30.04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программы</a:t>
                      </a:r>
                    </a:p>
                    <a:p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(блок-схема, код)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/>
                        <a:t>Попов А. Ю.</a:t>
                      </a:r>
                    </a:p>
                  </a:txBody>
                  <a:tcPr marL="68400" marR="684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541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15.04</a:t>
                      </a:r>
                    </a:p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30.04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Работы над презентацией (титульный лист, макет оформления)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Решетов К. А.</a:t>
                      </a:r>
                    </a:p>
                  </a:txBody>
                  <a:tcPr marL="68400" marR="684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541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15.04</a:t>
                      </a:r>
                    </a:p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30.04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над содержанием проекта и презентации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/>
                        <a:t>Алеев А. А.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45FE56-E02C-9512-9EF2-913858E45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74;p32">
            <a:extLst>
              <a:ext uri="{FF2B5EF4-FFF2-40B4-BE49-F238E27FC236}">
                <a16:creationId xmlns:a16="http://schemas.microsoft.com/office/drawing/2014/main" id="{35CA0F81-3802-E09E-186F-E2465C75B74D}"/>
              </a:ext>
            </a:extLst>
          </p:cNvPr>
          <p:cNvSpPr/>
          <p:nvPr/>
        </p:nvSpPr>
        <p:spPr>
          <a:xfrm>
            <a:off x="319680" y="969480"/>
            <a:ext cx="8504280" cy="4025880"/>
          </a:xfrm>
          <a:prstGeom prst="roundRect">
            <a:avLst>
              <a:gd name="adj" fmla="val 4015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4100" b="1" strike="noStrike" spc="-1">
                <a:solidFill>
                  <a:srgbClr val="FFFFFF"/>
                </a:solidFill>
                <a:latin typeface="Arial"/>
                <a:ea typeface="Arial"/>
              </a:rPr>
              <a:t>ПЛАН РАБОТ</a:t>
            </a:r>
            <a:endParaRPr lang="ru-RU" sz="4100" b="0" strike="noStrike" spc="-1">
              <a:latin typeface="Arial"/>
            </a:endParaRPr>
          </a:p>
        </p:txBody>
      </p:sp>
      <p:sp>
        <p:nvSpPr>
          <p:cNvPr id="49" name="Google Shape;175;p32">
            <a:extLst>
              <a:ext uri="{FF2B5EF4-FFF2-40B4-BE49-F238E27FC236}">
                <a16:creationId xmlns:a16="http://schemas.microsoft.com/office/drawing/2014/main" id="{6954117C-5DC5-E094-23F4-B0BD12E86F76}"/>
              </a:ext>
            </a:extLst>
          </p:cNvPr>
          <p:cNvSpPr/>
          <p:nvPr/>
        </p:nvSpPr>
        <p:spPr>
          <a:xfrm>
            <a:off x="319680" y="236880"/>
            <a:ext cx="5706000" cy="69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4100" b="1" strike="noStrike" spc="-1">
                <a:solidFill>
                  <a:srgbClr val="FFFFFF"/>
                </a:solidFill>
                <a:latin typeface="Arial"/>
                <a:ea typeface="Arial"/>
              </a:rPr>
              <a:t>ПЛАН РАБОТ</a:t>
            </a:r>
            <a:endParaRPr lang="ru-RU" sz="4100" b="0" strike="noStrike" spc="-1">
              <a:latin typeface="Arial"/>
            </a:endParaRPr>
          </a:p>
        </p:txBody>
      </p:sp>
      <p:graphicFrame>
        <p:nvGraphicFramePr>
          <p:cNvPr id="50" name="Google Shape;176;p32">
            <a:extLst>
              <a:ext uri="{FF2B5EF4-FFF2-40B4-BE49-F238E27FC236}">
                <a16:creationId xmlns:a16="http://schemas.microsoft.com/office/drawing/2014/main" id="{571BFD9B-40FA-3574-4BBD-2D80A66B78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036919"/>
              </p:ext>
            </p:extLst>
          </p:nvPr>
        </p:nvGraphicFramePr>
        <p:xfrm>
          <a:off x="512640" y="1222561"/>
          <a:ext cx="8112960" cy="1859280"/>
        </p:xfrm>
        <a:graphic>
          <a:graphicData uri="http://schemas.openxmlformats.org/drawingml/2006/table">
            <a:tbl>
              <a:tblPr/>
              <a:tblGrid>
                <a:gridCol w="67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№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Сроки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Действие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4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Ответственный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01.05</a:t>
                      </a:r>
                    </a:p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15.05</a:t>
                      </a:r>
                    </a:p>
                  </a:txBody>
                  <a:tcPr marL="68400" marR="68400"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Отладка кода и блок-схемы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/>
                        <a:t>Алеев А. А.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541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01.05</a:t>
                      </a:r>
                    </a:p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15.05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Вычитка презентации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Решетов К. А.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41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01.05</a:t>
                      </a:r>
                    </a:p>
                    <a:p>
                      <a:pPr algn="ctr"/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15.05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Подготовка к выступлению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/>
                        <a:t>Попов А. Ю.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97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260;p38"/>
          <p:cNvSpPr/>
          <p:nvPr/>
        </p:nvSpPr>
        <p:spPr>
          <a:xfrm>
            <a:off x="0" y="2207520"/>
            <a:ext cx="5410080" cy="2939760"/>
          </a:xfrm>
          <a:custGeom>
            <a:avLst/>
            <a:gdLst/>
            <a:ahLst/>
            <a:cxnLst/>
            <a:rect l="l" t="t" r="r" b="b"/>
            <a:pathLst>
              <a:path w="8229600" h="5136401">
                <a:moveTo>
                  <a:pt x="0" y="675237"/>
                </a:moveTo>
                <a:cubicBezTo>
                  <a:pt x="970972" y="233046"/>
                  <a:pt x="1941945" y="-209145"/>
                  <a:pt x="2673927" y="107201"/>
                </a:cubicBezTo>
                <a:cubicBezTo>
                  <a:pt x="3405909" y="423546"/>
                  <a:pt x="3692236" y="2095328"/>
                  <a:pt x="4391891" y="2573310"/>
                </a:cubicBezTo>
                <a:cubicBezTo>
                  <a:pt x="5091546" y="3051292"/>
                  <a:pt x="6232237" y="2547910"/>
                  <a:pt x="6871855" y="2975092"/>
                </a:cubicBezTo>
                <a:cubicBezTo>
                  <a:pt x="7511473" y="3402274"/>
                  <a:pt x="7870536" y="4269337"/>
                  <a:pt x="8229600" y="5136401"/>
                </a:cubicBezTo>
              </a:path>
            </a:pathLst>
          </a:custGeom>
          <a:noFill/>
          <a:ln w="190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Google Shape;261;p38"/>
          <p:cNvSpPr/>
          <p:nvPr/>
        </p:nvSpPr>
        <p:spPr>
          <a:xfrm>
            <a:off x="1948680" y="1789560"/>
            <a:ext cx="5220720" cy="1362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rgbClr val="0E284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600" b="0" strike="noStrike" spc="-1">
                <a:solidFill>
                  <a:srgbClr val="000000"/>
                </a:solidFill>
                <a:latin typeface="Arial"/>
                <a:ea typeface="Arial"/>
              </a:rPr>
              <a:t>Вводные данные</a:t>
            </a:r>
            <a:endParaRPr lang="ru-RU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66;p39"/>
          <p:cNvSpPr/>
          <p:nvPr/>
        </p:nvSpPr>
        <p:spPr>
          <a:xfrm>
            <a:off x="1143000" y="841680"/>
            <a:ext cx="6857280" cy="178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Google Shape;267;p39"/>
          <p:cNvSpPr/>
          <p:nvPr/>
        </p:nvSpPr>
        <p:spPr>
          <a:xfrm>
            <a:off x="1143000" y="2701440"/>
            <a:ext cx="6857280" cy="124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Google Shape;268;p39"/>
          <p:cNvSpPr/>
          <p:nvPr/>
        </p:nvSpPr>
        <p:spPr>
          <a:xfrm>
            <a:off x="319860" y="230220"/>
            <a:ext cx="8504280" cy="4802760"/>
          </a:xfrm>
          <a:prstGeom prst="roundRect">
            <a:avLst>
              <a:gd name="adj" fmla="val 4015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Google Shape;269;p39"/>
          <p:cNvSpPr/>
          <p:nvPr/>
        </p:nvSpPr>
        <p:spPr>
          <a:xfrm>
            <a:off x="3190320" y="1568160"/>
            <a:ext cx="5387760" cy="1789920"/>
          </a:xfrm>
          <a:prstGeom prst="roundRect">
            <a:avLst>
              <a:gd name="adj" fmla="val 3919"/>
            </a:avLst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Google Shape;270;p39"/>
          <p:cNvSpPr/>
          <p:nvPr/>
        </p:nvSpPr>
        <p:spPr>
          <a:xfrm>
            <a:off x="855000" y="477000"/>
            <a:ext cx="1845360" cy="1820880"/>
          </a:xfrm>
          <a:prstGeom prst="roundRect">
            <a:avLst>
              <a:gd name="adj" fmla="val 3919"/>
            </a:avLst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Google Shape;271;p39"/>
          <p:cNvSpPr/>
          <p:nvPr/>
        </p:nvSpPr>
        <p:spPr>
          <a:xfrm>
            <a:off x="3190320" y="336240"/>
            <a:ext cx="5387760" cy="1204200"/>
          </a:xfrm>
          <a:prstGeom prst="roundRect">
            <a:avLst>
              <a:gd name="adj" fmla="val 3919"/>
            </a:avLst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Google Shape;272;p39"/>
          <p:cNvSpPr/>
          <p:nvPr/>
        </p:nvSpPr>
        <p:spPr>
          <a:xfrm>
            <a:off x="962280" y="1832760"/>
            <a:ext cx="1738080" cy="324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000000"/>
                </a:solidFill>
                <a:latin typeface="Arial"/>
                <a:ea typeface="Arial"/>
              </a:rPr>
              <a:t>Компания: ОАО “РЖД”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60" name="Google Shape;273;p39"/>
          <p:cNvSpPr/>
          <p:nvPr/>
        </p:nvSpPr>
        <p:spPr>
          <a:xfrm>
            <a:off x="568080" y="2512800"/>
            <a:ext cx="24998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100" b="0" strike="noStrike" spc="-1">
                <a:solidFill>
                  <a:srgbClr val="000000"/>
                </a:solidFill>
                <a:latin typeface="Arial"/>
                <a:ea typeface="Arial"/>
              </a:rPr>
              <a:t>Наш заказчик:</a:t>
            </a:r>
            <a:endParaRPr lang="ru-RU" sz="2100" b="0" strike="noStrike" spc="-1">
              <a:latin typeface="Arial"/>
            </a:endParaRPr>
          </a:p>
        </p:txBody>
      </p:sp>
      <p:sp>
        <p:nvSpPr>
          <p:cNvPr id="61" name="Google Shape;274;p39"/>
          <p:cNvSpPr/>
          <p:nvPr/>
        </p:nvSpPr>
        <p:spPr>
          <a:xfrm>
            <a:off x="487080" y="3042720"/>
            <a:ext cx="2523600" cy="47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100" b="0" strike="noStrike" spc="-1">
                <a:solidFill>
                  <a:srgbClr val="000000"/>
                </a:solidFill>
                <a:latin typeface="Arial"/>
                <a:ea typeface="Arial"/>
              </a:rPr>
              <a:t>Должность: Начальник управления ЦБА</a:t>
            </a:r>
            <a:endParaRPr lang="ru-RU" sz="1100" b="0" strike="noStrike" spc="-1">
              <a:latin typeface="Arial"/>
            </a:endParaRPr>
          </a:p>
        </p:txBody>
      </p:sp>
      <p:sp>
        <p:nvSpPr>
          <p:cNvPr id="62" name="Google Shape;275;p39"/>
          <p:cNvSpPr/>
          <p:nvPr/>
        </p:nvSpPr>
        <p:spPr>
          <a:xfrm>
            <a:off x="3194280" y="1568160"/>
            <a:ext cx="5380920" cy="16770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68400" rIns="68400" bIns="6840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" sz="2000" b="0" strike="noStrike" spc="-1">
                <a:solidFill>
                  <a:srgbClr val="000000"/>
                </a:solidFill>
                <a:latin typeface="Arial"/>
                <a:ea typeface="Arial"/>
              </a:rPr>
              <a:t>Барьер проекта: низкая эффективность существующих систем определение границ опасных отрезков пути и исчерпание пропускной способности железнодорожной линии на требуемых участках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63" name="Google Shape;276;p39"/>
          <p:cNvSpPr/>
          <p:nvPr/>
        </p:nvSpPr>
        <p:spPr>
          <a:xfrm>
            <a:off x="3190320" y="3431160"/>
            <a:ext cx="5387760" cy="1473840"/>
          </a:xfrm>
          <a:prstGeom prst="roundRect">
            <a:avLst>
              <a:gd name="adj" fmla="val 3919"/>
            </a:avLst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Google Shape;277;p39"/>
          <p:cNvSpPr/>
          <p:nvPr/>
        </p:nvSpPr>
        <p:spPr>
          <a:xfrm>
            <a:off x="3449505" y="3791235"/>
            <a:ext cx="4869027" cy="7536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68400" rIns="68400" bIns="684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000" b="0" strike="noStrike" spc="-1">
                <a:solidFill>
                  <a:srgbClr val="000000"/>
                </a:solidFill>
                <a:latin typeface="Arial"/>
                <a:ea typeface="Arial"/>
              </a:rPr>
              <a:t>Существующие решения: анализ с использованием человеческого ресурса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65" name="Google Shape;278;p39"/>
          <p:cNvSpPr/>
          <p:nvPr/>
        </p:nvSpPr>
        <p:spPr>
          <a:xfrm>
            <a:off x="3751951" y="389642"/>
            <a:ext cx="4264134" cy="10880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68400" rIns="68400" bIns="68400">
            <a:spAutoFit/>
          </a:bodyPr>
          <a:lstStyle/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" sz="2000" b="0" strike="noStrike" spc="-1">
                <a:solidFill>
                  <a:srgbClr val="000000"/>
                </a:solidFill>
                <a:latin typeface="Arial"/>
                <a:ea typeface="Arial"/>
              </a:rPr>
              <a:t>Цель проекта: эффективное обеспечение определения границ опасных отрезков пути</a:t>
            </a:r>
            <a:endParaRPr lang="ru-RU" sz="2000" b="0" strike="noStrike" spc="-1">
              <a:latin typeface="Arial"/>
            </a:endParaRPr>
          </a:p>
        </p:txBody>
      </p:sp>
      <p:pic>
        <p:nvPicPr>
          <p:cNvPr id="66" name="Google Shape;279;p39"/>
          <p:cNvPicPr/>
          <p:nvPr/>
        </p:nvPicPr>
        <p:blipFill>
          <a:blip r:embed="rId2"/>
          <a:stretch/>
        </p:blipFill>
        <p:spPr>
          <a:xfrm>
            <a:off x="964800" y="707760"/>
            <a:ext cx="1625400" cy="1006560"/>
          </a:xfrm>
          <a:prstGeom prst="rect">
            <a:avLst/>
          </a:prstGeom>
          <a:ln w="0">
            <a:noFill/>
          </a:ln>
        </p:spPr>
      </p:pic>
      <p:sp>
        <p:nvSpPr>
          <p:cNvPr id="67" name="Google Shape;280;p39"/>
          <p:cNvSpPr/>
          <p:nvPr/>
        </p:nvSpPr>
        <p:spPr>
          <a:xfrm>
            <a:off x="788400" y="3622680"/>
            <a:ext cx="1845360" cy="1240920"/>
          </a:xfrm>
          <a:prstGeom prst="roundRect">
            <a:avLst>
              <a:gd name="adj" fmla="val 3919"/>
            </a:avLst>
          </a:prstGeom>
          <a:solidFill>
            <a:srgbClr val="F2F2F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2100" b="0" strike="noStrike" spc="-1">
                <a:solidFill>
                  <a:srgbClr val="000000"/>
                </a:solidFill>
                <a:latin typeface="Arial"/>
                <a:ea typeface="Arial"/>
              </a:rPr>
              <a:t>УВВ</a:t>
            </a:r>
            <a:endParaRPr lang="ru-RU" sz="21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305;p41"/>
          <p:cNvSpPr/>
          <p:nvPr/>
        </p:nvSpPr>
        <p:spPr>
          <a:xfrm>
            <a:off x="0" y="2207520"/>
            <a:ext cx="5410080" cy="2939760"/>
          </a:xfrm>
          <a:custGeom>
            <a:avLst/>
            <a:gdLst/>
            <a:ahLst/>
            <a:cxnLst/>
            <a:rect l="l" t="t" r="r" b="b"/>
            <a:pathLst>
              <a:path w="8229600" h="5136401">
                <a:moveTo>
                  <a:pt x="0" y="675237"/>
                </a:moveTo>
                <a:cubicBezTo>
                  <a:pt x="970972" y="233046"/>
                  <a:pt x="1941945" y="-209145"/>
                  <a:pt x="2673927" y="107201"/>
                </a:cubicBezTo>
                <a:cubicBezTo>
                  <a:pt x="3405909" y="423546"/>
                  <a:pt x="3692236" y="2095328"/>
                  <a:pt x="4391891" y="2573310"/>
                </a:cubicBezTo>
                <a:cubicBezTo>
                  <a:pt x="5091546" y="3051292"/>
                  <a:pt x="6232237" y="2547910"/>
                  <a:pt x="6871855" y="2975092"/>
                </a:cubicBezTo>
                <a:cubicBezTo>
                  <a:pt x="7511473" y="3402274"/>
                  <a:pt x="7870536" y="4269337"/>
                  <a:pt x="8229600" y="5136401"/>
                </a:cubicBezTo>
              </a:path>
            </a:pathLst>
          </a:custGeom>
          <a:noFill/>
          <a:ln w="190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Google Shape;306;p41"/>
          <p:cNvSpPr/>
          <p:nvPr/>
        </p:nvSpPr>
        <p:spPr>
          <a:xfrm>
            <a:off x="8736840" y="-938880"/>
            <a:ext cx="3822840" cy="52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500" b="1" strike="noStrike" spc="-1">
                <a:solidFill>
                  <a:srgbClr val="060823"/>
                </a:solidFill>
                <a:latin typeface="Arial"/>
                <a:ea typeface="Arial"/>
              </a:rPr>
              <a:t>Перенесите выбранный кейс и удалите лишние</a:t>
            </a:r>
            <a:endParaRPr lang="ru-RU" sz="1500" b="0" strike="noStrike" spc="-1">
              <a:latin typeface="Arial"/>
            </a:endParaRPr>
          </a:p>
        </p:txBody>
      </p:sp>
      <p:sp>
        <p:nvSpPr>
          <p:cNvPr id="70" name="Google Shape;307;p41"/>
          <p:cNvSpPr/>
          <p:nvPr/>
        </p:nvSpPr>
        <p:spPr>
          <a:xfrm>
            <a:off x="1948680" y="1789560"/>
            <a:ext cx="5220720" cy="1362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>
            <a:solidFill>
              <a:srgbClr val="0E284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68400" rIns="68400" bIns="684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" sz="3600" b="0" strike="noStrike" spc="-1">
                <a:solidFill>
                  <a:srgbClr val="000000"/>
                </a:solidFill>
                <a:latin typeface="Arial"/>
                <a:ea typeface="Arial"/>
              </a:rPr>
              <a:t>Проблемное Интервью</a:t>
            </a:r>
            <a:endParaRPr lang="ru-RU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417;p52"/>
          <p:cNvSpPr/>
          <p:nvPr/>
        </p:nvSpPr>
        <p:spPr>
          <a:xfrm>
            <a:off x="319680" y="969480"/>
            <a:ext cx="8504280" cy="4025880"/>
          </a:xfrm>
          <a:prstGeom prst="roundRect">
            <a:avLst>
              <a:gd name="adj" fmla="val 4015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ru-RU"/>
          </a:p>
        </p:txBody>
      </p:sp>
      <p:sp>
        <p:nvSpPr>
          <p:cNvPr id="72" name="Google Shape;418;p52"/>
          <p:cNvSpPr/>
          <p:nvPr/>
        </p:nvSpPr>
        <p:spPr>
          <a:xfrm>
            <a:off x="319680" y="236880"/>
            <a:ext cx="6965640" cy="61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600" b="1" strike="noStrike" spc="-1">
                <a:solidFill>
                  <a:srgbClr val="FFFFFF"/>
                </a:solidFill>
                <a:latin typeface="Arial"/>
                <a:ea typeface="Arial"/>
              </a:rPr>
              <a:t>ПРОБЛЕМНОЕ ИНТЕРВЬЮ</a:t>
            </a:r>
            <a:endParaRPr lang="ru-RU" sz="3600" b="0" strike="noStrike" spc="-1">
              <a:latin typeface="Arial"/>
            </a:endParaRPr>
          </a:p>
        </p:txBody>
      </p:sp>
      <p:sp>
        <p:nvSpPr>
          <p:cNvPr id="73" name="Google Shape;419;p52"/>
          <p:cNvSpPr/>
          <p:nvPr/>
        </p:nvSpPr>
        <p:spPr>
          <a:xfrm>
            <a:off x="5976360" y="1290240"/>
            <a:ext cx="2442960" cy="61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1" strike="noStrike" spc="-1">
                <a:solidFill>
                  <a:srgbClr val="000000"/>
                </a:solidFill>
                <a:latin typeface="Arial"/>
                <a:ea typeface="Arial"/>
              </a:rPr>
              <a:t>САМЫЕ </a:t>
            </a:r>
            <a:r>
              <a:rPr lang="ru" sz="1800" b="1" strike="noStrike" spc="-1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</a:rPr>
              <a:t>ВАЖНЫЕ ФИКСАЦИИ:</a:t>
            </a:r>
            <a:endParaRPr lang="ru-RU" sz="1800" b="0" strike="noStrike" spc="-1">
              <a:solidFill>
                <a:schemeClr val="tx2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74" name="Google Shape;420;p52"/>
          <p:cNvSpPr/>
          <p:nvPr/>
        </p:nvSpPr>
        <p:spPr>
          <a:xfrm>
            <a:off x="5975640" y="1898280"/>
            <a:ext cx="2672640" cy="2537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200" b="0" strike="noStrike" spc="-1">
                <a:solidFill>
                  <a:srgbClr val="060823"/>
                </a:solidFill>
                <a:latin typeface="Arial"/>
                <a:ea typeface="Arial"/>
              </a:rPr>
              <a:t>1. Обозначения входящих данных.  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75" name="Google Shape;421;p52"/>
          <p:cNvSpPr/>
          <p:nvPr/>
        </p:nvSpPr>
        <p:spPr>
          <a:xfrm>
            <a:off x="5975639" y="2176920"/>
            <a:ext cx="2757299" cy="4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200" b="0" strike="noStrike" spc="-1">
                <a:solidFill>
                  <a:srgbClr val="060823"/>
                </a:solidFill>
                <a:latin typeface="Arial"/>
                <a:ea typeface="Arial"/>
              </a:rPr>
              <a:t>2. Обработка данных посредством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200" spc="-1">
                <a:solidFill>
                  <a:srgbClr val="060823"/>
                </a:solidFill>
                <a:latin typeface="Arial"/>
                <a:ea typeface="Arial"/>
              </a:rPr>
              <a:t>    </a:t>
            </a:r>
            <a:r>
              <a:rPr lang="ru" sz="1200" b="0" strike="noStrike" spc="-1">
                <a:solidFill>
                  <a:srgbClr val="060823"/>
                </a:solidFill>
                <a:latin typeface="Arial"/>
                <a:ea typeface="Arial"/>
              </a:rPr>
              <a:t>математических формул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76" name="Google Shape;422;p52"/>
          <p:cNvSpPr/>
          <p:nvPr/>
        </p:nvSpPr>
        <p:spPr>
          <a:xfrm>
            <a:off x="5975638" y="2605420"/>
            <a:ext cx="2672639" cy="2537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200" b="0" strike="noStrike" spc="-1">
                <a:solidFill>
                  <a:srgbClr val="060823"/>
                </a:solidFill>
                <a:latin typeface="Arial"/>
                <a:ea typeface="Arial"/>
              </a:rPr>
              <a:t>3. Ключевые требования заказчика  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77" name="Google Shape;423;p52"/>
          <p:cNvSpPr/>
          <p:nvPr/>
        </p:nvSpPr>
        <p:spPr>
          <a:xfrm>
            <a:off x="5975639" y="2884169"/>
            <a:ext cx="2757298" cy="4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200" b="0" strike="noStrike" spc="-1">
                <a:solidFill>
                  <a:srgbClr val="060823"/>
                </a:solidFill>
                <a:latin typeface="Arial"/>
                <a:ea typeface="Arial"/>
              </a:rPr>
              <a:t>4. Пороговые значения критичности меняются каждый день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79" name="Google Shape;425;p52"/>
          <p:cNvSpPr/>
          <p:nvPr/>
        </p:nvSpPr>
        <p:spPr>
          <a:xfrm>
            <a:off x="5975640" y="3332470"/>
            <a:ext cx="2577960" cy="4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200" spc="-1">
                <a:solidFill>
                  <a:srgbClr val="060823"/>
                </a:solidFill>
                <a:latin typeface="Arial"/>
                <a:ea typeface="Arial"/>
              </a:rPr>
              <a:t>5</a:t>
            </a:r>
            <a:r>
              <a:rPr lang="ru" sz="1200" b="0" strike="noStrike" spc="-1">
                <a:solidFill>
                  <a:srgbClr val="060823"/>
                </a:solidFill>
                <a:latin typeface="Arial"/>
                <a:ea typeface="Arial"/>
              </a:rPr>
              <a:t>. Заказчик недоволен настоящим решением проблемы</a:t>
            </a:r>
            <a:endParaRPr lang="ru-RU" sz="1200" b="0" strike="noStrike" spc="-1">
              <a:latin typeface="Arial"/>
            </a:endParaRPr>
          </a:p>
        </p:txBody>
      </p:sp>
      <p:graphicFrame>
        <p:nvGraphicFramePr>
          <p:cNvPr id="84" name="Google Shape;430;p52"/>
          <p:cNvGraphicFramePr/>
          <p:nvPr>
            <p:extLst>
              <p:ext uri="{D42A27DB-BD31-4B8C-83A1-F6EECF244321}">
                <p14:modId xmlns:p14="http://schemas.microsoft.com/office/powerpoint/2010/main" val="334477904"/>
              </p:ext>
            </p:extLst>
          </p:nvPr>
        </p:nvGraphicFramePr>
        <p:xfrm>
          <a:off x="495720" y="1126263"/>
          <a:ext cx="5345640" cy="3634383"/>
        </p:xfrm>
        <a:graphic>
          <a:graphicData uri="http://schemas.openxmlformats.org/drawingml/2006/table">
            <a:tbl>
              <a:tblPr/>
              <a:tblGrid>
                <a:gridCol w="144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157"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2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Кому задан вопрос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2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Вопрос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2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Ответ</a:t>
                      </a:r>
                      <a:endParaRPr lang="ru-RU" sz="1200" b="0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691">
                <a:tc>
                  <a:txBody>
                    <a:bodyPr/>
                    <a:lstStyle/>
                    <a:p>
                      <a:r>
                        <a:rPr lang="ru-RU" sz="1200" b="0" strike="noStrike" spc="-1">
                          <a:latin typeface="Arial"/>
                        </a:rPr>
                        <a:t>Директор ЦБА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strike="noStrike" spc="-1">
                          <a:latin typeface="Arial"/>
                        </a:rPr>
                        <a:t>Что такое опасные участки? На что влияет величина признака в ячейке?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strike="noStrike" spc="-1">
                          <a:latin typeface="Arial"/>
                        </a:rPr>
                        <a:t>Большое значение не означает его критичность.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19">
                <a:tc>
                  <a:txBody>
                    <a:bodyPr/>
                    <a:lstStyle/>
                    <a:p>
                      <a:r>
                        <a:rPr lang="ru-RU" sz="1200" b="0" strike="noStrike" spc="-1">
                          <a:latin typeface="Arial"/>
                        </a:rPr>
                        <a:t>Директор ЦБА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strike="noStrike" spc="-1">
                          <a:latin typeface="Arial"/>
                        </a:rPr>
                        <a:t>Что означают данные предложенные вами?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strike="noStrike" spc="-1">
                          <a:latin typeface="Arial"/>
                        </a:rPr>
                        <a:t>Различные параметры обозначающие опасность отрезков пути.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183">
                <a:tc>
                  <a:txBody>
                    <a:bodyPr/>
                    <a:lstStyle/>
                    <a:p>
                      <a:r>
                        <a:rPr lang="ru-RU" sz="1200" b="0" strike="noStrike" spc="-1">
                          <a:latin typeface="Arial"/>
                        </a:rPr>
                        <a:t>Директор ЦБА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strike="noStrike" spc="-1">
                          <a:latin typeface="Arial"/>
                        </a:rPr>
                        <a:t>Вам важна точность или быстрота?</a:t>
                      </a:r>
                    </a:p>
                  </a:txBody>
                  <a:tcPr marL="68400" marR="684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b="0" strike="noStrike" spc="-1">
                          <a:latin typeface="Arial"/>
                        </a:rPr>
                        <a:t>Быстрота важна, результат должен быть получен в пределах двух минут. Точность нужна.</a:t>
                      </a:r>
                    </a:p>
                  </a:txBody>
                  <a:tcPr marL="68400" marR="684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500627"/>
                  </a:ext>
                </a:extLst>
              </a:tr>
              <a:tr h="661765">
                <a:tc>
                  <a:txBody>
                    <a:bodyPr/>
                    <a:lstStyle/>
                    <a:p>
                      <a:r>
                        <a:rPr lang="ru-RU" sz="1200" b="0" strike="noStrike" spc="-1">
                          <a:latin typeface="Arial"/>
                        </a:rPr>
                        <a:t>Директор ЦБА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strike="noStrike" spc="-1">
                          <a:latin typeface="+mn-lt"/>
                        </a:rPr>
                        <a:t>Каким образом поступает</a:t>
                      </a:r>
                    </a:p>
                    <a:p>
                      <a:r>
                        <a:rPr lang="ru-RU" sz="1200" b="0" strike="noStrike" spc="-1">
                          <a:latin typeface="+mn-lt"/>
                        </a:rPr>
                        <a:t>информация о опасных</a:t>
                      </a:r>
                    </a:p>
                    <a:p>
                      <a:r>
                        <a:rPr lang="ru-RU" sz="1200" b="0" strike="noStrike" spc="-1">
                          <a:latin typeface="+mn-lt"/>
                        </a:rPr>
                        <a:t>отрезков пути?</a:t>
                      </a:r>
                    </a:p>
                  </a:txBody>
                  <a:tcPr marL="68400" marR="684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strike="noStrike" spc="-1">
                          <a:latin typeface="+mn-lt"/>
                        </a:rPr>
                        <a:t>Состав с различными датчиками, которые</a:t>
                      </a:r>
                    </a:p>
                    <a:p>
                      <a:r>
                        <a:rPr lang="ru-RU" sz="1200" b="0" strike="noStrike" spc="-1">
                          <a:latin typeface="+mn-lt"/>
                        </a:rPr>
                        <a:t>фиксируют условия на путях.</a:t>
                      </a:r>
                    </a:p>
                  </a:txBody>
                  <a:tcPr marL="68400" marR="684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688339"/>
                  </a:ext>
                </a:extLst>
              </a:tr>
            </a:tbl>
          </a:graphicData>
        </a:graphic>
      </p:graphicFrame>
      <p:sp>
        <p:nvSpPr>
          <p:cNvPr id="2" name="Google Shape;425;p52">
            <a:extLst>
              <a:ext uri="{FF2B5EF4-FFF2-40B4-BE49-F238E27FC236}">
                <a16:creationId xmlns:a16="http://schemas.microsoft.com/office/drawing/2014/main" id="{6ED2FBA2-323D-B4E8-64B5-36503E3B2772}"/>
              </a:ext>
            </a:extLst>
          </p:cNvPr>
          <p:cNvSpPr/>
          <p:nvPr/>
        </p:nvSpPr>
        <p:spPr>
          <a:xfrm>
            <a:off x="5975640" y="3780771"/>
            <a:ext cx="2577960" cy="4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tabLst>
                <a:tab pos="0" algn="l"/>
              </a:tabLst>
            </a:pPr>
            <a:r>
              <a:rPr lang="ru" sz="1200" spc="-1">
                <a:solidFill>
                  <a:srgbClr val="060823"/>
                </a:solidFill>
                <a:latin typeface="Arial"/>
                <a:ea typeface="Arial"/>
              </a:rPr>
              <a:t>6</a:t>
            </a:r>
            <a:r>
              <a:rPr lang="ru" sz="1200" b="0" strike="noStrike" spc="-1">
                <a:solidFill>
                  <a:srgbClr val="060823"/>
                </a:solidFill>
                <a:latin typeface="Arial"/>
                <a:ea typeface="Arial"/>
              </a:rPr>
              <a:t>. </a:t>
            </a:r>
            <a:r>
              <a:rPr lang="ru-RU" sz="1200" b="0" strike="noStrike" spc="-1">
                <a:latin typeface="+mn-lt"/>
              </a:rPr>
              <a:t>Сократить персонал и положиться на программу.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417;p52_0"/>
          <p:cNvSpPr/>
          <p:nvPr/>
        </p:nvSpPr>
        <p:spPr>
          <a:xfrm>
            <a:off x="319680" y="969480"/>
            <a:ext cx="8504280" cy="4025880"/>
          </a:xfrm>
          <a:prstGeom prst="roundRect">
            <a:avLst>
              <a:gd name="adj" fmla="val 4015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" name="Google Shape;418;p52_0"/>
          <p:cNvSpPr/>
          <p:nvPr/>
        </p:nvSpPr>
        <p:spPr>
          <a:xfrm>
            <a:off x="319680" y="236880"/>
            <a:ext cx="6965640" cy="61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3600" b="1" strike="noStrike" spc="-1">
                <a:solidFill>
                  <a:srgbClr val="FFFFFF"/>
                </a:solidFill>
                <a:latin typeface="Arial"/>
                <a:ea typeface="Arial"/>
              </a:rPr>
              <a:t>ПРОБЛЕМНОЕ ИНТЕРВЬЮ</a:t>
            </a:r>
            <a:endParaRPr lang="ru-RU" sz="3600" b="0" strike="noStrike" spc="-1">
              <a:latin typeface="Arial"/>
            </a:endParaRPr>
          </a:p>
        </p:txBody>
      </p:sp>
      <p:graphicFrame>
        <p:nvGraphicFramePr>
          <p:cNvPr id="98" name="Google Shape;430;p52_0"/>
          <p:cNvGraphicFramePr/>
          <p:nvPr>
            <p:extLst>
              <p:ext uri="{D42A27DB-BD31-4B8C-83A1-F6EECF244321}">
                <p14:modId xmlns:p14="http://schemas.microsoft.com/office/powerpoint/2010/main" val="1973605004"/>
              </p:ext>
            </p:extLst>
          </p:nvPr>
        </p:nvGraphicFramePr>
        <p:xfrm>
          <a:off x="443160" y="1113840"/>
          <a:ext cx="5345640" cy="3726820"/>
        </p:xfrm>
        <a:graphic>
          <a:graphicData uri="http://schemas.openxmlformats.org/drawingml/2006/table">
            <a:tbl>
              <a:tblPr/>
              <a:tblGrid>
                <a:gridCol w="144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6420"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2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Кому задан вопрос</a:t>
                      </a:r>
                      <a:endParaRPr lang="ru-RU" sz="1200" b="1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2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Вопрос</a:t>
                      </a:r>
                      <a:endParaRPr lang="ru-RU" sz="1200" b="1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320"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ru" sz="1200" b="1" strike="noStrike" spc="-1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Ответ</a:t>
                      </a:r>
                      <a:endParaRPr lang="ru-RU" sz="1200" b="1" strike="noStrike" spc="-1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347">
                <a:tc>
                  <a:txBody>
                    <a:bodyPr/>
                    <a:lstStyle/>
                    <a:p>
                      <a:r>
                        <a:rPr lang="ru-RU" sz="1200" b="0" strike="noStrike" spc="-1">
                          <a:latin typeface="Arial"/>
                        </a:rPr>
                        <a:t>Директор ЦБА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strike="noStrike" spc="-1">
                          <a:latin typeface="Arial"/>
                        </a:rPr>
                        <a:t>Каким методом определяется опасность дорог?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b="0" strike="noStrike" spc="-1">
                          <a:latin typeface="Arial"/>
                        </a:rPr>
                        <a:t>Данные направляются в отдел, обрабатываются в </a:t>
                      </a:r>
                      <a:r>
                        <a:rPr lang="en-US" sz="1200" b="0" strike="noStrike" spc="-1">
                          <a:latin typeface="Arial"/>
                        </a:rPr>
                        <a:t>Excel</a:t>
                      </a:r>
                      <a:r>
                        <a:rPr lang="ru-RU" sz="1200" b="0" strike="noStrike" spc="-1">
                          <a:latin typeface="Arial"/>
                        </a:rPr>
                        <a:t>, на выходе получают таблицу с данными.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9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347">
                <a:tc>
                  <a:txBody>
                    <a:bodyPr/>
                    <a:lstStyle/>
                    <a:p>
                      <a:r>
                        <a:rPr lang="ru-RU" sz="1200" b="0" strike="noStrike" spc="-1">
                          <a:latin typeface="Arial"/>
                        </a:rPr>
                        <a:t>Директор ЦБА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strike="noStrike" spc="-1">
                          <a:latin typeface="+mn-lt"/>
                        </a:rPr>
                        <a:t>Какую ключевую проблему</a:t>
                      </a:r>
                    </a:p>
                    <a:p>
                      <a:r>
                        <a:rPr lang="ru-RU" sz="1200" b="0" strike="noStrike" spc="-1">
                          <a:latin typeface="+mn-lt"/>
                        </a:rPr>
                        <a:t>новая система должна</a:t>
                      </a:r>
                    </a:p>
                    <a:p>
                      <a:r>
                        <a:rPr lang="ru-RU" sz="1200" b="0" strike="noStrike" spc="-1">
                          <a:latin typeface="+mn-lt"/>
                        </a:rPr>
                        <a:t>решать?</a:t>
                      </a:r>
                    </a:p>
                  </a:txBody>
                  <a:tcPr marL="68400" marR="684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b="0" strike="noStrike" spc="-1">
                          <a:latin typeface="+mn-lt"/>
                        </a:rPr>
                        <a:t>Сократить персонал и положиться на программу.</a:t>
                      </a:r>
                    </a:p>
                  </a:txBody>
                  <a:tcPr marL="68400" marR="684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9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503155"/>
                  </a:ext>
                </a:extLst>
              </a:tr>
              <a:tr h="159347">
                <a:tc>
                  <a:txBody>
                    <a:bodyPr/>
                    <a:lstStyle/>
                    <a:p>
                      <a:r>
                        <a:rPr lang="ru-RU" sz="1200" b="0" strike="noStrike" spc="-1">
                          <a:latin typeface="Arial"/>
                        </a:rPr>
                        <a:t>Директор ЦБА</a:t>
                      </a: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strike="noStrike" spc="-1">
                          <a:latin typeface="+mn-lt"/>
                        </a:rPr>
                        <a:t>Какой результат вы</a:t>
                      </a:r>
                    </a:p>
                    <a:p>
                      <a:r>
                        <a:rPr lang="ru-RU" sz="1200" b="0" strike="noStrike" spc="-1">
                          <a:latin typeface="+mn-lt"/>
                        </a:rPr>
                        <a:t>ожидаете от нас?</a:t>
                      </a:r>
                    </a:p>
                  </a:txBody>
                  <a:tcPr marL="68400" marR="684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200" b="0" strike="noStrike" spc="-1">
                          <a:latin typeface="+mn-lt"/>
                        </a:rPr>
                        <a:t>Ожидаем, что новая система ускорить</a:t>
                      </a:r>
                    </a:p>
                    <a:p>
                      <a:pPr algn="just"/>
                      <a:r>
                        <a:rPr lang="ru-RU" sz="1200" b="0" strike="noStrike" spc="-1">
                          <a:latin typeface="+mn-lt"/>
                        </a:rPr>
                        <a:t>обработку данных, снизит зависимость от</a:t>
                      </a:r>
                    </a:p>
                    <a:p>
                      <a:pPr algn="just"/>
                      <a:r>
                        <a:rPr lang="ru-RU" sz="1200" b="0" strike="noStrike" spc="-1">
                          <a:latin typeface="+mn-lt"/>
                        </a:rPr>
                        <a:t>человеческого фактора и повысит точность результатов.</a:t>
                      </a:r>
                    </a:p>
                  </a:txBody>
                  <a:tcPr marL="68400" marR="684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</a:lnR>
                    <a:lnT w="93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129024"/>
                  </a:ext>
                </a:extLst>
              </a:tr>
            </a:tbl>
          </a:graphicData>
        </a:graphic>
      </p:graphicFrame>
      <p:sp>
        <p:nvSpPr>
          <p:cNvPr id="8" name="Google Shape;419;p52">
            <a:extLst>
              <a:ext uri="{FF2B5EF4-FFF2-40B4-BE49-F238E27FC236}">
                <a16:creationId xmlns:a16="http://schemas.microsoft.com/office/drawing/2014/main" id="{A1DA155D-380F-6A52-9675-3743EB859E60}"/>
              </a:ext>
            </a:extLst>
          </p:cNvPr>
          <p:cNvSpPr/>
          <p:nvPr/>
        </p:nvSpPr>
        <p:spPr>
          <a:xfrm>
            <a:off x="5976360" y="1290240"/>
            <a:ext cx="2442960" cy="61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1" strike="noStrike" spc="-1">
                <a:solidFill>
                  <a:srgbClr val="000000"/>
                </a:solidFill>
                <a:latin typeface="Arial"/>
                <a:ea typeface="Arial"/>
              </a:rPr>
              <a:t>САМЫЕ </a:t>
            </a:r>
            <a:r>
              <a:rPr lang="ru" sz="1800" b="1" strike="noStrike" spc="-1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ea typeface="Arial"/>
              </a:rPr>
              <a:t>ВАЖНЫЕ ФИКСАЦИИ:</a:t>
            </a:r>
            <a:endParaRPr lang="ru-RU" sz="1800" b="0" strike="noStrike" spc="-1">
              <a:solidFill>
                <a:schemeClr val="tx2">
                  <a:lumMod val="75000"/>
                  <a:lumOff val="25000"/>
                </a:schemeClr>
              </a:solidFill>
              <a:latin typeface="Arial"/>
            </a:endParaRPr>
          </a:p>
        </p:txBody>
      </p:sp>
      <p:sp>
        <p:nvSpPr>
          <p:cNvPr id="9" name="Google Shape;420;p52">
            <a:extLst>
              <a:ext uri="{FF2B5EF4-FFF2-40B4-BE49-F238E27FC236}">
                <a16:creationId xmlns:a16="http://schemas.microsoft.com/office/drawing/2014/main" id="{3F0A75DB-39AC-027E-EC0B-CA248557E021}"/>
              </a:ext>
            </a:extLst>
          </p:cNvPr>
          <p:cNvSpPr/>
          <p:nvPr/>
        </p:nvSpPr>
        <p:spPr>
          <a:xfrm>
            <a:off x="5975640" y="1898280"/>
            <a:ext cx="2672640" cy="43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60823"/>
                </a:solidFill>
                <a:latin typeface="Arial"/>
                <a:ea typeface="Arial"/>
              </a:rPr>
              <a:t>7. Человеческий фактор не влияет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60823"/>
                </a:solidFill>
                <a:latin typeface="Arial"/>
                <a:ea typeface="Arial"/>
              </a:rPr>
              <a:t>на точность определения.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11" name="Google Shape;422;p52">
            <a:extLst>
              <a:ext uri="{FF2B5EF4-FFF2-40B4-BE49-F238E27FC236}">
                <a16:creationId xmlns:a16="http://schemas.microsoft.com/office/drawing/2014/main" id="{CC7845FB-62A4-F162-13D1-239013EEBB9B}"/>
              </a:ext>
            </a:extLst>
          </p:cNvPr>
          <p:cNvSpPr/>
          <p:nvPr/>
        </p:nvSpPr>
        <p:spPr>
          <a:xfrm>
            <a:off x="5975641" y="2336680"/>
            <a:ext cx="2672639" cy="8077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68400" tIns="34200" rIns="68400" bIns="342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200" spc="-1">
                <a:solidFill>
                  <a:srgbClr val="060823"/>
                </a:solidFill>
                <a:latin typeface="Arial"/>
                <a:ea typeface="Arial"/>
              </a:rPr>
              <a:t>8</a:t>
            </a:r>
            <a:r>
              <a:rPr lang="ru-RU" sz="1200" b="0" strike="noStrike" spc="-1">
                <a:solidFill>
                  <a:srgbClr val="060823"/>
                </a:solidFill>
                <a:latin typeface="Arial"/>
                <a:ea typeface="Arial"/>
              </a:rPr>
              <a:t>. Новая система ускорить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60823"/>
                </a:solidFill>
                <a:latin typeface="Arial"/>
                <a:ea typeface="Arial"/>
              </a:rPr>
              <a:t>обработку данных, снизит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60823"/>
                </a:solidFill>
                <a:latin typeface="Arial"/>
                <a:ea typeface="Arial"/>
              </a:rPr>
              <a:t>зависимость от человеческого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60823"/>
                </a:solidFill>
                <a:latin typeface="Arial"/>
                <a:ea typeface="Arial"/>
              </a:rPr>
              <a:t>фактора</a:t>
            </a:r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7203</TotalTime>
  <Words>781</Words>
  <Application>Microsoft Macintosh PowerPoint</Application>
  <PresentationFormat>Экран (16:9)</PresentationFormat>
  <Paragraphs>235</Paragraphs>
  <Slides>17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Bahnschrift</vt:lpstr>
      <vt:lpstr>Calibri</vt:lpstr>
      <vt:lpstr>Symbol</vt:lpstr>
      <vt:lpstr>Times New Roman</vt:lpstr>
      <vt:lpstr>Wingdings</vt:lpstr>
      <vt:lpstr>Office Theme</vt:lpstr>
      <vt:lpstr>Тема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user</cp:lastModifiedBy>
  <cp:revision>11</cp:revision>
  <dcterms:modified xsi:type="dcterms:W3CDTF">2025-05-10T21:19:29Z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17</vt:i4>
  </property>
  <property fmtid="{D5CDD505-2E9C-101B-9397-08002B2CF9AE}" pid="3" name="PresentationFormat">
    <vt:lpwstr>Экран (16:9)</vt:lpwstr>
  </property>
  <property fmtid="{D5CDD505-2E9C-101B-9397-08002B2CF9AE}" pid="4" name="Slides">
    <vt:i4>17</vt:i4>
  </property>
</Properties>
</file>