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 SemiBold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Montserrat Medium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SemiBold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italic.fntdata"/><Relationship Id="rId25" Type="http://schemas.openxmlformats.org/officeDocument/2006/relationships/font" Target="fonts/MontserratSemiBold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Montserrat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Medium-bold.fntdata"/><Relationship Id="rId10" Type="http://schemas.openxmlformats.org/officeDocument/2006/relationships/slide" Target="slides/slide5.xml"/><Relationship Id="rId32" Type="http://schemas.openxmlformats.org/officeDocument/2006/relationships/font" Target="fonts/MontserratMedium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Medium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Medium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22c8e90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22c8e90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254217e5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254217e5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266d87b87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266d87b87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266d87b87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266d87b87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266d87b87_4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266d87b87_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266d87b87_4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e266d87b87_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22c8e90a8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e22c8e90a8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Рубикон-К поддерживает лишь резервное копирование и автоматическое восстановление, в то время как Usergate поддерживает работу с кластером отказоустойчивости, работающем по протоколу VRRP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22c8e90a8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22c8e90a8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266d87b87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e266d87b87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22c8e90a8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e22c8e90a8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254217e5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e254217e5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22c8e90a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22c8e90a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2373225f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e2373225f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межсетевого экрана: брандмауер в windows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То есть межсетевой экран нового поколения = межсетевой экран + анализ трафика уровня приложений + дополнительные возможности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7727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1242D"/>
                </a:solidFill>
                <a:highlight>
                  <a:srgbClr val="F5F5F5"/>
                </a:highlight>
              </a:rPr>
              <a:t>Основное различие между ними в том, что IDS — это система мониторинга, а IPS – система управления. Они так тесно связаны друг с другом, что их часто объединяют в названии – IDPS.</a:t>
            </a:r>
            <a:endParaRPr>
              <a:solidFill>
                <a:srgbClr val="21242D"/>
              </a:solidFill>
              <a:highlight>
                <a:srgbClr val="F5F5F5"/>
              </a:highlight>
            </a:endParaRPr>
          </a:p>
          <a:p>
            <a:pPr indent="0" lvl="0" marL="0" rtl="0" algn="l">
              <a:lnSpc>
                <a:spcPct val="17727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rgbClr val="21242D"/>
                </a:solidFill>
                <a:highlight>
                  <a:srgbClr val="F5F5F5"/>
                </a:highlight>
              </a:rPr>
              <a:t>Иными словами, </a:t>
            </a:r>
            <a:r>
              <a:rPr b="1" lang="ru">
                <a:solidFill>
                  <a:srgbClr val="21242D"/>
                </a:solidFill>
                <a:highlight>
                  <a:srgbClr val="F5F5F5"/>
                </a:highlight>
              </a:rPr>
              <a:t>системы обнаружения и предотвращения вторжений</a:t>
            </a:r>
            <a:r>
              <a:rPr lang="ru">
                <a:solidFill>
                  <a:srgbClr val="21242D"/>
                </a:solidFill>
                <a:highlight>
                  <a:srgbClr val="F5F5F5"/>
                </a:highlight>
              </a:rPr>
              <a:t> — это комплекс программных или аппаратных средств, которые выявляют факты и предотвращают попытки несанкционированного доступа в корпоративную систему.</a:t>
            </a:r>
            <a:endParaRPr>
              <a:solidFill>
                <a:srgbClr val="21242D"/>
              </a:solidFill>
              <a:highlight>
                <a:srgbClr val="F5F5F5"/>
              </a:highlight>
            </a:endParaRPr>
          </a:p>
          <a:p>
            <a:pPr indent="0" lvl="0" marL="0" rtl="0" algn="l">
              <a:lnSpc>
                <a:spcPct val="17727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21242D"/>
                </a:solidFill>
                <a:highlight>
                  <a:srgbClr val="F5F5F5"/>
                </a:highlight>
              </a:rPr>
              <a:t>Система обнаружения вторжений (IDS)</a:t>
            </a:r>
            <a:r>
              <a:rPr lang="ru">
                <a:solidFill>
                  <a:srgbClr val="21242D"/>
                </a:solidFill>
                <a:highlight>
                  <a:srgbClr val="F5F5F5"/>
                </a:highlight>
              </a:rPr>
              <a:t> представляет собой пассивную систему, которая сканирует трафик и сообщает об угрозах. IDS никоим образом не изменяет сетевые пакеты, тогда как IPS предотвращает доставку пакета в зависимости от содержимого пакета, подобно тому, как межсетевой экран предотвращает трафик по IP-адресу.</a:t>
            </a:r>
            <a:endParaRPr>
              <a:solidFill>
                <a:srgbClr val="21242D"/>
              </a:solidFill>
              <a:highlight>
                <a:srgbClr val="F5F5F5"/>
              </a:highlight>
            </a:endParaRPr>
          </a:p>
          <a:p>
            <a:pPr indent="0" lvl="0" marL="0" rtl="0" algn="l">
              <a:lnSpc>
                <a:spcPct val="17727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rgbClr val="21242D"/>
                </a:solidFill>
                <a:highlight>
                  <a:srgbClr val="F5F5F5"/>
                </a:highlight>
              </a:rPr>
              <a:t>Система предотвращения вторжений (IPS)</a:t>
            </a:r>
            <a:r>
              <a:rPr lang="ru">
                <a:solidFill>
                  <a:srgbClr val="21242D"/>
                </a:solidFill>
                <a:highlight>
                  <a:srgbClr val="F5F5F5"/>
                </a:highlight>
              </a:rPr>
              <a:t> – это средство безопасности для предотвращения сетевых угроз. Система исследует сетевой трафик, потоки для предотвращения эксплойтов, злонамеренных действий с целевым приложением или службой. Всё для того, чтобы злоумышленники не смогли прервать работу компании и получить контроль над приложением или конечной точкой.</a:t>
            </a:r>
            <a:endParaRPr>
              <a:solidFill>
                <a:srgbClr val="21242D"/>
              </a:solidFill>
              <a:highlight>
                <a:srgbClr val="F5F5F5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22c8e90a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22c8e90a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22c8e90a8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22c8e90a8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22c8e90a8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22c8e90a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28612994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28612994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22c8e90a8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22c8e90a8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Несмотря на отсутствие трансляции сетевых адресов была проверена работоспособность следующих возможностей: • веб-интерфейс и его ролевая система; • проверка статуса «Рубикон-К»; • настройка сетевых интерфейсов; • настройка меню веб-интерфейса; • настройка статических и динамических маршрутов; • DHCP-сервер; • ограничения трафика.</a:t>
            </a:r>
            <a:endParaRPr b="1"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safe-surf.ru/glossary/ru/806/?sphrase_id=45961" TargetMode="External"/><Relationship Id="rId4" Type="http://schemas.openxmlformats.org/officeDocument/2006/relationships/hyperlink" Target="https://safe-surf.ru/glossary/ru/1150/?sphrase_id=45963" TargetMode="External"/><Relationship Id="rId5" Type="http://schemas.openxmlformats.org/officeDocument/2006/relationships/hyperlink" Target="https://safe-surf.ru/glossary/ru/1152/?sphrase_id=45966" TargetMode="External"/><Relationship Id="rId6" Type="http://schemas.openxmlformats.org/officeDocument/2006/relationships/hyperlink" Target="https://safe-surf.ru/glossary/ru/967/?sphrase_id=45967" TargetMode="External"/><Relationship Id="rId7" Type="http://schemas.openxmlformats.org/officeDocument/2006/relationships/hyperlink" Target="https://encyclopedia.kaspersky.ru/glossary/next-generation-firewall-ngfw/#:~:text=NGFW%20" TargetMode="External"/><Relationship Id="rId8" Type="http://schemas.openxmlformats.org/officeDocument/2006/relationships/hyperlink" Target="https://npo-echelon.ru/production/65/10595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1003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ru" sz="124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 прохождении учебной практики, эксплуатационной практики</a:t>
            </a:r>
            <a:endParaRPr b="1" sz="124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459725" y="3834000"/>
            <a:ext cx="46842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Выполнил:</a:t>
            </a: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Кондренко Кирилл Павлович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543400" y="4152250"/>
            <a:ext cx="66006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Руководитель практики</a:t>
            </a: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Пестунова Тамара Михайловна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282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ru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Развёртывание и анализ программно-аппаратного комплекса «РУБИКОН-К»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3"/>
          <p:cNvSpPr txBox="1"/>
          <p:nvPr>
            <p:ph type="ctrTitle"/>
          </p:nvPr>
        </p:nvSpPr>
        <p:spPr>
          <a:xfrm>
            <a:off x="311700" y="40477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620">
                <a:latin typeface="Montserrat SemiBold"/>
                <a:ea typeface="Montserrat SemiBold"/>
                <a:cs typeface="Montserrat SemiBold"/>
                <a:sym typeface="Montserrat SemiBold"/>
              </a:rPr>
              <a:t>Отчёт</a:t>
            </a:r>
            <a:endParaRPr sz="362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072000" y="47433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Montserrat"/>
                <a:ea typeface="Montserrat"/>
                <a:cs typeface="Montserrat"/>
                <a:sym typeface="Montserrat"/>
              </a:rPr>
              <a:t>Новосибирск 2024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latin typeface="Montserrat SemiBold"/>
                <a:ea typeface="Montserrat SemiBold"/>
                <a:cs typeface="Montserrat SemiBold"/>
                <a:sym typeface="Montserrat SemiBold"/>
              </a:rPr>
              <a:t>Дополнительная настройка </a:t>
            </a:r>
            <a:r>
              <a:rPr lang="ru" sz="3020">
                <a:latin typeface="Montserrat SemiBold"/>
                <a:ea typeface="Montserrat SemiBold"/>
                <a:cs typeface="Montserrat SemiBold"/>
                <a:sym typeface="Montserrat SemiBold"/>
              </a:rPr>
              <a:t>РУБИКОН-К</a:t>
            </a:r>
            <a:endParaRPr sz="302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2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$ ifconfig eth1 up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$ ifconfig eth1 192.168.1.100 netmask 255.255.255.0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$ ip route add default via 192.168.1.1 dev eth1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$ echo "nameserver 192.168.1.1" &gt;&gt; /etc/resolv.conf</a:t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000" y="0"/>
            <a:ext cx="649800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163" y="0"/>
            <a:ext cx="647768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725" y="0"/>
            <a:ext cx="648254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412" y="0"/>
            <a:ext cx="621117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 Medium"/>
              <a:buChar char="●"/>
            </a:pPr>
            <a:r>
              <a:rPr lang="ru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«</a:t>
            </a:r>
            <a:r>
              <a:rPr lang="ru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Usergate» поддерживает кластеризацию и отказоустойчивость, «РУБИКОН-К» — нет;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 Medium"/>
              <a:buChar char="●"/>
            </a:pPr>
            <a:r>
              <a:rPr lang="ru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«Usergate» позволяет объединять сетевые интерфейсы в группы, называемые «зонами»;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 Medium"/>
              <a:buChar char="●"/>
            </a:pPr>
            <a:r>
              <a:rPr lang="ru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«Usergate» позволяет объединять в общие группы номера телефонов, электронные адреса, сетевые интерфейсы, списки URL и приложения для более удобного их конфигурирования и использования;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 Medium"/>
              <a:buChar char="●"/>
            </a:pPr>
            <a:r>
              <a:rPr lang="ru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«Usergate» в отличие от «РУБИКОН-К» поддерживает конфигурацию всех типов трансляции сетевых адресов;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 Medium"/>
              <a:buChar char="●"/>
            </a:pPr>
            <a:r>
              <a:rPr lang="ru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«Usergate» поддерживает авторизацию пользователей, используя данные о записях из таких источников как «LDAP» и «Active Directory», а также позволяет авторизовать пользователя, используя прозрачную авторизацию по протоколу «Kerberos», в то время как учётные записи в «РУБИКОН-К» настраиваются исключительно в нём, и при этом авторизоваться можно лишь по логину и паролю.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8" name="Google Shape;138;p27"/>
          <p:cNvSpPr txBox="1"/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latin typeface="Montserrat SemiBold"/>
                <a:ea typeface="Montserrat SemiBold"/>
                <a:cs typeface="Montserrat SemiBold"/>
                <a:sym typeface="Montserrat SemiBold"/>
              </a:rPr>
              <a:t>Сравнение </a:t>
            </a:r>
            <a:r>
              <a:rPr lang="ru" sz="3020">
                <a:latin typeface="Montserrat SemiBold"/>
                <a:ea typeface="Montserrat SemiBold"/>
                <a:cs typeface="Montserrat SemiBold"/>
                <a:sym typeface="Montserrat SemiBold"/>
              </a:rPr>
              <a:t>РУБИКОН-К </a:t>
            </a:r>
            <a:r>
              <a:rPr lang="ru" sz="3020">
                <a:latin typeface="Montserrat SemiBold"/>
                <a:ea typeface="Montserrat SemiBold"/>
                <a:cs typeface="Montserrat SemiBold"/>
                <a:sym typeface="Montserrat SemiBold"/>
              </a:rPr>
              <a:t>и Usergate</a:t>
            </a:r>
            <a:endParaRPr sz="302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2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latin typeface="Montserrat SemiBold"/>
                <a:ea typeface="Montserrat SemiBold"/>
                <a:cs typeface="Montserrat SemiBold"/>
                <a:sym typeface="Montserrat SemiBold"/>
              </a:rPr>
              <a:t>Выводы</a:t>
            </a:r>
            <a:endParaRPr sz="302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2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 результате прохождения практики был развёрнут, проанализирован и оттестирован программно-аппаратный комплекс </a:t>
            </a: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«РУБИКОН-К»</a:t>
            </a:r>
            <a:r>
              <a:rPr lang="ru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Также было проведено его сравнение с межсетевым экраном нового поколения </a:t>
            </a: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«</a:t>
            </a:r>
            <a:r>
              <a:rPr lang="ru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Usergate</a:t>
            </a: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»</a:t>
            </a:r>
            <a:r>
              <a:rPr lang="ru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показавшее, что в </a:t>
            </a: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«</a:t>
            </a:r>
            <a:r>
              <a:rPr lang="ru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Usergate</a:t>
            </a: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»</a:t>
            </a:r>
            <a:r>
              <a:rPr lang="ru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больше возможностей, чем в </a:t>
            </a: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«РУБИКОН-К»</a:t>
            </a:r>
            <a:r>
              <a:rPr lang="ru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Ещё был получен опыт изучения официальных документаций.</a:t>
            </a:r>
            <a:endParaRPr b="1" i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latin typeface="Montserrat SemiBold"/>
                <a:ea typeface="Montserrat SemiBold"/>
                <a:cs typeface="Montserrat SemiBold"/>
                <a:sym typeface="Montserrat SemiBold"/>
              </a:rPr>
              <a:t>Трудности</a:t>
            </a:r>
            <a:endParaRPr sz="302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2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 Medium"/>
              <a:buChar char="●"/>
            </a:pPr>
            <a:r>
              <a:rPr lang="ru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</a:t>
            </a:r>
            <a:r>
              <a:rPr lang="ru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SO-образ, в виде которого поставляется «РУБИКОН-К», изначально имел пароль, не указанный в документации, поэтому пришлось найти способ сброса пароля без повреждения ISO-образа;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 Medium"/>
              <a:buChar char="●"/>
            </a:pPr>
            <a:r>
              <a:rPr lang="ru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использованная комплектация «РУБИКОН-К» не поддерживает трансляцию сетевых адресов;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 Medium"/>
              <a:buChar char="●"/>
            </a:pPr>
            <a:r>
              <a:rPr lang="ru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 веб-интерфейсе «РУБИКОН-К» виден лишь один сетевой интерфейс.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latin typeface="Montserrat SemiBold"/>
                <a:ea typeface="Montserrat SemiBold"/>
                <a:cs typeface="Montserrat SemiBold"/>
                <a:sym typeface="Montserrat SemiBold"/>
              </a:rPr>
              <a:t>Использованные источники</a:t>
            </a:r>
            <a:endParaRPr sz="302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2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2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ru" sz="8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[1] Интернет-портал по информационной безопасности в сети — вторжение [Электронный ресурс]. URL: </a:t>
            </a:r>
            <a:r>
              <a:rPr lang="ru" sz="825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3"/>
              </a:rPr>
              <a:t>https://safe-surf.ru/glossary/ru/806/?sphrase_id=45961</a:t>
            </a:r>
            <a:endParaRPr sz="8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8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ru" sz="8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[2] Интернет-портал по информационной безопасности в сети — система обнаружения вторжений [Электронный ресурс]. URL: </a:t>
            </a:r>
            <a:r>
              <a:rPr lang="ru" sz="825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4"/>
              </a:rPr>
              <a:t>https://safe-surf.ru/glossary/ru/1150/?sphrase_id=45963</a:t>
            </a:r>
            <a:endParaRPr sz="8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8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ru" sz="8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[3] Интернет-портал по информационной безопасности в сети — система предотвращения вторжений [Электронный ресурс]. URL: </a:t>
            </a:r>
            <a:r>
              <a:rPr lang="ru" sz="825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5"/>
              </a:rPr>
              <a:t>https://safe-surf.ru/glossary/ru/1152/?sphrase_id=45966</a:t>
            </a:r>
            <a:endParaRPr sz="8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8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ru" sz="8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[4]  Интернет-портал по информационной безопасности в сети — межсетевой экран [Электронный ресурс]. URL: </a:t>
            </a:r>
            <a:r>
              <a:rPr lang="ru" sz="825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6"/>
              </a:rPr>
              <a:t>https://safe-surf.ru/glossary/ru/967/?sphrase_id=45967</a:t>
            </a:r>
            <a:endParaRPr sz="8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8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ru" sz="8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[5] Энциклопедия «Касперского» - межсетевой экран нового поколения [Электронный ресурс]. URL: </a:t>
            </a:r>
            <a:r>
              <a:rPr lang="ru" sz="825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7"/>
              </a:rPr>
              <a:t>https://encyclopedia.kaspersky.ru/glossary/next-generation-firewall-ngfw/#:~:text=NGFW%20(Next%20Generation%20Firewall%2C%20межсетевой,блокировать%20трафик%20на%20уровне%20приложений</a:t>
            </a:r>
            <a:endParaRPr sz="8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8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ru" sz="8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[6] РУБИКОН-К [Электронный ресурс]. URL: </a:t>
            </a:r>
            <a:r>
              <a:rPr lang="ru" sz="825" u="sng">
                <a:solidFill>
                  <a:schemeClr val="hlink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8"/>
              </a:rPr>
              <a:t>https://npo-echelon.ru/production/65/10595</a:t>
            </a:r>
            <a:endParaRPr sz="8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ru" sz="112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Цель</a:t>
            </a: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</a:t>
            </a: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развёртывание и анализ программно-аппаратного комплекса «РУБИКОН-К»</a:t>
            </a:r>
            <a:endParaRPr sz="11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1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ru" sz="112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Задачи</a:t>
            </a: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</a:t>
            </a:r>
            <a:endParaRPr sz="11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0037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Montserrat Medium"/>
              <a:buChar char="●"/>
            </a:pP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изучение официальной документации «РУБИКОН-К»;</a:t>
            </a:r>
            <a:endParaRPr sz="11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003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Montserrat Medium"/>
              <a:buChar char="●"/>
            </a:pP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инсталляция программного обеспечения, необходимого для развёртывания «РУБИКОН-К»;</a:t>
            </a:r>
            <a:endParaRPr sz="11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003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Montserrat Medium"/>
              <a:buChar char="●"/>
            </a:pP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настройка, тестирование и проверка работоспособности установленного «РУБИКОН-К»;</a:t>
            </a:r>
            <a:endParaRPr sz="11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0003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Montserrat Medium"/>
              <a:buChar char="●"/>
            </a:pP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анализ «РУБИКОН-К» в качестве межсетевого экрана.</a:t>
            </a:r>
            <a:endParaRPr sz="1125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latin typeface="Montserrat SemiBold"/>
                <a:ea typeface="Montserrat SemiBold"/>
                <a:cs typeface="Montserrat SemiBold"/>
                <a:sym typeface="Montserrat SemiBold"/>
              </a:rPr>
              <a:t>Введение</a:t>
            </a:r>
            <a:endParaRPr sz="302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latin typeface="Montserrat SemiBold"/>
                <a:ea typeface="Montserrat SemiBold"/>
                <a:cs typeface="Montserrat SemiBold"/>
                <a:sym typeface="Montserrat SemiBold"/>
              </a:rPr>
              <a:t>Предметная область</a:t>
            </a:r>
            <a:endParaRPr sz="302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2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i="1" lang="ru" sz="1100">
                <a:solidFill>
                  <a:srgbClr val="21242D"/>
                </a:solidFill>
                <a:latin typeface="Montserrat"/>
                <a:ea typeface="Montserrat"/>
                <a:cs typeface="Montserrat"/>
                <a:sym typeface="Montserrat"/>
              </a:rPr>
              <a:t>Вторжение</a:t>
            </a:r>
            <a:r>
              <a:rPr b="1" lang="ru" sz="1100">
                <a:solidFill>
                  <a:srgbClr val="2124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1100">
                <a:solidFill>
                  <a:srgbClr val="21242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</a:t>
            </a:r>
            <a:r>
              <a:rPr b="1" lang="ru" sz="1100">
                <a:solidFill>
                  <a:srgbClr val="21242D"/>
                </a:solidFill>
                <a:latin typeface="Montserrat"/>
                <a:ea typeface="Montserrat"/>
                <a:cs typeface="Montserrat"/>
                <a:sym typeface="Montserrat"/>
              </a:rPr>
              <a:t>Intrusion</a:t>
            </a:r>
            <a:r>
              <a:rPr lang="ru" sz="1100">
                <a:solidFill>
                  <a:srgbClr val="21242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 — несанкционированный доступ к сети или подсоединённой к сети системе, т.е. преднамеренный или случайный несанкционированный доступ к информационной системе, включая злонамеренную деятельность против информационной системы или несанкционированное использование ресурсов в информационной системе [1]</a:t>
            </a:r>
            <a:endParaRPr sz="1100">
              <a:solidFill>
                <a:srgbClr val="21242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rgbClr val="21242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i="1" lang="ru" sz="1125">
                <a:solidFill>
                  <a:srgbClr val="21242D"/>
                </a:solidFill>
                <a:latin typeface="Montserrat"/>
                <a:ea typeface="Montserrat"/>
                <a:cs typeface="Montserrat"/>
                <a:sym typeface="Montserrat"/>
              </a:rPr>
              <a:t>Система обнаружения вторжений</a:t>
            </a:r>
            <a:r>
              <a:rPr lang="ru" sz="1125">
                <a:solidFill>
                  <a:srgbClr val="21242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(</a:t>
            </a:r>
            <a:r>
              <a:rPr b="1" lang="ru" sz="1125">
                <a:solidFill>
                  <a:srgbClr val="21242D"/>
                </a:solidFill>
                <a:latin typeface="Montserrat"/>
                <a:ea typeface="Montserrat"/>
                <a:cs typeface="Montserrat"/>
                <a:sym typeface="Montserrat"/>
              </a:rPr>
              <a:t>IDS</a:t>
            </a:r>
            <a:r>
              <a:rPr lang="ru" sz="1125">
                <a:solidFill>
                  <a:srgbClr val="21242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— </a:t>
            </a:r>
            <a:r>
              <a:rPr b="1" lang="ru" sz="1125">
                <a:solidFill>
                  <a:srgbClr val="21242D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ru" sz="1125">
                <a:solidFill>
                  <a:srgbClr val="21242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ntrusion </a:t>
            </a:r>
            <a:r>
              <a:rPr b="1" lang="ru" sz="1125">
                <a:solidFill>
                  <a:srgbClr val="21242D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ru" sz="1125">
                <a:solidFill>
                  <a:srgbClr val="21242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etection </a:t>
            </a:r>
            <a:r>
              <a:rPr b="1" lang="ru" sz="1125">
                <a:solidFill>
                  <a:srgbClr val="21242D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ru" sz="1125">
                <a:solidFill>
                  <a:srgbClr val="21242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ystem) — система, используемая для идентификации того факта, что была предпринята попытка вторжения, вторжение происходит или произошло, а также для возможного реагирования на вторжение [2]</a:t>
            </a:r>
            <a:endParaRPr sz="1125">
              <a:solidFill>
                <a:srgbClr val="21242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" sz="1125">
                <a:solidFill>
                  <a:srgbClr val="21242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	</a:t>
            </a:r>
            <a:endParaRPr sz="1125">
              <a:solidFill>
                <a:srgbClr val="21242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i="1" lang="ru" sz="1125">
                <a:solidFill>
                  <a:srgbClr val="21242D"/>
                </a:solidFill>
                <a:latin typeface="Montserrat"/>
                <a:ea typeface="Montserrat"/>
                <a:cs typeface="Montserrat"/>
                <a:sym typeface="Montserrat"/>
              </a:rPr>
              <a:t>Система предотвращения вторжений</a:t>
            </a:r>
            <a:r>
              <a:rPr lang="ru" sz="1125">
                <a:solidFill>
                  <a:srgbClr val="21242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(</a:t>
            </a:r>
            <a:r>
              <a:rPr b="1" lang="ru" sz="1125">
                <a:solidFill>
                  <a:srgbClr val="21242D"/>
                </a:solidFill>
                <a:latin typeface="Montserrat"/>
                <a:ea typeface="Montserrat"/>
                <a:cs typeface="Montserrat"/>
                <a:sym typeface="Montserrat"/>
              </a:rPr>
              <a:t>IPS</a:t>
            </a:r>
            <a:r>
              <a:rPr lang="ru" sz="1125">
                <a:solidFill>
                  <a:srgbClr val="21242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— </a:t>
            </a:r>
            <a:r>
              <a:rPr b="1" lang="ru" sz="1125">
                <a:solidFill>
                  <a:srgbClr val="21242D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ru" sz="1125">
                <a:solidFill>
                  <a:srgbClr val="21242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ntrusion </a:t>
            </a:r>
            <a:r>
              <a:rPr b="1" lang="ru" sz="1125">
                <a:solidFill>
                  <a:srgbClr val="21242D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ru" sz="1125">
                <a:solidFill>
                  <a:srgbClr val="21242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revention </a:t>
            </a:r>
            <a:r>
              <a:rPr b="1" lang="ru" sz="1125">
                <a:solidFill>
                  <a:srgbClr val="21242D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ru" sz="1125">
                <a:solidFill>
                  <a:srgbClr val="21242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ystem) — вид систем обнаружения вторжений, специально предназначенных для обеспечения активной возможности реагирования [3]</a:t>
            </a:r>
            <a:endParaRPr sz="1125">
              <a:solidFill>
                <a:srgbClr val="21242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20">
                <a:latin typeface="Montserrat SemiBold"/>
                <a:ea typeface="Montserrat SemiBold"/>
                <a:cs typeface="Montserrat SemiBold"/>
                <a:sym typeface="Montserrat SemiBold"/>
              </a:rPr>
              <a:t>Предметная область</a:t>
            </a:r>
            <a:endParaRPr sz="302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2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i="1" lang="ru" sz="1125">
                <a:solidFill>
                  <a:srgbClr val="21242D"/>
                </a:solidFill>
                <a:latin typeface="Montserrat"/>
                <a:ea typeface="Montserrat"/>
                <a:cs typeface="Montserrat"/>
                <a:sym typeface="Montserrat"/>
              </a:rPr>
              <a:t>Межсетевой экран</a:t>
            </a:r>
            <a:r>
              <a:rPr b="1" lang="ru" sz="1125">
                <a:solidFill>
                  <a:srgbClr val="21242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1125">
                <a:solidFill>
                  <a:srgbClr val="21242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</a:t>
            </a:r>
            <a:r>
              <a:rPr b="1" lang="ru" sz="1125">
                <a:solidFill>
                  <a:srgbClr val="21242D"/>
                </a:solidFill>
                <a:latin typeface="Montserrat"/>
                <a:ea typeface="Montserrat"/>
                <a:cs typeface="Montserrat"/>
                <a:sym typeface="Montserrat"/>
              </a:rPr>
              <a:t>FW — F</a:t>
            </a:r>
            <a:r>
              <a:rPr lang="ru" sz="1125">
                <a:solidFill>
                  <a:srgbClr val="21242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ire</a:t>
            </a:r>
            <a:r>
              <a:rPr b="1" lang="ru" sz="1125">
                <a:solidFill>
                  <a:srgbClr val="21242D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125">
                <a:solidFill>
                  <a:srgbClr val="21242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all) — это локальное (однокомпонентное) или функционально - распределенное программное (программно-аппаратное) средство (комплекс), реализующее контроль за информацией, поступающей в автоматизированную систему и/или выходящей из автоматизированной системы [4]</a:t>
            </a:r>
            <a:endParaRPr sz="1125">
              <a:solidFill>
                <a:srgbClr val="21242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25">
              <a:solidFill>
                <a:srgbClr val="21242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25">
              <a:solidFill>
                <a:srgbClr val="21242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i="1" lang="ru" sz="1125">
                <a:solidFill>
                  <a:srgbClr val="21242D"/>
                </a:solidFill>
                <a:latin typeface="Montserrat"/>
                <a:ea typeface="Montserrat"/>
                <a:cs typeface="Montserrat"/>
                <a:sym typeface="Montserrat"/>
              </a:rPr>
              <a:t>Межсетевой экран нового поколения</a:t>
            </a:r>
            <a:r>
              <a:rPr i="1" lang="ru" sz="1125">
                <a:solidFill>
                  <a:srgbClr val="21242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ru" sz="1125">
                <a:solidFill>
                  <a:srgbClr val="21242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</a:t>
            </a:r>
            <a:r>
              <a:rPr b="1" lang="ru" sz="1125">
                <a:solidFill>
                  <a:srgbClr val="21242D"/>
                </a:solidFill>
                <a:latin typeface="Montserrat"/>
                <a:ea typeface="Montserrat"/>
                <a:cs typeface="Montserrat"/>
                <a:sym typeface="Montserrat"/>
              </a:rPr>
              <a:t>NGFW</a:t>
            </a:r>
            <a:r>
              <a:rPr lang="ru" sz="1125">
                <a:solidFill>
                  <a:srgbClr val="21242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— </a:t>
            </a:r>
            <a:r>
              <a:rPr b="1" lang="ru" sz="1125">
                <a:solidFill>
                  <a:srgbClr val="21242D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ru" sz="1125">
                <a:solidFill>
                  <a:srgbClr val="21242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ext </a:t>
            </a:r>
            <a:r>
              <a:rPr b="1" lang="ru" sz="1125">
                <a:solidFill>
                  <a:srgbClr val="21242D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lang="ru" sz="1125">
                <a:solidFill>
                  <a:srgbClr val="21242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eneration </a:t>
            </a:r>
            <a:r>
              <a:rPr b="1" lang="ru" sz="1125">
                <a:solidFill>
                  <a:srgbClr val="21242D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lang="ru" sz="1125">
                <a:solidFill>
                  <a:srgbClr val="21242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ire</a:t>
            </a:r>
            <a:r>
              <a:rPr b="1" lang="ru" sz="1125">
                <a:solidFill>
                  <a:srgbClr val="21242D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125">
                <a:solidFill>
                  <a:srgbClr val="21242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all) — межсетевой экран для глубокой фильтрации трафика, интегрированный с </a:t>
            </a:r>
            <a:r>
              <a:rPr b="1" lang="ru" sz="1125">
                <a:solidFill>
                  <a:srgbClr val="21242D"/>
                </a:solidFill>
                <a:latin typeface="Montserrat"/>
                <a:ea typeface="Montserrat"/>
                <a:cs typeface="Montserrat"/>
                <a:sym typeface="Montserrat"/>
              </a:rPr>
              <a:t>IDS</a:t>
            </a:r>
            <a:r>
              <a:rPr lang="ru" sz="1125">
                <a:solidFill>
                  <a:srgbClr val="21242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или </a:t>
            </a:r>
            <a:r>
              <a:rPr b="1" lang="ru" sz="1125">
                <a:solidFill>
                  <a:srgbClr val="21242D"/>
                </a:solidFill>
                <a:latin typeface="Montserrat"/>
                <a:ea typeface="Montserrat"/>
                <a:cs typeface="Montserrat"/>
                <a:sym typeface="Montserrat"/>
              </a:rPr>
              <a:t>IPS</a:t>
            </a:r>
            <a:r>
              <a:rPr lang="ru" sz="1125">
                <a:solidFill>
                  <a:srgbClr val="21242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(</a:t>
            </a:r>
            <a:r>
              <a:rPr b="1" lang="ru" sz="1125">
                <a:solidFill>
                  <a:srgbClr val="21242D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ru" sz="1125">
                <a:solidFill>
                  <a:srgbClr val="21242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ntrusion </a:t>
            </a:r>
            <a:r>
              <a:rPr b="1" lang="ru" sz="1125">
                <a:solidFill>
                  <a:srgbClr val="21242D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ru" sz="1125">
                <a:solidFill>
                  <a:srgbClr val="21242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revention </a:t>
            </a:r>
            <a:r>
              <a:rPr b="1" lang="ru" sz="1125">
                <a:solidFill>
                  <a:srgbClr val="21242D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ru" sz="1125">
                <a:solidFill>
                  <a:srgbClr val="21242D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ystem, система предотвращения вторжений) и обладающий возможностью контролировать и блокировать трафик на уровне приложений [5]</a:t>
            </a:r>
            <a:endParaRPr sz="1125">
              <a:solidFill>
                <a:srgbClr val="21242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 sz="1125">
              <a:solidFill>
                <a:srgbClr val="21242D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ru" sz="3020">
                <a:latin typeface="Montserrat SemiBold"/>
                <a:ea typeface="Montserrat SemiBold"/>
                <a:cs typeface="Montserrat SemiBold"/>
                <a:sym typeface="Montserrat SemiBold"/>
              </a:rPr>
              <a:t>РУБИКОН-К</a:t>
            </a:r>
            <a:endParaRPr sz="302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2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ru" sz="1125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«РУБИКОН-К»</a:t>
            </a:r>
            <a:r>
              <a:rPr lang="ru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— программно-аппаратный комплекс, </a:t>
            </a:r>
            <a:r>
              <a:rPr lang="ru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разработанный в компании «Эшелон», который объединяет функции маршрутизатора, межсетевого экрана и системы обнаружения вторжений. 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Комплекс сертифицирован </a:t>
            </a:r>
            <a:r>
              <a:rPr b="1"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ФСТЭК </a:t>
            </a:r>
            <a:r>
              <a:rPr lang="ru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</a:t>
            </a:r>
            <a:r>
              <a:rPr b="1"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Ф</a:t>
            </a:r>
            <a:r>
              <a:rPr lang="ru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едеральная </a:t>
            </a:r>
            <a:r>
              <a:rPr b="1"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</a:t>
            </a:r>
            <a:r>
              <a:rPr lang="ru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лужба по </a:t>
            </a:r>
            <a:r>
              <a:rPr b="1"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</a:t>
            </a:r>
            <a:r>
              <a:rPr lang="ru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ехническому и </a:t>
            </a:r>
            <a:r>
              <a:rPr b="1"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Э</a:t>
            </a:r>
            <a:r>
              <a:rPr lang="ru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кспортному </a:t>
            </a:r>
            <a:r>
              <a:rPr b="1"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</a:t>
            </a:r>
            <a:r>
              <a:rPr lang="ru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онтролю России). 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Варианты исполнения: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 Medium"/>
              <a:buChar char="●"/>
            </a:pPr>
            <a:r>
              <a:rPr lang="ru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РУБИКОН-K mini — для небольших сетей;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 Medium"/>
              <a:buChar char="●"/>
            </a:pPr>
            <a:r>
              <a:rPr lang="ru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РУБИКОН-K 1U — для средних сетей;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 Medium"/>
              <a:buChar char="●"/>
            </a:pPr>
            <a:r>
              <a:rPr lang="ru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РУБИКОН-K Высокопроизводительный — для больших сетей;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 Medium"/>
              <a:buChar char="●"/>
            </a:pPr>
            <a:r>
              <a:rPr lang="ru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РУБИКОН-K Мультипортовый — для крупных сетей.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3020">
                <a:latin typeface="Montserrat SemiBold"/>
                <a:ea typeface="Montserrat SemiBold"/>
                <a:cs typeface="Montserrat SemiBold"/>
                <a:sym typeface="Montserrat SemiBold"/>
              </a:rPr>
              <a:t>Возможности </a:t>
            </a:r>
            <a:r>
              <a:rPr lang="ru" sz="3020">
                <a:latin typeface="Montserrat SemiBold"/>
                <a:ea typeface="Montserrat SemiBold"/>
                <a:cs typeface="Montserrat SemiBold"/>
                <a:sym typeface="Montserrat SemiBold"/>
              </a:rPr>
              <a:t>РУБИКОН-К</a:t>
            </a:r>
            <a:endParaRPr sz="302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2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2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 Medium"/>
              <a:buChar char="●"/>
            </a:pPr>
            <a:r>
              <a:rPr lang="ru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web-интерфейс управления с ролевой моделью доступа;</a:t>
            </a:r>
            <a:endParaRPr sz="1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 Medium"/>
              <a:buChar char="●"/>
            </a:pPr>
            <a:r>
              <a:rPr lang="ru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выполнение основных функций коммутации сетевых пакетов (коммутатор уровня L2 и коммутатор уровня L3);</a:t>
            </a:r>
            <a:endParaRPr sz="1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 Medium"/>
              <a:buChar char="●"/>
            </a:pPr>
            <a:r>
              <a:rPr lang="ru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поддержка статической и динамической маршрутизации;</a:t>
            </a:r>
            <a:endParaRPr sz="1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 Medium"/>
              <a:buChar char="●"/>
            </a:pPr>
            <a:r>
              <a:rPr lang="ru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возможность резервирования на уровне устройств (по протоколу CARP);</a:t>
            </a:r>
            <a:endParaRPr sz="1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 Medium"/>
              <a:buChar char="●"/>
            </a:pPr>
            <a:r>
              <a:rPr lang="ru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возможность резервирования на уровне портов (bridge, VLAN, bonding);</a:t>
            </a:r>
            <a:endParaRPr sz="1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 Medium"/>
              <a:buChar char="●"/>
            </a:pPr>
            <a:r>
              <a:rPr lang="ru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возможность резервирования на уровне каналов связи по средствам динамической маршрутизации с использованием протоколов OSPF, BGP;</a:t>
            </a:r>
            <a:endParaRPr sz="1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 Medium"/>
              <a:buChar char="●"/>
            </a:pPr>
            <a:r>
              <a:rPr lang="ru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возможность построение VPN туннелей с использованием протоколов IPSec, OpenVPN и GRE;</a:t>
            </a:r>
            <a:endParaRPr sz="1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 Medium"/>
              <a:buChar char="●"/>
            </a:pPr>
            <a:r>
              <a:rPr lang="ru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возможность трансляции сетевых адресов (NAT);</a:t>
            </a:r>
            <a:endParaRPr sz="1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 Medium"/>
              <a:buChar char="●"/>
            </a:pPr>
            <a:r>
              <a:rPr lang="ru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выполнение фильтрации сетевых пакетов в режиме маршрутизатора (при использовании в режиме L3 коммутатора) по основным заголовкам сетевых пакетов;</a:t>
            </a:r>
            <a:endParaRPr sz="1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 Medium"/>
              <a:buChar char="●"/>
            </a:pPr>
            <a:r>
              <a:rPr lang="ru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выполнение фильтрации сетевых пакетов в прозрачном режиме (при использовании в режиме L2 коммутатора) по основным заголовкам сетевых пакетов;</a:t>
            </a:r>
            <a:endParaRPr sz="1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 Medium"/>
              <a:buChar char="●"/>
            </a:pPr>
            <a:r>
              <a:rPr lang="ru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возможность фильтрации сетевых пакетов по мандатным меткам отечественных защищенных операционных систем (Astra Linux и МСВС);</a:t>
            </a:r>
            <a:endParaRPr sz="1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 Medium"/>
              <a:buChar char="●"/>
            </a:pPr>
            <a:r>
              <a:rPr lang="ru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наличие системы обнаружения вторжений (IDS);</a:t>
            </a:r>
            <a:endParaRPr sz="1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 Medium"/>
              <a:buChar char="●"/>
            </a:pPr>
            <a:r>
              <a:rPr lang="ru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наличие системы предотвращения вторжений (IPS);</a:t>
            </a:r>
            <a:endParaRPr sz="1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 Medium"/>
              <a:buChar char="●"/>
            </a:pPr>
            <a:r>
              <a:rPr lang="ru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возможность анализа сетевого трафика средствами СОВ, поступающего от внешних источников, с использованием технологии SPAN-порта;</a:t>
            </a:r>
            <a:endParaRPr sz="1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 Medium"/>
              <a:buChar char="●"/>
            </a:pPr>
            <a:r>
              <a:rPr lang="ru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возможность функционирования СОВ в прозрачном режиме;</a:t>
            </a:r>
            <a:endParaRPr sz="1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 Medium"/>
              <a:buChar char="●"/>
            </a:pPr>
            <a:r>
              <a:rPr lang="ru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наличие HTTP-прокси и FTP-прокси;</a:t>
            </a:r>
            <a:endParaRPr sz="1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21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 Medium"/>
              <a:buChar char="●"/>
            </a:pPr>
            <a:r>
              <a:rPr lang="ru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возможность совместного использования HTTP-прокси с внешним антивирусом (по протоколу ICAP).</a:t>
            </a:r>
            <a:endParaRPr sz="1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3020">
                <a:latin typeface="Montserrat SemiBold"/>
                <a:ea typeface="Montserrat SemiBold"/>
                <a:cs typeface="Montserrat SemiBold"/>
                <a:sym typeface="Montserrat SemiBold"/>
              </a:rPr>
              <a:t>РУБИКОН-К</a:t>
            </a:r>
            <a:endParaRPr sz="302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2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2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Для прохождения учебной практики </a:t>
            </a: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«РУБИКОН-К»</a:t>
            </a:r>
            <a:r>
              <a:rPr lang="ru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был предоставлен в виде ISO-образа с некоторым дистрибутивом Linux, поэтому встал вопрос соответствующего его развёртывания. 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Была выбрана программа типа Hypervisor «Oracle VM VirtualBox», позволяющая производить инсталляцию, настройку и использование операционных систем, установленных на ISO-образах.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Для проверки работоспособности </a:t>
            </a:r>
            <a:r>
              <a:rPr lang="ru" sz="1125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«РУБИКОН-К»</a:t>
            </a:r>
            <a:r>
              <a:rPr lang="ru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в «Oracle VM VirtualBox» были настроены ещё три виртуальные машины, две из которых использовали операционную систему «Windows 10-22h2», а оставшаяся — «Linux Mint 21.3 cinnamon».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Базовая настройка «Рубикон-К» производилась согласно руководству администратора. Однако в ходе тестирования обнаружилось, что некоторые заявленные преимущества «Рубикон-К» в данной комплектации на самом деле не имеют места.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ru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5" y="795338"/>
            <a:ext cx="725805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3020">
                <a:latin typeface="Montserrat SemiBold"/>
                <a:ea typeface="Montserrat SemiBold"/>
                <a:cs typeface="Montserrat SemiBold"/>
                <a:sym typeface="Montserrat SemiBold"/>
              </a:rPr>
              <a:t>Отсутствующие возможности </a:t>
            </a:r>
            <a:r>
              <a:rPr lang="ru" sz="3020">
                <a:latin typeface="Montserrat SemiBold"/>
                <a:ea typeface="Montserrat SemiBold"/>
                <a:cs typeface="Montserrat SemiBold"/>
                <a:sym typeface="Montserrat SemiBold"/>
              </a:rPr>
              <a:t>РУБИКОН-К</a:t>
            </a:r>
            <a:endParaRPr sz="302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2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2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 Medium"/>
              <a:buChar char="●"/>
            </a:pPr>
            <a:r>
              <a:rPr lang="ru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трансляция сетевых адресов;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 Medium"/>
              <a:buChar char="●"/>
            </a:pPr>
            <a:r>
              <a:rPr lang="ru" sz="11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 веб-интерфейсе «РУБИКОН-К» виден лишь один сетевой интерфейс.</a:t>
            </a:r>
            <a:endParaRPr sz="11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