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A2%D0%B5%D1%80%D0%BC%D0%B8%D0%BD" TargetMode="External"/><Relationship Id="rId3" Type="http://schemas.openxmlformats.org/officeDocument/2006/relationships/hyperlink" Target="https://ru.wikipedia.org/wiki/Security_information_management" TargetMode="External"/><Relationship Id="rId4" Type="http://schemas.openxmlformats.org/officeDocument/2006/relationships/hyperlink" Target="https://ru.wikipedia.org/w/index.php?title=Security_event_management&amp;action=edit&amp;redlink=1" TargetMode="External"/><Relationship Id="rId10" Type="http://schemas.openxmlformats.org/officeDocument/2006/relationships/hyperlink" Target="https://ru.wikipedia.org/wiki/%D0%9F%D0%B0%D0%BA%D0%B5%D1%82_%D0%BF%D1%80%D0%B8%D0%BA%D0%BB%D0%B0%D0%B4%D0%BD%D1%8B%D1%85_%D0%BF%D1%80%D0%BE%D0%B3%D1%80%D0%B0%D0%BC%D0%BC" TargetMode="External"/><Relationship Id="rId9" Type="http://schemas.openxmlformats.org/officeDocument/2006/relationships/hyperlink" Target="https://ru.wikipedia.org/wiki/%D0%90%D0%BD%D0%B3%D0%BB%D0%B8%D0%B9%D1%81%D0%BA%D0%B8%D0%B9_%D1%8F%D0%B7%D1%8B%D0%BA" TargetMode="External"/><Relationship Id="rId5" Type="http://schemas.openxmlformats.org/officeDocument/2006/relationships/hyperlink" Target="https://www.securitylab.ru/analytics/538804.php?ref=123" TargetMode="External"/><Relationship Id="rId6" Type="http://schemas.openxmlformats.org/officeDocument/2006/relationships/hyperlink" Target="https://ru.wikipedia.org/w/index.php?title=%D0%90%D0%B2%D1%82%D0%BE%D0%BC%D0%B0%D1%82%D0%B8%D0%B7%D0%B8%D1%80%D0%BE%D0%B2%D0%B0%D0%BD%D0%BD%D0%B0%D1%8F_%D1%81%D0%B8%D1%81%D1%82%D0%B5%D0%BC%D0%B0_%D1%83%D0%BF%D1%80%D0%B0%D0%B2%D0%BB%D0%B5%D0%BD%D0%B8%D1%8F_%D1%82%D0%B5%D1%85%D0%BD%D0%BE%D0%BB%D0%BE%D0%B3%D0%B8%D1%87%D0%B5%D1%81%D0%BA%D0%B8%D0%BC_%D0%BF%D1%80%D0%BE%D1%86%D0%B5%D1%81%D1%81%D0%BE%D0%BC&amp;veaction=edit&amp;section=0" TargetMode="External"/><Relationship Id="rId7" Type="http://schemas.openxmlformats.org/officeDocument/2006/relationships/hyperlink" Target="https://ru.wikipedia.org/w/index.php?title=%D0%90%D0%B2%D1%82%D0%BE%D0%BC%D0%B0%D1%82%D0%B8%D0%B7%D0%B8%D1%80%D0%BE%D0%B2%D0%B0%D0%BD%D0%BD%D0%B0%D1%8F_%D1%81%D0%B8%D1%81%D1%82%D0%B5%D0%BC%D0%B0_%D1%83%D0%BF%D1%80%D0%B0%D0%B2%D0%BB%D0%B5%D0%BD%D0%B8%D1%8F_%D1%82%D0%B5%D1%85%D0%BD%D0%BE%D0%BB%D0%BE%D0%B3%D0%B8%D1%87%D0%B5%D1%81%D0%BA%D0%B8%D0%BC_%D0%BF%D1%80%D0%BE%D1%86%D0%B5%D1%81%D1%81%D0%BE%D0%BC&amp;action=edit&amp;section=0&amp;summary=/*%20%D0%9F%D1%80%D0%B5%D0%B0%D0%BC%D0%B1%D1%83%D0%BB%D0%B0%20*/%20" TargetMode="External"/><Relationship Id="rId8" Type="http://schemas.openxmlformats.org/officeDocument/2006/relationships/hyperlink" Target="https://ru.wikipedia.org/wiki/%D0%90%D0%B1%D0%B1%D1%80%D0%B5%D0%B2%D0%B8%D0%B0%D1%82%D1%83%D1%80%D0%B0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e1c17775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e1c1777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99652aea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99652aea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e1c177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e1c177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 темы межсетевых экранов следующего поколения существенна в современном мире технологий, так как постоянно открываются новые способы осуществления атак на компьютерные сети, в то время как межсетевые экраны позволяют защищаться от них. Межсетевые экраны следующего поколения же являются их «продолжением» и поэтому позволяют гораздо более эффективно защищаться от различных атак. Также помимо этого они позволяют настраивать инфраструктуру и топологию компьютерной сети, производить мониторинг и диагностику, что делает их инструментом не только для предотвращения атак, но и для администрирования компьютерных сетей.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Организация, Usergate, в которой проходила практика, является российским разработчиком программного обеспечения и микроэлектроники и обеспечивает своими решениями информационную безопасность корпоративных сетей самого разного размера от малого и среднего бизнеса до крупных корпораций с распределенной инфраструктурой. В группу компаний UserGate входят ООО «Юзергейт» (разработка программного обеспечения) и ООО «Катунь Электроника» (разработка в области микроэлектроники)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 проходила в подразделении под названием «Tech support», которое занимается решением проблем, возникших у клиентов Usergate, посредством создания «стендов» и эмуляции возникших сбоев и ошибок.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99652ae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99652ae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межсетевого экрана: брандмауер в 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 есть межсетевой экран нового поколения = межсетевой экран + анализ трафика уровня приложений + дополнительные возможности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1242D"/>
                </a:solidFill>
                <a:highlight>
                  <a:srgbClr val="F5F5F5"/>
                </a:highlight>
              </a:rPr>
              <a:t>Основное различие между ними в том, что IDS — это система мониторинга, а IPS – система управления. Они так тесно связаны друг с другом, что их часто объединяют в названии – IDPS.</a:t>
            </a:r>
            <a:endParaRPr>
              <a:solidFill>
                <a:srgbClr val="21242D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7727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1242D"/>
                </a:solidFill>
                <a:highlight>
                  <a:srgbClr val="F5F5F5"/>
                </a:highlight>
              </a:rPr>
              <a:t>Иными словами, </a:t>
            </a:r>
            <a:r>
              <a:rPr b="1" lang="ru">
                <a:solidFill>
                  <a:srgbClr val="21242D"/>
                </a:solidFill>
                <a:highlight>
                  <a:srgbClr val="F5F5F5"/>
                </a:highlight>
              </a:rPr>
              <a:t>системы обнаружения и предотвращения вторжений</a:t>
            </a:r>
            <a:r>
              <a:rPr lang="ru">
                <a:solidFill>
                  <a:srgbClr val="21242D"/>
                </a:solidFill>
                <a:highlight>
                  <a:srgbClr val="F5F5F5"/>
                </a:highlight>
              </a:rPr>
              <a:t> — это комплекс программных или аппаратных средств, которые выявляют факты и предотвращают попытки несанкционированного доступа в корпоративную систему.</a:t>
            </a:r>
            <a:endParaRPr>
              <a:solidFill>
                <a:srgbClr val="21242D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7727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21242D"/>
                </a:solidFill>
                <a:highlight>
                  <a:srgbClr val="F5F5F5"/>
                </a:highlight>
              </a:rPr>
              <a:t>Система обнаружения вторжений (IDS)</a:t>
            </a:r>
            <a:r>
              <a:rPr lang="ru">
                <a:solidFill>
                  <a:srgbClr val="21242D"/>
                </a:solidFill>
                <a:highlight>
                  <a:srgbClr val="F5F5F5"/>
                </a:highlight>
              </a:rPr>
              <a:t> представляет собой пассивную систему, которая сканирует трафик и сообщает об угрозах. IDS никоим образом не изменяет сетевые пакеты, тогда как IPS предотвращает доставку пакета в зависимости от содержимого пакета, подобно тому, как межсетевой экран предотвращает трафик по IP-адресу.</a:t>
            </a:r>
            <a:endParaRPr>
              <a:solidFill>
                <a:srgbClr val="21242D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7727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21242D"/>
                </a:solidFill>
                <a:highlight>
                  <a:srgbClr val="F5F5F5"/>
                </a:highlight>
              </a:rPr>
              <a:t>Система предотвращения вторжений (IPS)</a:t>
            </a:r>
            <a:r>
              <a:rPr lang="ru">
                <a:solidFill>
                  <a:srgbClr val="21242D"/>
                </a:solidFill>
                <a:highlight>
                  <a:srgbClr val="F5F5F5"/>
                </a:highlight>
              </a:rPr>
              <a:t> – это средство безопасности для предотвращения сетевых угроз. Система исследует сетевой трафик, потоки для предотвращения эксплойтов, злонамеренных действий с целевым приложением или службой. Всё для того, чтобы злоумышленники не смогли прервать работу компании и получить контроль над приложением или конечной точкой.</a:t>
            </a:r>
            <a:endParaRPr>
              <a:solidFill>
                <a:srgbClr val="21242D"/>
              </a:solidFill>
              <a:highlight>
                <a:srgbClr val="F5F5F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9b0a6c2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9b0a6c2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«Usergate» как виртуальный межсетевой экран нового поколения представлен фактически операционной системой, которая может установлена из ISOобраза. ISO-образ можно импортировать в любом современном гипервизоре (например, OracleVM VirtualBox или VMware Workstation). В рамках практики использовался гипервизор OracleVM VirtualBox. Для эмуляции работы компьютерной сети необходимо эмулировать всех хостов в сети. В рамках обучения стенд состоял из шести виртуальных машин:</a:t>
            </a:r>
            <a:endParaRPr>
              <a:solidFill>
                <a:srgbClr val="4154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54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15463"/>
                </a:solidFill>
              </a:rPr>
              <a:t>* Advanced Threat Protection включает в себя фильтрацию по категориям URL Filtering 3.0, морфологический анализ контента, облачный антивирус, поддержку списков Роскомнадзора, модуль блокировки рекламы ADblock.</a:t>
            </a:r>
            <a:endParaRPr>
              <a:solidFill>
                <a:srgbClr val="4154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15463"/>
                </a:solidFill>
              </a:rPr>
              <a:t>** Mail Security включает в себя антиспам, антивирусную проверку почты, поддержку методов фильтрации нежелательной почты.</a:t>
            </a:r>
            <a:endParaRPr>
              <a:solidFill>
                <a:srgbClr val="4154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54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202122"/>
                </a:solidFill>
                <a:highlight>
                  <a:srgbClr val="FFFFFF"/>
                </a:highlight>
              </a:rPr>
              <a:t>SIEM</a:t>
            </a: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 (Security information and event management) — объединение двух </a:t>
            </a:r>
            <a:r>
              <a:rPr lang="ru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терминов</a:t>
            </a: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, обозначающих область применения ПО: SIM (</a:t>
            </a:r>
            <a:r>
              <a:rPr lang="ru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Security information management</a:t>
            </a: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) — управление информацией о безопасности, и SEM (</a:t>
            </a:r>
            <a:r>
              <a:rPr lang="ru">
                <a:solidFill>
                  <a:srgbClr val="BA000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Security event management</a:t>
            </a: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) — управление событиями безопасности.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12529"/>
                </a:solidFill>
                <a:highlight>
                  <a:srgbClr val="FFFFFF"/>
                </a:highlight>
              </a:rPr>
              <a:t>SOAR собирает данные и оповещает специалистов с помощью централизованной платформы, подобной SIEM, а SIEM только отправляет оповещения аналитикам по безопасности.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Подробнее: </a:t>
            </a:r>
            <a:r>
              <a:rPr lang="ru">
                <a:solidFill>
                  <a:srgbClr val="E0132F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https://www.securitylab.ru/analytics/538804.php</a:t>
            </a:r>
            <a:endParaRPr>
              <a:solidFill>
                <a:srgbClr val="E013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13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4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Автоматизированная система управления технологическим процессом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97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4595D"/>
                </a:solidFill>
                <a:highlight>
                  <a:srgbClr val="FFFFFF"/>
                </a:highlight>
              </a:rPr>
              <a:t>[</a:t>
            </a:r>
            <a:r>
              <a:rPr lang="ru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править</a:t>
            </a:r>
            <a:r>
              <a:rPr lang="ru">
                <a:solidFill>
                  <a:srgbClr val="54595D"/>
                </a:solidFill>
                <a:highlight>
                  <a:srgbClr val="FFFFFF"/>
                </a:highlight>
              </a:rPr>
              <a:t> | </a:t>
            </a:r>
            <a:r>
              <a:rPr lang="ru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править код</a:t>
            </a:r>
            <a:r>
              <a:rPr lang="ru">
                <a:solidFill>
                  <a:srgbClr val="54595D"/>
                </a:solidFill>
                <a:highlight>
                  <a:srgbClr val="FFFFFF"/>
                </a:highlight>
              </a:rPr>
              <a:t>]</a:t>
            </a:r>
            <a:endParaRPr>
              <a:solidFill>
                <a:srgbClr val="54595D"/>
              </a:solidFill>
              <a:highlight>
                <a:srgbClr val="FFFFFF"/>
              </a:highlight>
            </a:endParaRPr>
          </a:p>
          <a:p>
            <a:pPr indent="0" lvl="0" marL="381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595D"/>
              </a:solidFill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202122"/>
                </a:solidFill>
                <a:highlight>
                  <a:srgbClr val="FFFFFF"/>
                </a:highlight>
              </a:rPr>
              <a:t>SCADA</a:t>
            </a: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lang="ru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аббр.</a:t>
            </a: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 от </a:t>
            </a:r>
            <a:r>
              <a:rPr lang="ru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b="1" i="1" lang="ru">
                <a:solidFill>
                  <a:srgbClr val="202122"/>
                </a:solidFill>
                <a:highlight>
                  <a:srgbClr val="FFFFFF"/>
                </a:highlight>
              </a:rPr>
              <a:t>S</a:t>
            </a:r>
            <a:r>
              <a:rPr i="1" lang="ru">
                <a:solidFill>
                  <a:srgbClr val="202122"/>
                </a:solidFill>
                <a:highlight>
                  <a:srgbClr val="FFFFFF"/>
                </a:highlight>
              </a:rPr>
              <a:t>upervisory </a:t>
            </a:r>
            <a:r>
              <a:rPr b="1" i="1" lang="ru">
                <a:solidFill>
                  <a:srgbClr val="202122"/>
                </a:solidFill>
                <a:highlight>
                  <a:srgbClr val="FFFFFF"/>
                </a:highlight>
              </a:rPr>
              <a:t>C</a:t>
            </a:r>
            <a:r>
              <a:rPr i="1" lang="ru">
                <a:solidFill>
                  <a:srgbClr val="202122"/>
                </a:solidFill>
                <a:highlight>
                  <a:srgbClr val="FFFFFF"/>
                </a:highlight>
              </a:rPr>
              <a:t>ontrol </a:t>
            </a:r>
            <a:r>
              <a:rPr b="1" i="1" lang="ru">
                <a:solidFill>
                  <a:srgbClr val="202122"/>
                </a:solidFill>
                <a:highlight>
                  <a:srgbClr val="FFFFFF"/>
                </a:highlight>
              </a:rPr>
              <a:t>A</a:t>
            </a:r>
            <a:r>
              <a:rPr i="1" lang="ru">
                <a:solidFill>
                  <a:srgbClr val="202122"/>
                </a:solidFill>
                <a:highlight>
                  <a:srgbClr val="FFFFFF"/>
                </a:highlight>
              </a:rPr>
              <a:t>nd </a:t>
            </a:r>
            <a:r>
              <a:rPr b="1" i="1" lang="ru">
                <a:solidFill>
                  <a:srgbClr val="202122"/>
                </a:solidFill>
                <a:highlight>
                  <a:srgbClr val="FFFFFF"/>
                </a:highlight>
              </a:rPr>
              <a:t>D</a:t>
            </a:r>
            <a:r>
              <a:rPr i="1" lang="ru">
                <a:solidFill>
                  <a:srgbClr val="202122"/>
                </a:solidFill>
                <a:highlight>
                  <a:srgbClr val="FFFFFF"/>
                </a:highlight>
              </a:rPr>
              <a:t>ata </a:t>
            </a:r>
            <a:r>
              <a:rPr b="1" i="1" lang="ru">
                <a:solidFill>
                  <a:srgbClr val="202122"/>
                </a:solidFill>
                <a:highlight>
                  <a:srgbClr val="FFFFFF"/>
                </a:highlight>
              </a:rPr>
              <a:t>A</a:t>
            </a:r>
            <a:r>
              <a:rPr i="1" lang="ru">
                <a:solidFill>
                  <a:srgbClr val="202122"/>
                </a:solidFill>
                <a:highlight>
                  <a:srgbClr val="FFFFFF"/>
                </a:highlight>
              </a:rPr>
              <a:t>cquisition</a:t>
            </a: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 — </a:t>
            </a:r>
            <a:r>
              <a:rPr i="1" lang="ru">
                <a:solidFill>
                  <a:srgbClr val="202122"/>
                </a:solidFill>
                <a:highlight>
                  <a:srgbClr val="FFFFFF"/>
                </a:highlight>
              </a:rPr>
              <a:t>диспетчерское управление и сбор данных</a:t>
            </a: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) — </a:t>
            </a:r>
            <a:r>
              <a:rPr lang="ru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программный пакет</a:t>
            </a: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, предназначенный для разработки или обеспечения работы в реальном времени систем сбора, обработки, отображения и архивирования информации об объекте мониторинга или управления.</a:t>
            </a:r>
            <a:r>
              <a:rPr lang="ru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логическим процессом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013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99652aea7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99652aea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99652aea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99652aea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e1c17775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e1c1777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Стоит отметить, что конфигурация «стенда» заключается не только в поиске и импорте в гипервизор нужных ISO-образов операционных систем. Для полноценной работы стенда необходимо: осуществить настройку сетевой топологии в самом гипервизоре (указать сколько каждая виртуальная машины будет иметь виртуальных сетевых интерфейсов и какого они будут типа), осуществить настройку каждой виртуальной машины по-отдельности.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99652aea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99652aea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99652aea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99652aea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Данный «стенд» использовался в рамках обучения. После обучения создавались различные «стенды» для решения проблем, возникших у пользователей продуктов Usergate.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afe-surf.ru/glossary/ru/967/?sphrase_" TargetMode="External"/><Relationship Id="rId4" Type="http://schemas.openxmlformats.org/officeDocument/2006/relationships/hyperlink" Target="https://encyclopedia.kaspersky.ru/glossary/next-generation-firewall-ngfw/#:~:text=NGFW%20(Next%20Generation%20Firewall%2C%20%D0%BC%D0%B5%D%B6%D1%81%D0%B5%D1%82%D0%B5%D0%B2%D0%BE%D0%B9,%D0%B1%D0%BB%D0%BE%D0%BA%D0%B8%D1%80%D0%BE%D0%B2%D0%B0%D1%82%D1%8C%20%D1%82%D1%80%D0%B0%D1%84%D0%B8%D0%BA%20%D0%BD%D0%B0%20%D1%83%D1%80%D0%BE%D0%B2%D0%BD%D0%B5%20%D0%BF%D1%80%D0%B8%D0%BB%D0%BE%D0%B6%D0%B5%D0%BD%D0%B8%D0%B9." TargetMode="External"/><Relationship Id="rId5" Type="http://schemas.openxmlformats.org/officeDocument/2006/relationships/hyperlink" Target="https://encyclopedia.kaspersky.ru/glossary/next-generation-firewall-ngfw/#:~:text=NGFW%20(Next%20Generation%20Firewall%2C%20%D0%BC%D0%B5%D%B6%D1%81%D0%B5%D1%82%D0%B5%D0%B2%D0%BE%D0%B9,%D0%B1%D0%BB%D0%BE%D0%BA%D0%B8%D1%80%D0%BE%D0%B2%D0%B0%D1%82%D1%8C%20%D1%82%D1%80%D0%B0%D1%84%D0%B8%D0%BA%20%D0%BD%D0%B0%20%D1%83%D1%80%D0%BE%D0%B2%D0%BD%D0%B5%20%D0%BF%D1%80%D0%B8%D0%BB%D0%BE%D0%B6%D0%B5%D0%BD%D0%B8%D0%B9." TargetMode="External"/><Relationship Id="rId6" Type="http://schemas.openxmlformats.org/officeDocument/2006/relationships/hyperlink" Target="https://encyclopedia.kaspersky.ru/glossary/next-generation-firewall-ngfw/#:~:text=NGFW%20(Next%20Generation%20Firewall%2C%20%D0%BC%D0%B5%D%B6%D1%81%D0%B5%D1%82%D0%B5%D0%B2%D0%BE%D0%B9,%D0%B1%D0%BB%D0%BE%D0%BA%D0%B8%D1%80%D0%BE%D0%B2%D0%B0%D1%82%D1%8C%20%D1%82%D1%80%D0%B0%D1%84%D0%B8%D0%BA%20%D0%BD%D0%B0%20%D1%83%D1%80%D0%BE%D0%B2%D0%BD%D0%B5%20%D0%BF%D1%80%D0%B8%D0%BB%D0%BE%D0%B6%D0%B5%D0%BD%D0%B8%D0%B9." TargetMode="External"/><Relationship Id="rId7" Type="http://schemas.openxmlformats.org/officeDocument/2006/relationships/hyperlink" Target="https://www.sberbank.ru/ru/person/kibrary/vocabulary/ngfw#:~:text=NGFW%20(Next-Generation%20Firewall%20%D0%BF%D0%B5%D1%80%D0%B5%D0%B2%D0%BE%D0%B4%20%D1%81,%D0%B1%D1%80%D0%B0%D0%BD%D0%B4%D0%BC%D0%B0%D1%83%D1%8D%D1%80%D0%BE%D0%B2%20%D0%B8%20%D0%B4%D1%80%D1%83%D0%B3%D0%B8%D1%85%20%D0%BF%D1%80%D0%B8%D0%BB%D0%BE%D0%B6%D0%B5%D0%BD%D0%B8%D0%B9%20%D0%B1%D0%B5%D0%B7%D0%BE%D0%BF%D0%B0%D1%81%D0%BD%D0%BE%D1%81%D1%82%D0%B8" TargetMode="External"/><Relationship Id="rId8" Type="http://schemas.openxmlformats.org/officeDocument/2006/relationships/hyperlink" Target="https://www.usergate.com/ru/products/usergate-v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003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ru" sz="12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 прохождении учебной практики, научно-исследовательской работы (получение первичных навыков научно-исследовательской работы)</a:t>
            </a:r>
            <a:endParaRPr b="1" sz="12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459725" y="3834000"/>
            <a:ext cx="46842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Выполнил: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Кондренко Кирилл Павлович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43400" y="4152250"/>
            <a:ext cx="6600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Руководитель практики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Пестунова Тамара Михайловна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282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Изучение межсетевых экранов следующего поколения «UserGate» в условиях реальной эксплуатации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>
            <p:ph idx="4294967295" type="title"/>
          </p:nvPr>
        </p:nvSpPr>
        <p:spPr>
          <a:xfrm>
            <a:off x="311700" y="40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20">
                <a:latin typeface="Montserrat SemiBold"/>
                <a:ea typeface="Montserrat SemiBold"/>
                <a:cs typeface="Montserrat SemiBold"/>
                <a:sym typeface="Montserrat SemiBold"/>
              </a:rPr>
              <a:t>Отчёт</a:t>
            </a:r>
            <a:endParaRPr sz="36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072000" y="47433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Новосибирск 2023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Заключение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ыли изучены принципы работы межсетевого экрана следующего поколения «Usergate» и способы его администрирования. Также были получены навыки в создании «стендов» в гипервизоре OracleVM VirtualBox для эмуляции работы компьютерных сетей и межсетевых экранов.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ыл получен опыт работы с литературными источниками и выделения необходимой и полезной информации, а также опыт работы в крупной российской компании наряду с её штатными сотрудниками.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течение прохождения практики пришлось столкнуться с двумя трудностями: трудность в работе с гипервизором OracleVM VirtualBox (а именно, настройке сетевой топологии); трудность в понимании принципов работы «Usergate» ввиду многоплановости и сложности данного продукта.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Список литературы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0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[1] Интернет-портал по информационной безопасности в сети [Электронный ресурс]. URL: </a:t>
            </a:r>
            <a:r>
              <a:rPr lang="ru" sz="1025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https://safe-surf.ru/glossary/ru/967/?sphrase_ id=45658</a:t>
            </a:r>
            <a:r>
              <a:rPr lang="ru" sz="10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0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0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[2] Энциклопедия «Касперского» [Электронный ресурс]. URL: </a:t>
            </a:r>
            <a:r>
              <a:rPr lang="ru" sz="1025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https://encyclopedia.kaspersky.ru/glossary/next-generation-firewall-ngfw/#:~:text=NGFW%20(Next%20Generation%20Firewall%2C%20%D0%BC%D0%B5%D%B6%D1%81%D0%B5%D1%82%D0%B5%D0%B2%D0%BE%D0%B9,%D0%B1%D0%BB%D0%BE%D0%BA%D0%B8%D1%80%D0%BE%D0%B2%D0%B0%D1%82%D1%8C%20%D1%82%D1%80%D0%B0%D1%84%D0%B8%D0%BA%20%D0%BD%D0%B0%20%D1%83%D1%80%D0%BE%D0%B2%D0%BD%D0%B5%20%D0%BF%D1%80%D0%B8%D0%BB%D0%BE</a:t>
            </a:r>
            <a:r>
              <a:rPr lang="ru" sz="1025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/>
              </a:rPr>
              <a:t>%</a:t>
            </a:r>
            <a:r>
              <a:rPr lang="ru" sz="1025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6"/>
              </a:rPr>
              <a:t>D0%B6%D0%B5%D0%BD%D0%B8%D0%B9.</a:t>
            </a:r>
            <a:endParaRPr sz="10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0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[3] Интерактивный словарь «Сбера» [Электронный ресурс]. URL: </a:t>
            </a:r>
            <a:r>
              <a:rPr lang="ru" sz="1025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7"/>
              </a:rPr>
              <a:t>https://www.sberbank.ru/ru/person/kibrary/vocabulary/ngfw#:~:text=NGFW%20(Next-Generation%20Firewall%20%D0%BF%D0%B5%D1%80%D0%B5%D0%B2%D0%BE%D0%B4%20%D1%81,%D0%B1%D1%80%D0%B0%D0%BD%D0%B4%D0%BC%D0%B0%D1%83%D1%8D%D1%80%D0%BE%D0%B2%20%D0%B8%20%D0%B4%D1%80%D1%83%D0%B3%D0%B8%D1%85%20%D0%BF%D1%80%D0%B8%D0%BB%D0%BE%D0%B6%D0%B5%D0%BD%D0%B8%D0%B9%20%D0%B1%D0%B5%D0%B7%D0%BE%D0%BF%D0%B0%D1%81%D0%BD%D0%BE%D1%81%D1%82%D0%B8</a:t>
            </a:r>
            <a:r>
              <a:rPr lang="ru" sz="10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endParaRPr sz="10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ru" sz="10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[4] Возможности виртуального межсетевого экрана «Usergate» [Электронный ресурс]. URL: </a:t>
            </a:r>
            <a:r>
              <a:rPr lang="ru" sz="1025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8"/>
              </a:rPr>
              <a:t>https://www.usergate.com/ru/products/usergate-vm</a:t>
            </a:r>
            <a:r>
              <a:rPr lang="ru" sz="10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0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Введение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Цель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изучить межсетевые экраны следующего поколения «UserGate» в условиях реальной эксплуатации. 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Задачи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изучить основы информационной безопасности, компьютерных сетей и основных интернет-протоколов;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изучить принципы работы межсетевого экрана нового поколения «Usergate»;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научиться создавать «стенды» в гипервизоре Oracle VM VirtualBox для эмуляции работы межсетевого экрана;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научиться использовать «стенды» для решения проблем, возникших у клиентов, использующих «Usergate».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Предметная область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Межсетевой экран</a:t>
            </a: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FW — F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ire</a:t>
            </a: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all) — это локальное (однокомпонентное) или функционально - распределенное программное (программно-аппаратное) средство (комплекс), реализующее контроль за информацией, поступающей в автоматизированную систему и/или выходящей из автоматизированной системы. [1]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Межсетевой экран нового поколения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NGFW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— </a:t>
            </a: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ext </a:t>
            </a: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eneration </a:t>
            </a: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ire</a:t>
            </a: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all) — межсетевой экран для глубокой фильтрации трафика, интегрированный с </a:t>
            </a: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IDS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ntrusion </a:t>
            </a: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etection </a:t>
            </a: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ystem, система обнаружения вторжений) или </a:t>
            </a: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IPS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ntrusion </a:t>
            </a: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revention </a:t>
            </a: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ystem, система предотвращения вторжений) и обладающий возможностью контролировать и блокировать трафик на уровне приложений. [2]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Межсетевой экран нового поколения 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—  это комплексный инструмент, предназначенный для контроля трафика, управления доступом пользователей и приложений, предотвращения атак. [3]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Принципы работы «Usergate»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Возможности  «Usergate» 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[4]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системы обнаружения вторжений (IDS/IPS);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«Advanced Threat Protection» (Опция);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доступ к внутренним ресурсам через SSL VPN Portal;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анализ и выгрузка информации об инцидентах безопасности (SIEM);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обратный прокси (Reverse proxy)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автоматизация реакции на угрозы безопасности информации (SOAR);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контроль Приложений L7;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защита почты (Mail Security) 3 (Опция);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контроль доступа в интернет;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дешифрование SSL;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гостевой портал;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идентификация пользователей;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виртуальная частная сеть (VPN);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поддержка АСУ ТП (SCADA);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удаленное администрирование;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безопасная публикация внутренних ресурсов и сервисов;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поддержка концепции BYOD (Bring Your Own Device);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поддержка высокой отказоустойчивости и кластеризации.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Принципы работы «Usergate»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13" y="1089450"/>
            <a:ext cx="47077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Принципы работы «Usergate»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275" y="1089450"/>
            <a:ext cx="701145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>
                <a:latin typeface="Montserrat SemiBold"/>
                <a:ea typeface="Montserrat SemiBold"/>
                <a:cs typeface="Montserrat SemiBold"/>
                <a:sym typeface="Montserrat SemiBold"/>
              </a:rPr>
              <a:t>Создание и использование «</a:t>
            </a:r>
            <a:r>
              <a:rPr lang="ru" sz="3000">
                <a:latin typeface="Montserrat SemiBold"/>
                <a:ea typeface="Montserrat SemiBold"/>
                <a:cs typeface="Montserrat SemiBold"/>
                <a:sym typeface="Montserrat SemiBold"/>
              </a:rPr>
              <a:t>стендов»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5" y="1161175"/>
            <a:ext cx="862773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>
                <a:latin typeface="Montserrat SemiBold"/>
                <a:ea typeface="Montserrat SemiBold"/>
                <a:cs typeface="Montserrat SemiBold"/>
                <a:sym typeface="Montserrat SemiBold"/>
              </a:rPr>
              <a:t>Создание и использование «стендов». Настройки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DC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«Active Directory», «DNS-Manager», центр управления сертификатами.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ISP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NAT, статические маршруты.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CLI-EXT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подключение к UTM через VPN.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UTM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фильтрация контента по протоколам, URL, IP-адресам клиентов; captive-портал и способы авторизации (через captive-портал, «прозрачная» авторизация по протоколу Kerberos); сбор диагностических данных; сценарии при атаках; проверка писем электронной почты на наличие «вирусов» с использованием прокси по протоколу ICAP и «антивируса» ClamAV.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>
                <a:latin typeface="Montserrat SemiBold"/>
                <a:ea typeface="Montserrat SemiBold"/>
                <a:cs typeface="Montserrat SemiBold"/>
                <a:sym typeface="Montserrat SemiBold"/>
              </a:rPr>
              <a:t>Создание и использование «стендов». Настройки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925" y="1558225"/>
            <a:ext cx="4428152" cy="336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