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sldIdLst>
    <p:sldId id="256" r:id="rId5"/>
    <p:sldId id="257" r:id="rId6"/>
    <p:sldId id="258" r:id="rId7"/>
    <p:sldId id="259" r:id="rId8"/>
    <p:sldId id="260" r:id="rId9"/>
    <p:sldId id="261" r:id="rId10"/>
    <p:sldId id="263" r:id="rId11"/>
    <p:sldId id="262" r:id="rId12"/>
    <p:sldId id="264" r:id="rId13"/>
    <p:sldId id="265" r:id="rId14"/>
    <p:sldId id="266" r:id="rId1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570"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2C5F44-AB4C-4688-9925-29BB1D5B8698}" type="datetimeFigureOut">
              <a:rPr lang="fr-FR" smtClean="0"/>
              <a:t>02/02/2025</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54F24-4E0D-41AD-B4B5-6445D11D0A1E}" type="slidenum">
              <a:rPr lang="fr-FR" smtClean="0"/>
              <a:t>‹N°›</a:t>
            </a:fld>
            <a:endParaRPr lang="fr-FR"/>
          </a:p>
        </p:txBody>
      </p:sp>
    </p:spTree>
    <p:extLst>
      <p:ext uri="{BB962C8B-B14F-4D97-AF65-F5344CB8AC3E}">
        <p14:creationId xmlns:p14="http://schemas.microsoft.com/office/powerpoint/2010/main" val="952267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1"/>
      </p:bgRef>
    </p:bg>
    <p:spTree>
      <p:nvGrpSpPr>
        <p:cNvPr id="1" name=""/>
        <p:cNvGrpSpPr/>
        <p:nvPr/>
      </p:nvGrpSpPr>
      <p:grpSpPr>
        <a:xfrm>
          <a:off x="0" y="0"/>
          <a:ext cx="0" cy="0"/>
          <a:chOff x="0" y="0"/>
          <a:chExt cx="0" cy="0"/>
        </a:xfrm>
      </p:grpSpPr>
      <p:sp>
        <p:nvSpPr>
          <p:cNvPr id="8" name="Titre 7"/>
          <p:cNvSpPr>
            <a:spLocks noGrp="1"/>
          </p:cNvSpPr>
          <p:nvPr>
            <p:ph type="ctrTitle"/>
          </p:nvPr>
        </p:nvSpPr>
        <p:spPr>
          <a:xfrm>
            <a:off x="2286000" y="3124200"/>
            <a:ext cx="6172200" cy="1894362"/>
          </a:xfrm>
        </p:spPr>
        <p:txBody>
          <a:bodyPr/>
          <a:lstStyle>
            <a:lvl1pPr>
              <a:defRPr b="1"/>
            </a:lvl1pPr>
          </a:lstStyle>
          <a:p>
            <a:r>
              <a:rPr kumimoji="0" lang="fr-FR"/>
              <a:t>Modifiez le style du titre</a:t>
            </a:r>
            <a:endParaRPr kumimoji="0" lang="en-US"/>
          </a:p>
        </p:txBody>
      </p:sp>
      <p:sp>
        <p:nvSpPr>
          <p:cNvPr id="9" name="Sous-titr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a:t>Modifiez le style des sous-titres du masque</a:t>
            </a:r>
            <a:endParaRPr kumimoji="0" lang="en-US"/>
          </a:p>
        </p:txBody>
      </p:sp>
      <p:sp>
        <p:nvSpPr>
          <p:cNvPr id="28" name="Espace réservé de la date 27"/>
          <p:cNvSpPr>
            <a:spLocks noGrp="1"/>
          </p:cNvSpPr>
          <p:nvPr>
            <p:ph type="dt" sz="half" idx="10"/>
          </p:nvPr>
        </p:nvSpPr>
        <p:spPr bwMode="auto">
          <a:xfrm rot="5400000">
            <a:off x="7764621" y="1174097"/>
            <a:ext cx="2286000" cy="381000"/>
          </a:xfrm>
        </p:spPr>
        <p:txBody>
          <a:bodyPr/>
          <a:lstStyle/>
          <a:p>
            <a:fld id="{9BBF1833-3A8A-4231-A846-52721BE906F9}" type="datetime1">
              <a:rPr lang="fr-FR" smtClean="0"/>
              <a:t>02/02/2025</a:t>
            </a:fld>
            <a:endParaRPr lang="fr-FR"/>
          </a:p>
        </p:txBody>
      </p:sp>
      <p:sp>
        <p:nvSpPr>
          <p:cNvPr id="17" name="Espace réservé du pied de page 16"/>
          <p:cNvSpPr>
            <a:spLocks noGrp="1"/>
          </p:cNvSpPr>
          <p:nvPr>
            <p:ph type="ftr" sz="quarter" idx="11"/>
          </p:nvPr>
        </p:nvSpPr>
        <p:spPr bwMode="auto">
          <a:xfrm rot="5400000">
            <a:off x="7077269" y="4181669"/>
            <a:ext cx="3657600" cy="384048"/>
          </a:xfrm>
        </p:spPr>
        <p:txBody>
          <a:bodyPr/>
          <a:lstStyle/>
          <a:p>
            <a:endParaRPr lang="fr-FR"/>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necteur droit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necteur droit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necteur droit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Ellips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Ellips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Ellips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Espace réservé du numéro de diapositive 28"/>
          <p:cNvSpPr>
            <a:spLocks noGrp="1"/>
          </p:cNvSpPr>
          <p:nvPr>
            <p:ph type="sldNum" sz="quarter" idx="12"/>
          </p:nvPr>
        </p:nvSpPr>
        <p:spPr bwMode="auto">
          <a:xfrm>
            <a:off x="1325544" y="4928702"/>
            <a:ext cx="609600" cy="517524"/>
          </a:xfrm>
        </p:spPr>
        <p:txBody>
          <a:bodyPr/>
          <a:lstStyle/>
          <a:p>
            <a:fld id="{15C34F61-B9C8-446C-A250-F0245BEC5AFD}" type="slidenum">
              <a:rPr lang="fr-FR" smtClean="0"/>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CCB0DE98-6AF6-4B3C-AEA2-C5CD8D3B0572}" type="datetime1">
              <a:rPr lang="fr-FR" smtClean="0"/>
              <a:t>02/02/2025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5C34F61-B9C8-446C-A250-F0245BEC5AFD}"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9"/>
            <a:ext cx="1676400" cy="5851525"/>
          </a:xfrm>
        </p:spPr>
        <p:txBody>
          <a:bodyPr vert="eaVert"/>
          <a:lstStyle/>
          <a:p>
            <a:r>
              <a:rPr kumimoji="0" lang="fr-FR"/>
              <a:t>Modifiez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1246A9CB-5746-4BE5-8206-186F15CE2AAA}" type="datetime1">
              <a:rPr lang="fr-FR" smtClean="0"/>
              <a:t>02/02/2025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5C34F61-B9C8-446C-A250-F0245BEC5AFD}"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8" name="Espace réservé du contenu 7"/>
          <p:cNvSpPr>
            <a:spLocks noGrp="1"/>
          </p:cNvSpPr>
          <p:nvPr>
            <p:ph sz="quarter" idx="1"/>
          </p:nvPr>
        </p:nvSpPr>
        <p:spPr>
          <a:xfrm>
            <a:off x="457200" y="1600200"/>
            <a:ext cx="7467600" cy="4873752"/>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7" name="Espace réservé de la date 6"/>
          <p:cNvSpPr>
            <a:spLocks noGrp="1"/>
          </p:cNvSpPr>
          <p:nvPr>
            <p:ph type="dt" sz="half" idx="14"/>
          </p:nvPr>
        </p:nvSpPr>
        <p:spPr/>
        <p:txBody>
          <a:bodyPr rtlCol="0"/>
          <a:lstStyle/>
          <a:p>
            <a:fld id="{2EB992A3-0A50-4805-BE4A-A64E2B661F7A}" type="datetime1">
              <a:rPr lang="fr-FR" smtClean="0"/>
              <a:t>02/02/2025</a:t>
            </a:fld>
            <a:endParaRPr lang="fr-FR"/>
          </a:p>
        </p:txBody>
      </p:sp>
      <p:sp>
        <p:nvSpPr>
          <p:cNvPr id="9" name="Espace réservé du numéro de diapositive 8"/>
          <p:cNvSpPr>
            <a:spLocks noGrp="1"/>
          </p:cNvSpPr>
          <p:nvPr>
            <p:ph type="sldNum" sz="quarter" idx="15"/>
          </p:nvPr>
        </p:nvSpPr>
        <p:spPr/>
        <p:txBody>
          <a:bodyPr rtlCol="0"/>
          <a:lstStyle/>
          <a:p>
            <a:fld id="{15C34F61-B9C8-446C-A250-F0245BEC5AFD}" type="slidenum">
              <a:rPr lang="fr-FR" smtClean="0"/>
              <a:t>‹N°›</a:t>
            </a:fld>
            <a:endParaRPr lang="fr-FR"/>
          </a:p>
        </p:txBody>
      </p:sp>
      <p:sp>
        <p:nvSpPr>
          <p:cNvPr id="10" name="Espace réservé du pied de page 9"/>
          <p:cNvSpPr>
            <a:spLocks noGrp="1"/>
          </p:cNvSpPr>
          <p:nvPr>
            <p:ph type="ftr" sz="quarter" idx="16"/>
          </p:nvPr>
        </p:nvSpPr>
        <p:spPr/>
        <p:txBody>
          <a:bodyPr rtlCol="0"/>
          <a:lstStyle/>
          <a:p>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2286000" y="2895600"/>
            <a:ext cx="6172200" cy="2053590"/>
          </a:xfrm>
        </p:spPr>
        <p:txBody>
          <a:bodyPr/>
          <a:lstStyle>
            <a:lvl1pPr algn="l">
              <a:buNone/>
              <a:defRPr sz="3000" b="1" cap="small" baseline="0"/>
            </a:lvl1pPr>
          </a:lstStyle>
          <a:p>
            <a:r>
              <a:rPr kumimoji="0" lang="fr-FR"/>
              <a:t>Modifiez le style du titre</a:t>
            </a:r>
            <a:endParaRPr kumimoji="0" lang="en-US"/>
          </a:p>
        </p:txBody>
      </p:sp>
      <p:sp>
        <p:nvSpPr>
          <p:cNvPr id="3" name="Espace réservé du texte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a:t>Modifiez les styles du texte du masque</a:t>
            </a:r>
          </a:p>
        </p:txBody>
      </p:sp>
      <p:sp>
        <p:nvSpPr>
          <p:cNvPr id="4" name="Espace réservé de la date 3"/>
          <p:cNvSpPr>
            <a:spLocks noGrp="1"/>
          </p:cNvSpPr>
          <p:nvPr>
            <p:ph type="dt" sz="half" idx="10"/>
          </p:nvPr>
        </p:nvSpPr>
        <p:spPr bwMode="auto">
          <a:xfrm rot="5400000">
            <a:off x="7763256" y="1170432"/>
            <a:ext cx="2286000" cy="381000"/>
          </a:xfrm>
        </p:spPr>
        <p:txBody>
          <a:bodyPr/>
          <a:lstStyle/>
          <a:p>
            <a:fld id="{7FE902B5-1AC1-47BF-B3C7-5AAEEE8C3428}" type="datetime1">
              <a:rPr lang="fr-FR" smtClean="0"/>
              <a:t>02/02/2025</a:t>
            </a:fld>
            <a:endParaRPr lang="fr-FR"/>
          </a:p>
        </p:txBody>
      </p:sp>
      <p:sp>
        <p:nvSpPr>
          <p:cNvPr id="5" name="Espace réservé du pied de page 4"/>
          <p:cNvSpPr>
            <a:spLocks noGrp="1"/>
          </p:cNvSpPr>
          <p:nvPr>
            <p:ph type="ftr" sz="quarter" idx="11"/>
          </p:nvPr>
        </p:nvSpPr>
        <p:spPr bwMode="auto">
          <a:xfrm rot="5400000">
            <a:off x="7077456" y="4178808"/>
            <a:ext cx="3657600" cy="384048"/>
          </a:xfrm>
        </p:spPr>
        <p:txBody>
          <a:bodyPr/>
          <a:lstStyle/>
          <a:p>
            <a:endParaRPr lang="fr-FR"/>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necteur droit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necteur droit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Ellips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Ellips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llips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necteur droit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ce réservé du numéro de diapositive 5"/>
          <p:cNvSpPr>
            <a:spLocks noGrp="1"/>
          </p:cNvSpPr>
          <p:nvPr>
            <p:ph type="sldNum" sz="quarter" idx="12"/>
          </p:nvPr>
        </p:nvSpPr>
        <p:spPr bwMode="auto">
          <a:xfrm>
            <a:off x="1340616" y="4928702"/>
            <a:ext cx="609600" cy="517524"/>
          </a:xfrm>
        </p:spPr>
        <p:txBody>
          <a:bodyPr/>
          <a:lstStyle/>
          <a:p>
            <a:fld id="{15C34F61-B9C8-446C-A250-F0245BEC5AFD}" type="slidenum">
              <a:rPr lang="fr-FR" smtClean="0"/>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5" name="Espace réservé de la date 4"/>
          <p:cNvSpPr>
            <a:spLocks noGrp="1"/>
          </p:cNvSpPr>
          <p:nvPr>
            <p:ph type="dt" sz="half" idx="10"/>
          </p:nvPr>
        </p:nvSpPr>
        <p:spPr/>
        <p:txBody>
          <a:bodyPr/>
          <a:lstStyle/>
          <a:p>
            <a:fld id="{B5B608CA-BC4B-4F83-B15D-2816142EE5C1}" type="datetime1">
              <a:rPr lang="fr-FR" smtClean="0"/>
              <a:t>02/02/2025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5C34F61-B9C8-446C-A250-F0245BEC5AFD}" type="slidenum">
              <a:rPr lang="fr-FR" smtClean="0"/>
              <a:t>‹N°›</a:t>
            </a:fld>
            <a:endParaRPr lang="fr-FR"/>
          </a:p>
        </p:txBody>
      </p:sp>
      <p:sp>
        <p:nvSpPr>
          <p:cNvPr id="9" name="Espace réservé du contenu 8"/>
          <p:cNvSpPr>
            <a:spLocks noGrp="1"/>
          </p:cNvSpPr>
          <p:nvPr>
            <p:ph sz="quarter" idx="1"/>
          </p:nvPr>
        </p:nvSpPr>
        <p:spPr>
          <a:xfrm>
            <a:off x="457200" y="1600200"/>
            <a:ext cx="3657600" cy="4572000"/>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1" name="Espace réservé du contenu 10"/>
          <p:cNvSpPr>
            <a:spLocks noGrp="1"/>
          </p:cNvSpPr>
          <p:nvPr>
            <p:ph sz="quarter" idx="2"/>
          </p:nvPr>
        </p:nvSpPr>
        <p:spPr>
          <a:xfrm>
            <a:off x="4270248" y="1600200"/>
            <a:ext cx="3657600" cy="4572000"/>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7543800" cy="1143000"/>
          </a:xfrm>
        </p:spPr>
        <p:txBody>
          <a:bodyPr anchor="b"/>
          <a:lstStyle>
            <a:lvl1pPr>
              <a:defRPr/>
            </a:lvl1pPr>
          </a:lstStyle>
          <a:p>
            <a:r>
              <a:rPr kumimoji="0" lang="fr-FR"/>
              <a:t>Modifiez le style du titre</a:t>
            </a:r>
            <a:endParaRPr kumimoji="0" lang="en-US"/>
          </a:p>
        </p:txBody>
      </p:sp>
      <p:sp>
        <p:nvSpPr>
          <p:cNvPr id="7" name="Espace réservé de la date 6"/>
          <p:cNvSpPr>
            <a:spLocks noGrp="1"/>
          </p:cNvSpPr>
          <p:nvPr>
            <p:ph type="dt" sz="half" idx="10"/>
          </p:nvPr>
        </p:nvSpPr>
        <p:spPr/>
        <p:txBody>
          <a:bodyPr/>
          <a:lstStyle/>
          <a:p>
            <a:fld id="{EC673B2D-7E57-43A1-A6C5-5339D9A54890}" type="datetime1">
              <a:rPr lang="fr-FR" smtClean="0"/>
              <a:t>02/02/2025</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15C34F61-B9C8-446C-A250-F0245BEC5AFD}" type="slidenum">
              <a:rPr lang="fr-FR" smtClean="0"/>
              <a:t>‹N°›</a:t>
            </a:fld>
            <a:endParaRPr lang="fr-FR"/>
          </a:p>
        </p:txBody>
      </p:sp>
      <p:sp>
        <p:nvSpPr>
          <p:cNvPr id="11" name="Espace réservé du contenu 10"/>
          <p:cNvSpPr>
            <a:spLocks noGrp="1"/>
          </p:cNvSpPr>
          <p:nvPr>
            <p:ph sz="quarter" idx="2"/>
          </p:nvPr>
        </p:nvSpPr>
        <p:spPr>
          <a:xfrm>
            <a:off x="457200" y="2362200"/>
            <a:ext cx="3657600" cy="3886200"/>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3" name="Espace réservé du contenu 12"/>
          <p:cNvSpPr>
            <a:spLocks noGrp="1"/>
          </p:cNvSpPr>
          <p:nvPr>
            <p:ph sz="quarter" idx="4"/>
          </p:nvPr>
        </p:nvSpPr>
        <p:spPr>
          <a:xfrm>
            <a:off x="4371975" y="2362200"/>
            <a:ext cx="3657600" cy="3886200"/>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2" name="Espace réservé du texte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a:t>Modifiez les styles du texte du masque</a:t>
            </a:r>
          </a:p>
        </p:txBody>
      </p:sp>
      <p:sp>
        <p:nvSpPr>
          <p:cNvPr id="14" name="Espace réservé du texte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a:t>Modifiez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6" name="Espace réservé de la date 5"/>
          <p:cNvSpPr>
            <a:spLocks noGrp="1"/>
          </p:cNvSpPr>
          <p:nvPr>
            <p:ph type="dt" sz="half" idx="10"/>
          </p:nvPr>
        </p:nvSpPr>
        <p:spPr/>
        <p:txBody>
          <a:bodyPr rtlCol="0"/>
          <a:lstStyle/>
          <a:p>
            <a:fld id="{9EA6F703-6A6A-4476-AD1C-241AF7CEACE4}" type="datetime1">
              <a:rPr lang="fr-FR" smtClean="0"/>
              <a:t>02/02/2025</a:t>
            </a:fld>
            <a:endParaRPr lang="fr-FR"/>
          </a:p>
        </p:txBody>
      </p:sp>
      <p:sp>
        <p:nvSpPr>
          <p:cNvPr id="7" name="Espace réservé du numéro de diapositive 6"/>
          <p:cNvSpPr>
            <a:spLocks noGrp="1"/>
          </p:cNvSpPr>
          <p:nvPr>
            <p:ph type="sldNum" sz="quarter" idx="11"/>
          </p:nvPr>
        </p:nvSpPr>
        <p:spPr/>
        <p:txBody>
          <a:bodyPr rtlCol="0"/>
          <a:lstStyle/>
          <a:p>
            <a:fld id="{15C34F61-B9C8-446C-A250-F0245BEC5AFD}" type="slidenum">
              <a:rPr lang="fr-FR" smtClean="0"/>
              <a:t>‹N°›</a:t>
            </a:fld>
            <a:endParaRPr lang="fr-FR"/>
          </a:p>
        </p:txBody>
      </p:sp>
      <p:sp>
        <p:nvSpPr>
          <p:cNvPr id="8" name="Espace réservé du pied de page 7"/>
          <p:cNvSpPr>
            <a:spLocks noGrp="1"/>
          </p:cNvSpPr>
          <p:nvPr>
            <p:ph type="ftr" sz="quarter" idx="12"/>
          </p:nvPr>
        </p:nvSpPr>
        <p:spPr/>
        <p:txBody>
          <a:bodyPr rtlCol="0"/>
          <a:lstStyle/>
          <a:p>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5B467739-00ED-4676-88C5-C5449B896610}" type="datetime1">
              <a:rPr lang="fr-FR" smtClean="0"/>
              <a:t>02/02/2025</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15C34F61-B9C8-446C-A250-F0245BEC5AFD}"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1">
        <a:schemeClr val="bg1"/>
      </p:bgRef>
    </p:bg>
    <p:spTree>
      <p:nvGrpSpPr>
        <p:cNvPr id="1" name=""/>
        <p:cNvGrpSpPr/>
        <p:nvPr/>
      </p:nvGrpSpPr>
      <p:grpSpPr>
        <a:xfrm>
          <a:off x="0" y="0"/>
          <a:ext cx="0" cy="0"/>
          <a:chOff x="0" y="0"/>
          <a:chExt cx="0" cy="0"/>
        </a:xfrm>
      </p:grpSpPr>
      <p:sp>
        <p:nvSpPr>
          <p:cNvPr id="10" name="Connecteur droit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r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fr-FR"/>
              <a:t>Modifiez le style du titre</a:t>
            </a:r>
            <a:endParaRPr kumimoji="0" lang="en-US"/>
          </a:p>
        </p:txBody>
      </p:sp>
      <p:sp>
        <p:nvSpPr>
          <p:cNvPr id="3" name="Espace réservé du texte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fr-FR"/>
              <a:t>Modifiez les styles du texte du masque</a:t>
            </a:r>
          </a:p>
        </p:txBody>
      </p:sp>
      <p:sp>
        <p:nvSpPr>
          <p:cNvPr id="8" name="Connecteur droit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necteur droit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necteur droit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Ellips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Espace réservé du contenu 17"/>
          <p:cNvSpPr>
            <a:spLocks noGrp="1"/>
          </p:cNvSpPr>
          <p:nvPr>
            <p:ph sz="quarter" idx="1"/>
          </p:nvPr>
        </p:nvSpPr>
        <p:spPr>
          <a:xfrm>
            <a:off x="304800" y="274320"/>
            <a:ext cx="5638800" cy="6327648"/>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21" name="Espace réservé de la date 20"/>
          <p:cNvSpPr>
            <a:spLocks noGrp="1"/>
          </p:cNvSpPr>
          <p:nvPr>
            <p:ph type="dt" sz="half" idx="14"/>
          </p:nvPr>
        </p:nvSpPr>
        <p:spPr/>
        <p:txBody>
          <a:bodyPr rtlCol="0"/>
          <a:lstStyle/>
          <a:p>
            <a:fld id="{492A6089-F339-403A-AE19-EAB54C531A53}" type="datetime1">
              <a:rPr lang="fr-FR" smtClean="0"/>
              <a:t>02/02/2025</a:t>
            </a:fld>
            <a:endParaRPr lang="fr-FR"/>
          </a:p>
        </p:txBody>
      </p:sp>
      <p:sp>
        <p:nvSpPr>
          <p:cNvPr id="22" name="Espace réservé du numéro de diapositive 21"/>
          <p:cNvSpPr>
            <a:spLocks noGrp="1"/>
          </p:cNvSpPr>
          <p:nvPr>
            <p:ph type="sldNum" sz="quarter" idx="15"/>
          </p:nvPr>
        </p:nvSpPr>
        <p:spPr/>
        <p:txBody>
          <a:bodyPr rtlCol="0"/>
          <a:lstStyle/>
          <a:p>
            <a:fld id="{15C34F61-B9C8-446C-A250-F0245BEC5AFD}" type="slidenum">
              <a:rPr lang="fr-FR" smtClean="0"/>
              <a:t>‹N°›</a:t>
            </a:fld>
            <a:endParaRPr lang="fr-FR"/>
          </a:p>
        </p:txBody>
      </p:sp>
      <p:sp>
        <p:nvSpPr>
          <p:cNvPr id="23" name="Espace réservé du pied de page 22"/>
          <p:cNvSpPr>
            <a:spLocks noGrp="1"/>
          </p:cNvSpPr>
          <p:nvPr>
            <p:ph type="ftr" sz="quarter" idx="16"/>
          </p:nvPr>
        </p:nvSpPr>
        <p:spPr/>
        <p:txBody>
          <a:bodyPr rtlCol="0"/>
          <a:lstStyle/>
          <a:p>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Connecteur droit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Ellips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re 1"/>
          <p:cNvSpPr>
            <a:spLocks noGrp="1"/>
          </p:cNvSpPr>
          <p:nvPr>
            <p:ph type="title"/>
          </p:nvPr>
        </p:nvSpPr>
        <p:spPr>
          <a:xfrm rot="5400000">
            <a:off x="3350133" y="3200400"/>
            <a:ext cx="6309360" cy="457200"/>
          </a:xfrm>
        </p:spPr>
        <p:txBody>
          <a:bodyPr anchor="b"/>
          <a:lstStyle>
            <a:lvl1pPr algn="l">
              <a:buNone/>
              <a:defRPr sz="2000" b="1"/>
            </a:lvl1pPr>
          </a:lstStyle>
          <a:p>
            <a:r>
              <a:rPr kumimoji="0" lang="fr-FR"/>
              <a:t>Modifiez le style du titre</a:t>
            </a:r>
            <a:endParaRPr kumimoji="0" lang="en-US"/>
          </a:p>
        </p:txBody>
      </p:sp>
      <p:sp>
        <p:nvSpPr>
          <p:cNvPr id="3" name="Espace réservé pour une image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fr-FR"/>
              <a:t>Cliquez sur l'icône pour ajouter une image</a:t>
            </a:r>
            <a:endParaRPr kumimoji="0" lang="en-US" dirty="0"/>
          </a:p>
        </p:txBody>
      </p:sp>
      <p:sp>
        <p:nvSpPr>
          <p:cNvPr id="4" name="Espace réservé du texte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fr-FR"/>
              <a:t>Modifiez les styles du texte du masque</a:t>
            </a:r>
          </a:p>
        </p:txBody>
      </p:sp>
      <p:sp>
        <p:nvSpPr>
          <p:cNvPr id="10" name="Connecteur droit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necteur droit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necteur droit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necteur droit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Espace réservé de la date 16"/>
          <p:cNvSpPr>
            <a:spLocks noGrp="1"/>
          </p:cNvSpPr>
          <p:nvPr>
            <p:ph type="dt" sz="half" idx="10"/>
          </p:nvPr>
        </p:nvSpPr>
        <p:spPr/>
        <p:txBody>
          <a:bodyPr rtlCol="0"/>
          <a:lstStyle/>
          <a:p>
            <a:fld id="{DEBAD15E-5AB6-4023-9977-5A96385E704B}" type="datetime1">
              <a:rPr lang="fr-FR" smtClean="0"/>
              <a:t>02/02/2025</a:t>
            </a:fld>
            <a:endParaRPr lang="fr-FR"/>
          </a:p>
        </p:txBody>
      </p:sp>
      <p:sp>
        <p:nvSpPr>
          <p:cNvPr id="18" name="Espace réservé du numéro de diapositive 17"/>
          <p:cNvSpPr>
            <a:spLocks noGrp="1"/>
          </p:cNvSpPr>
          <p:nvPr>
            <p:ph type="sldNum" sz="quarter" idx="11"/>
          </p:nvPr>
        </p:nvSpPr>
        <p:spPr/>
        <p:txBody>
          <a:bodyPr rtlCol="0"/>
          <a:lstStyle/>
          <a:p>
            <a:fld id="{15C34F61-B9C8-446C-A250-F0245BEC5AFD}" type="slidenum">
              <a:rPr lang="fr-FR" smtClean="0"/>
              <a:t>‹N°›</a:t>
            </a:fld>
            <a:endParaRPr lang="fr-FR"/>
          </a:p>
        </p:txBody>
      </p:sp>
      <p:sp>
        <p:nvSpPr>
          <p:cNvPr id="21" name="Espace réservé du pied de page 20"/>
          <p:cNvSpPr>
            <a:spLocks noGrp="1"/>
          </p:cNvSpPr>
          <p:nvPr>
            <p:ph type="ftr" sz="quarter" idx="12"/>
          </p:nvPr>
        </p:nvSpPr>
        <p:spPr/>
        <p:txBody>
          <a:bodyPr rtlCol="0"/>
          <a:lstStyle/>
          <a:p>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necteur droit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Espace réservé du titre 21"/>
          <p:cNvSpPr>
            <a:spLocks noGrp="1"/>
          </p:cNvSpPr>
          <p:nvPr>
            <p:ph type="title"/>
          </p:nvPr>
        </p:nvSpPr>
        <p:spPr>
          <a:xfrm>
            <a:off x="457200" y="274638"/>
            <a:ext cx="7467600" cy="1143000"/>
          </a:xfrm>
          <a:prstGeom prst="rect">
            <a:avLst/>
          </a:prstGeom>
        </p:spPr>
        <p:txBody>
          <a:bodyPr vert="horz" anchor="b">
            <a:normAutofit/>
          </a:bodyPr>
          <a:lstStyle/>
          <a:p>
            <a:r>
              <a:rPr kumimoji="0" lang="fr-FR"/>
              <a:t>Modifiez le style du titre</a:t>
            </a:r>
            <a:endParaRPr kumimoji="0" lang="en-US"/>
          </a:p>
        </p:txBody>
      </p:sp>
      <p:sp>
        <p:nvSpPr>
          <p:cNvPr id="13" name="Espace réservé du texte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fr-FR"/>
              <a:t>Modifiez les styles du texte du masque</a:t>
            </a:r>
          </a:p>
          <a:p>
            <a:pPr lvl="1" eaLnBrk="1" latinLnBrk="0" hangingPunct="1"/>
            <a:r>
              <a:rPr kumimoji="0" lang="fr-FR"/>
              <a:t>Deuxième niveau</a:t>
            </a:r>
          </a:p>
          <a:p>
            <a:pPr lvl="2" eaLnBrk="1" latinLnBrk="0" hangingPunct="1"/>
            <a:r>
              <a:rPr kumimoji="0" lang="fr-FR"/>
              <a:t>Troisième niveau</a:t>
            </a:r>
          </a:p>
          <a:p>
            <a:pPr lvl="3" eaLnBrk="1" latinLnBrk="0" hangingPunct="1"/>
            <a:r>
              <a:rPr kumimoji="0" lang="fr-FR"/>
              <a:t>Quatrième niveau</a:t>
            </a:r>
          </a:p>
          <a:p>
            <a:pPr lvl="4" eaLnBrk="1" latinLnBrk="0" hangingPunct="1"/>
            <a:r>
              <a:rPr kumimoji="0" lang="fr-FR"/>
              <a:t>Cinquième niveau</a:t>
            </a:r>
            <a:endParaRPr kumimoji="0" lang="en-US"/>
          </a:p>
        </p:txBody>
      </p:sp>
      <p:sp>
        <p:nvSpPr>
          <p:cNvPr id="14" name="Espace réservé de la date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0C79A97D-61B1-4F60-8CB1-E0893F2F0CED}" type="datetime1">
              <a:rPr lang="fr-FR" smtClean="0"/>
              <a:t>02/02/2025</a:t>
            </a:fld>
            <a:endParaRPr lang="fr-FR"/>
          </a:p>
        </p:txBody>
      </p:sp>
      <p:sp>
        <p:nvSpPr>
          <p:cNvPr id="3" name="Espace réservé du pied de page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fr-FR"/>
          </a:p>
        </p:txBody>
      </p:sp>
      <p:sp>
        <p:nvSpPr>
          <p:cNvPr id="7" name="Connecteur droit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necteur droit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Ellips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space réservé du numéro de diapositive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15C34F61-B9C8-446C-A250-F0245BEC5AFD}"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10.jpeg"/></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Exercices concept objet</a:t>
            </a:r>
          </a:p>
        </p:txBody>
      </p:sp>
      <p:sp>
        <p:nvSpPr>
          <p:cNvPr id="3" name="Sous-titre 2"/>
          <p:cNvSpPr>
            <a:spLocks noGrp="1"/>
          </p:cNvSpPr>
          <p:nvPr>
            <p:ph type="subTitle" idx="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15C34F61-B9C8-446C-A250-F0245BEC5AFD}" type="slidenum">
              <a:rPr lang="fr-FR" smtClean="0"/>
              <a:t>1</a:t>
            </a:fld>
            <a:endParaRPr lang="fr-F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0192" y="188640"/>
            <a:ext cx="2520280" cy="1680187"/>
          </a:xfrm>
          <a:prstGeom prst="rect">
            <a:avLst/>
          </a:prstGeom>
        </p:spPr>
      </p:pic>
    </p:spTree>
    <p:extLst>
      <p:ext uri="{BB962C8B-B14F-4D97-AF65-F5344CB8AC3E}">
        <p14:creationId xmlns:p14="http://schemas.microsoft.com/office/powerpoint/2010/main" val="2455418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Je prends mon envol! </a:t>
            </a:r>
            <a:br>
              <a:rPr lang="fr-FR" dirty="0"/>
            </a:br>
            <a:r>
              <a:rPr lang="fr-FR" dirty="0"/>
              <a:t>Savez vous ce qu’est qu’un papillon?</a:t>
            </a:r>
          </a:p>
        </p:txBody>
      </p:sp>
      <p:sp>
        <p:nvSpPr>
          <p:cNvPr id="3" name="Espace réservé du contenu 2"/>
          <p:cNvSpPr>
            <a:spLocks noGrp="1"/>
          </p:cNvSpPr>
          <p:nvPr>
            <p:ph sz="quarter" idx="1"/>
          </p:nvPr>
        </p:nvSpPr>
        <p:spPr/>
        <p:txBody>
          <a:bodyPr/>
          <a:lstStyle/>
          <a:p>
            <a:pPr lvl="0"/>
            <a:r>
              <a:rPr lang="fr-FR" dirty="0"/>
              <a:t>Quel modèle peut représenter la métamorphose du lépidoptère qui passe successivement par les stades chenille, chrysalide et lépidoptère ?</a:t>
            </a:r>
          </a:p>
          <a:p>
            <a:pPr marL="0" indent="0">
              <a:buNone/>
            </a:pPr>
            <a:endParaRPr lang="fr-FR" dirty="0"/>
          </a:p>
        </p:txBody>
      </p:sp>
      <p:sp>
        <p:nvSpPr>
          <p:cNvPr id="4" name="Espace réservé du numéro de diapositive 3"/>
          <p:cNvSpPr>
            <a:spLocks noGrp="1"/>
          </p:cNvSpPr>
          <p:nvPr>
            <p:ph type="sldNum" sz="quarter" idx="15"/>
          </p:nvPr>
        </p:nvSpPr>
        <p:spPr/>
        <p:txBody>
          <a:bodyPr/>
          <a:lstStyle/>
          <a:p>
            <a:fld id="{15C34F61-B9C8-446C-A250-F0245BEC5AFD}" type="slidenum">
              <a:rPr lang="fr-FR" smtClean="0"/>
              <a:t>10</a:t>
            </a:fld>
            <a:endParaRPr lang="fr-FR"/>
          </a:p>
        </p:txBody>
      </p:sp>
    </p:spTree>
    <p:extLst>
      <p:ext uri="{BB962C8B-B14F-4D97-AF65-F5344CB8AC3E}">
        <p14:creationId xmlns:p14="http://schemas.microsoft.com/office/powerpoint/2010/main" val="3828470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La voiture à mon image</a:t>
            </a:r>
          </a:p>
        </p:txBody>
      </p:sp>
      <p:sp>
        <p:nvSpPr>
          <p:cNvPr id="3" name="Espace réservé du contenu 2"/>
          <p:cNvSpPr>
            <a:spLocks noGrp="1"/>
          </p:cNvSpPr>
          <p:nvPr>
            <p:ph sz="quarter" idx="1"/>
          </p:nvPr>
        </p:nvSpPr>
        <p:spPr/>
        <p:txBody>
          <a:bodyPr/>
          <a:lstStyle/>
          <a:p>
            <a:r>
              <a:rPr lang="fr-FR" altLang="fr-FR" dirty="0">
                <a:latin typeface="Verdana" pitchFamily="34" charset="0"/>
              </a:rPr>
              <a:t>Concevoir le </a:t>
            </a:r>
            <a:r>
              <a:rPr lang="fr-FR" altLang="fr-FR" b="1" dirty="0">
                <a:latin typeface="Verdana" pitchFamily="34" charset="0"/>
              </a:rPr>
              <a:t>diagramme de classe</a:t>
            </a:r>
            <a:r>
              <a:rPr lang="fr-FR" altLang="fr-FR" dirty="0">
                <a:latin typeface="Verdana" pitchFamily="34" charset="0"/>
              </a:rPr>
              <a:t> d’une voiture. Voici ce que vous devez modéliser :</a:t>
            </a:r>
            <a:br>
              <a:rPr lang="fr-FR" altLang="fr-FR" dirty="0">
                <a:latin typeface="Verdana" pitchFamily="34" charset="0"/>
              </a:rPr>
            </a:br>
            <a:r>
              <a:rPr lang="fr-FR" altLang="fr-FR" dirty="0">
                <a:latin typeface="Verdana" pitchFamily="34" charset="0"/>
              </a:rPr>
              <a:t>Une voiture est constituée d’un moteur et de quatre roues. La voiture peut être démarrée, arrêtée et avancer.</a:t>
            </a:r>
          </a:p>
          <a:p>
            <a:r>
              <a:rPr lang="fr-FR" altLang="fr-FR" dirty="0">
                <a:latin typeface="Verdana" pitchFamily="34" charset="0"/>
              </a:rPr>
              <a:t>Réalisez le diagramme de classe. Et avec le document  Traduire UML en C# ou Java v1.0.0 ST, réalisez l’implémentation.</a:t>
            </a:r>
          </a:p>
          <a:p>
            <a:endParaRPr lang="fr-FR" dirty="0"/>
          </a:p>
        </p:txBody>
      </p:sp>
      <p:sp>
        <p:nvSpPr>
          <p:cNvPr id="4" name="Espace réservé du numéro de diapositive 3"/>
          <p:cNvSpPr>
            <a:spLocks noGrp="1"/>
          </p:cNvSpPr>
          <p:nvPr>
            <p:ph type="sldNum" sz="quarter" idx="15"/>
          </p:nvPr>
        </p:nvSpPr>
        <p:spPr/>
        <p:txBody>
          <a:bodyPr/>
          <a:lstStyle/>
          <a:p>
            <a:fld id="{15C34F61-B9C8-446C-A250-F0245BEC5AFD}" type="slidenum">
              <a:rPr lang="fr-FR" smtClean="0"/>
              <a:t>11</a:t>
            </a:fld>
            <a:endParaRPr lang="fr-F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536" y="4718972"/>
            <a:ext cx="1800200" cy="1610305"/>
          </a:xfrm>
          <a:prstGeom prst="rect">
            <a:avLst/>
          </a:prstGeom>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3633" y="5109344"/>
            <a:ext cx="1748656" cy="1748656"/>
          </a:xfrm>
          <a:prstGeom prst="rect">
            <a:avLst/>
          </a:prstGeom>
        </p:spPr>
      </p:pic>
      <p:pic>
        <p:nvPicPr>
          <p:cNvPr id="7" name="Imag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00192" y="4718972"/>
            <a:ext cx="2376264" cy="1485165"/>
          </a:xfrm>
          <a:prstGeom prst="rect">
            <a:avLst/>
          </a:prstGeom>
        </p:spPr>
      </p:pic>
      <p:pic>
        <p:nvPicPr>
          <p:cNvPr id="8" name="Imag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83968" y="5091098"/>
            <a:ext cx="1572022" cy="1457325"/>
          </a:xfrm>
          <a:prstGeom prst="rect">
            <a:avLst/>
          </a:prstGeom>
        </p:spPr>
      </p:pic>
    </p:spTree>
    <p:extLst>
      <p:ext uri="{BB962C8B-B14F-4D97-AF65-F5344CB8AC3E}">
        <p14:creationId xmlns:p14="http://schemas.microsoft.com/office/powerpoint/2010/main" val="3919737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Parmi les éléments suivants, lesquels sont des objets, et pourquoi ?</a:t>
            </a:r>
          </a:p>
        </p:txBody>
      </p:sp>
      <p:sp>
        <p:nvSpPr>
          <p:cNvPr id="3" name="Espace réservé du contenu 2"/>
          <p:cNvSpPr>
            <a:spLocks noGrp="1"/>
          </p:cNvSpPr>
          <p:nvPr>
            <p:ph sz="quarter" idx="1"/>
          </p:nvPr>
        </p:nvSpPr>
        <p:spPr/>
        <p:txBody>
          <a:bodyPr/>
          <a:lstStyle/>
          <a:p>
            <a:pPr lvl="0"/>
            <a:r>
              <a:rPr lang="fr-FR" dirty="0"/>
              <a:t>Le poste de télévision du salon</a:t>
            </a:r>
          </a:p>
          <a:p>
            <a:pPr lvl="0"/>
            <a:r>
              <a:rPr lang="fr-FR" dirty="0"/>
              <a:t>La qualité du compilateur</a:t>
            </a:r>
          </a:p>
          <a:p>
            <a:pPr lvl="0"/>
            <a:r>
              <a:rPr lang="fr-FR" dirty="0"/>
              <a:t>La deuxième guerre mondiale</a:t>
            </a:r>
          </a:p>
          <a:p>
            <a:pPr lvl="0"/>
            <a:r>
              <a:rPr lang="fr-FR" dirty="0"/>
              <a:t>James Rumbaugh</a:t>
            </a:r>
          </a:p>
          <a:p>
            <a:pPr lvl="0"/>
            <a:r>
              <a:rPr lang="fr-FR" dirty="0"/>
              <a:t>La racine carrée de 4</a:t>
            </a:r>
          </a:p>
          <a:p>
            <a:pPr lvl="0"/>
            <a:r>
              <a:rPr lang="fr-FR" dirty="0"/>
              <a:t>Une transaction boursière</a:t>
            </a:r>
          </a:p>
          <a:p>
            <a:pPr lvl="0"/>
            <a:r>
              <a:rPr lang="fr-FR" dirty="0"/>
              <a:t>La vitesse de la lumière</a:t>
            </a:r>
          </a:p>
          <a:p>
            <a:pPr lvl="0"/>
            <a:endParaRPr lang="fr-FR" dirty="0"/>
          </a:p>
          <a:p>
            <a:pPr marL="0" lvl="0" indent="0">
              <a:buNone/>
            </a:pPr>
            <a:r>
              <a:rPr lang="fr-FR" dirty="0"/>
              <a:t>On représentera le diagramme d’objets et le diagramme de classes tous ensembles, mais tentez votre chance avec le cours notation UML.</a:t>
            </a:r>
          </a:p>
          <a:p>
            <a:pPr marL="0" indent="0">
              <a:buNone/>
            </a:pPr>
            <a:endParaRPr lang="fr-FR" dirty="0"/>
          </a:p>
        </p:txBody>
      </p:sp>
      <p:sp>
        <p:nvSpPr>
          <p:cNvPr id="4" name="Espace réservé du numéro de diapositive 3"/>
          <p:cNvSpPr>
            <a:spLocks noGrp="1"/>
          </p:cNvSpPr>
          <p:nvPr>
            <p:ph type="sldNum" sz="quarter" idx="15"/>
          </p:nvPr>
        </p:nvSpPr>
        <p:spPr/>
        <p:txBody>
          <a:bodyPr/>
          <a:lstStyle/>
          <a:p>
            <a:fld id="{15C34F61-B9C8-446C-A250-F0245BEC5AFD}" type="slidenum">
              <a:rPr lang="fr-FR" smtClean="0"/>
              <a:t>2</a:t>
            </a:fld>
            <a:endParaRPr lang="fr-F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6056" y="2060848"/>
            <a:ext cx="3626930" cy="2376264"/>
          </a:xfrm>
          <a:prstGeom prst="rect">
            <a:avLst/>
          </a:prstGeom>
        </p:spPr>
      </p:pic>
    </p:spTree>
    <p:extLst>
      <p:ext uri="{BB962C8B-B14F-4D97-AF65-F5344CB8AC3E}">
        <p14:creationId xmlns:p14="http://schemas.microsoft.com/office/powerpoint/2010/main" val="3741278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Modélisons une bouteille</a:t>
            </a:r>
          </a:p>
        </p:txBody>
      </p:sp>
      <p:sp>
        <p:nvSpPr>
          <p:cNvPr id="3" name="Espace réservé du contenu 2"/>
          <p:cNvSpPr>
            <a:spLocks noGrp="1"/>
          </p:cNvSpPr>
          <p:nvPr>
            <p:ph sz="quarter" idx="1"/>
          </p:nvPr>
        </p:nvSpPr>
        <p:spPr/>
        <p:txBody>
          <a:bodyPr>
            <a:normAutofit fontScale="92500" lnSpcReduction="10000"/>
          </a:bodyPr>
          <a:lstStyle/>
          <a:p>
            <a:r>
              <a:rPr lang="fr-FR" dirty="0"/>
              <a:t>Considérons le cas d'une bouteille pour laquelle nous définissons les comportements suivants :	</a:t>
            </a:r>
          </a:p>
          <a:p>
            <a:pPr lvl="1"/>
            <a:r>
              <a:rPr lang="fr-FR" dirty="0"/>
              <a:t>Ouvrir</a:t>
            </a:r>
          </a:p>
          <a:p>
            <a:pPr lvl="1"/>
            <a:r>
              <a:rPr lang="fr-FR" dirty="0"/>
              <a:t>Fermer</a:t>
            </a:r>
          </a:p>
          <a:p>
            <a:pPr lvl="1"/>
            <a:r>
              <a:rPr lang="fr-FR" dirty="0"/>
              <a:t>Vider </a:t>
            </a:r>
          </a:p>
          <a:p>
            <a:pPr lvl="1"/>
            <a:r>
              <a:rPr lang="fr-FR" dirty="0"/>
              <a:t>Remplir</a:t>
            </a:r>
          </a:p>
          <a:p>
            <a:pPr marL="365760" lvl="1" indent="0">
              <a:buNone/>
            </a:pPr>
            <a:r>
              <a:rPr lang="fr-FR" dirty="0"/>
              <a:t> </a:t>
            </a:r>
          </a:p>
          <a:p>
            <a:r>
              <a:rPr lang="fr-FR" dirty="0"/>
              <a:t>Quelles sont les états possibles d’un objet bouteille?</a:t>
            </a:r>
          </a:p>
          <a:p>
            <a:r>
              <a:rPr lang="fr-FR" dirty="0"/>
              <a:t>Réalisez un diagramme d’objet de 3 exemples de bouteilles qui vous vient à l’esprit.</a:t>
            </a:r>
          </a:p>
          <a:p>
            <a:r>
              <a:rPr lang="fr-FR" dirty="0"/>
              <a:t>Réalisez le diagramme de classes correspondant à n’importe quelle Bouteille.</a:t>
            </a:r>
          </a:p>
          <a:p>
            <a:r>
              <a:rPr lang="fr-FR" dirty="0"/>
              <a:t>Implémentez cette Bouteille, en utilisant le document  Traduire UML en C# ou Java.</a:t>
            </a:r>
          </a:p>
          <a:p>
            <a:endParaRPr lang="fr-FR" dirty="0"/>
          </a:p>
        </p:txBody>
      </p:sp>
      <p:sp>
        <p:nvSpPr>
          <p:cNvPr id="4" name="Espace réservé du numéro de diapositive 3"/>
          <p:cNvSpPr>
            <a:spLocks noGrp="1"/>
          </p:cNvSpPr>
          <p:nvPr>
            <p:ph type="sldNum" sz="quarter" idx="15"/>
          </p:nvPr>
        </p:nvSpPr>
        <p:spPr/>
        <p:txBody>
          <a:bodyPr/>
          <a:lstStyle/>
          <a:p>
            <a:fld id="{15C34F61-B9C8-446C-A250-F0245BEC5AFD}" type="slidenum">
              <a:rPr lang="fr-FR" smtClean="0"/>
              <a:t>3</a:t>
            </a:fld>
            <a:endParaRPr lang="fr-F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5976" y="2348880"/>
            <a:ext cx="3971925" cy="150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62308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la difficulté de classer</a:t>
            </a:r>
          </a:p>
        </p:txBody>
      </p:sp>
      <p:sp>
        <p:nvSpPr>
          <p:cNvPr id="3" name="Espace réservé du contenu 2"/>
          <p:cNvSpPr>
            <a:spLocks noGrp="1"/>
          </p:cNvSpPr>
          <p:nvPr>
            <p:ph sz="quarter" idx="1"/>
          </p:nvPr>
        </p:nvSpPr>
        <p:spPr/>
        <p:txBody>
          <a:bodyPr>
            <a:normAutofit fontScale="77500" lnSpcReduction="20000"/>
          </a:bodyPr>
          <a:lstStyle/>
          <a:p>
            <a:r>
              <a:rPr lang="fr-FR" dirty="0"/>
              <a:t>La classification n'est pas toujours une opération triviale. En effet, la détermination des critères de classification est difficile et dans certains cas il n'est pas possible de se déterminer.</a:t>
            </a:r>
          </a:p>
          <a:p>
            <a:endParaRPr lang="fr-FR" dirty="0"/>
          </a:p>
          <a:p>
            <a:r>
              <a:rPr lang="fr-FR" dirty="0"/>
              <a:t>Proposer une hiérarchie pour classer les objets suivants:</a:t>
            </a:r>
          </a:p>
          <a:p>
            <a:endParaRPr lang="fr-FR" dirty="0"/>
          </a:p>
          <a:p>
            <a:pPr lvl="1"/>
            <a:r>
              <a:rPr lang="fr-FR" dirty="0"/>
              <a:t>Une Peugeot 205 rouge</a:t>
            </a:r>
          </a:p>
          <a:p>
            <a:pPr lvl="1"/>
            <a:r>
              <a:rPr lang="fr-FR" dirty="0"/>
              <a:t>Le TGV Paris-Lyon</a:t>
            </a:r>
          </a:p>
          <a:p>
            <a:pPr lvl="1"/>
            <a:r>
              <a:rPr lang="fr-FR" dirty="0"/>
              <a:t>Un Airbus A320</a:t>
            </a:r>
          </a:p>
          <a:p>
            <a:pPr lvl="1"/>
            <a:r>
              <a:rPr lang="fr-FR" dirty="0"/>
              <a:t>L'alouette de la gendarmerie de Chamonix</a:t>
            </a:r>
          </a:p>
          <a:p>
            <a:pPr lvl="1"/>
            <a:r>
              <a:rPr lang="fr-FR" dirty="0"/>
              <a:t>Le ferry Calais-</a:t>
            </a:r>
            <a:r>
              <a:rPr lang="fr-FR" dirty="0" err="1"/>
              <a:t>Douvre</a:t>
            </a:r>
            <a:endParaRPr lang="fr-FR" dirty="0"/>
          </a:p>
          <a:p>
            <a:pPr lvl="1"/>
            <a:r>
              <a:rPr lang="fr-FR" dirty="0"/>
              <a:t>Le cheval </a:t>
            </a:r>
            <a:r>
              <a:rPr lang="fr-FR" dirty="0" err="1"/>
              <a:t>Belino</a:t>
            </a:r>
            <a:r>
              <a:rPr lang="fr-FR" dirty="0"/>
              <a:t> II</a:t>
            </a:r>
          </a:p>
          <a:p>
            <a:pPr lvl="1"/>
            <a:r>
              <a:rPr lang="fr-FR" dirty="0"/>
              <a:t>La moto de Thibault</a:t>
            </a:r>
          </a:p>
          <a:p>
            <a:pPr lvl="1"/>
            <a:r>
              <a:rPr lang="fr-FR" dirty="0"/>
              <a:t>Un voilier Bénéteau</a:t>
            </a:r>
          </a:p>
          <a:p>
            <a:pPr lvl="1"/>
            <a:r>
              <a:rPr lang="fr-FR" dirty="0"/>
              <a:t>Un sous-marin</a:t>
            </a:r>
          </a:p>
          <a:p>
            <a:pPr lvl="1"/>
            <a:r>
              <a:rPr lang="fr-FR" dirty="0"/>
              <a:t>Un delta-plane jaune</a:t>
            </a:r>
          </a:p>
          <a:p>
            <a:pPr lvl="1"/>
            <a:r>
              <a:rPr lang="fr-FR" dirty="0"/>
              <a:t>Une rame de métro</a:t>
            </a:r>
          </a:p>
          <a:p>
            <a:endParaRPr lang="fr-FR" dirty="0"/>
          </a:p>
          <a:p>
            <a:endParaRPr lang="fr-FR" dirty="0"/>
          </a:p>
          <a:p>
            <a:endParaRPr lang="fr-FR" dirty="0"/>
          </a:p>
        </p:txBody>
      </p:sp>
      <p:sp>
        <p:nvSpPr>
          <p:cNvPr id="4" name="Espace réservé du numéro de diapositive 3"/>
          <p:cNvSpPr>
            <a:spLocks noGrp="1"/>
          </p:cNvSpPr>
          <p:nvPr>
            <p:ph type="sldNum" sz="quarter" idx="15"/>
          </p:nvPr>
        </p:nvSpPr>
        <p:spPr/>
        <p:txBody>
          <a:bodyPr/>
          <a:lstStyle/>
          <a:p>
            <a:fld id="{15C34F61-B9C8-446C-A250-F0245BEC5AFD}" type="slidenum">
              <a:rPr lang="fr-FR" smtClean="0"/>
              <a:t>4</a:t>
            </a:fld>
            <a:endParaRPr lang="fr-FR"/>
          </a:p>
        </p:txBody>
      </p:sp>
    </p:spTree>
    <p:extLst>
      <p:ext uri="{BB962C8B-B14F-4D97-AF65-F5344CB8AC3E}">
        <p14:creationId xmlns:p14="http://schemas.microsoft.com/office/powerpoint/2010/main" val="1624616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structuration d'héritage</a:t>
            </a:r>
          </a:p>
        </p:txBody>
      </p:sp>
      <p:sp>
        <p:nvSpPr>
          <p:cNvPr id="3" name="Espace réservé du contenu 2"/>
          <p:cNvSpPr>
            <a:spLocks noGrp="1"/>
          </p:cNvSpPr>
          <p:nvPr>
            <p:ph sz="quarter" idx="1"/>
          </p:nvPr>
        </p:nvSpPr>
        <p:spPr/>
        <p:txBody>
          <a:bodyPr/>
          <a:lstStyle/>
          <a:p>
            <a:r>
              <a:rPr lang="fr-FR" dirty="0"/>
              <a:t>Une structuration de classes s'effectue avec l'aide de hiérarchie d'héritage. Comment devons-nous donc utiliser l'héritage pour obtenir une hiérarchie de classes bonne et robuste ? </a:t>
            </a:r>
          </a:p>
          <a:p>
            <a:r>
              <a:rPr lang="fr-FR" dirty="0"/>
              <a:t>Prenons cet exemple :</a:t>
            </a:r>
          </a:p>
          <a:p>
            <a:endParaRPr lang="fr-FR" dirty="0"/>
          </a:p>
        </p:txBody>
      </p:sp>
      <p:sp>
        <p:nvSpPr>
          <p:cNvPr id="4" name="ZoneTexte 3"/>
          <p:cNvSpPr txBox="1"/>
          <p:nvPr/>
        </p:nvSpPr>
        <p:spPr>
          <a:xfrm>
            <a:off x="683568" y="3933056"/>
            <a:ext cx="3816424" cy="2585323"/>
          </a:xfrm>
          <a:prstGeom prst="rect">
            <a:avLst/>
          </a:prstGeom>
          <a:noFill/>
        </p:spPr>
        <p:txBody>
          <a:bodyPr wrap="square" rtlCol="0">
            <a:spAutoFit/>
          </a:bodyPr>
          <a:lstStyle/>
          <a:p>
            <a:r>
              <a:rPr lang="fr-FR" dirty="0"/>
              <a:t>On considère que l’Homme et la Femme marche de façon identique et qu’il danse le disco de façon identique. Mais en danse de salon, ils font des pas différents.</a:t>
            </a:r>
          </a:p>
          <a:p>
            <a:endParaRPr lang="fr-FR" dirty="0"/>
          </a:p>
          <a:p>
            <a:r>
              <a:rPr lang="fr-FR" dirty="0"/>
              <a:t>Comment ajouter le comportement </a:t>
            </a:r>
            <a:r>
              <a:rPr lang="fr-FR" dirty="0" err="1"/>
              <a:t>DanserSalon</a:t>
            </a:r>
            <a:r>
              <a:rPr lang="fr-FR" dirty="0"/>
              <a:t>()?</a:t>
            </a:r>
          </a:p>
          <a:p>
            <a:endParaRPr lang="fr-FR"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6854" y="3217390"/>
            <a:ext cx="2992760" cy="3439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Espace réservé du numéro de diapositive 4"/>
          <p:cNvSpPr>
            <a:spLocks noGrp="1"/>
          </p:cNvSpPr>
          <p:nvPr>
            <p:ph type="sldNum" sz="quarter" idx="15"/>
          </p:nvPr>
        </p:nvSpPr>
        <p:spPr/>
        <p:txBody>
          <a:bodyPr/>
          <a:lstStyle/>
          <a:p>
            <a:fld id="{15C34F61-B9C8-446C-A250-F0245BEC5AFD}" type="slidenum">
              <a:rPr lang="fr-FR" smtClean="0"/>
              <a:t>5</a:t>
            </a:fld>
            <a:endParaRPr lang="fr-FR"/>
          </a:p>
        </p:txBody>
      </p:sp>
    </p:spTree>
    <p:extLst>
      <p:ext uri="{BB962C8B-B14F-4D97-AF65-F5344CB8AC3E}">
        <p14:creationId xmlns:p14="http://schemas.microsoft.com/office/powerpoint/2010/main" val="2335323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restructuration d'héritage</a:t>
            </a:r>
          </a:p>
        </p:txBody>
      </p:sp>
      <p:sp>
        <p:nvSpPr>
          <p:cNvPr id="3" name="Espace réservé du contenu 2"/>
          <p:cNvSpPr>
            <a:spLocks noGrp="1"/>
          </p:cNvSpPr>
          <p:nvPr>
            <p:ph sz="quarter" idx="1"/>
          </p:nvPr>
        </p:nvSpPr>
        <p:spPr/>
        <p:txBody>
          <a:bodyPr/>
          <a:lstStyle/>
          <a:p>
            <a:r>
              <a:rPr lang="fr-FR" dirty="0"/>
              <a:t>Il est parfois nécessaire de restructurer une hiérarchie d'héritage de manière à obtenir une classe qui soit adaptée à l'héritage nécessaire.</a:t>
            </a:r>
          </a:p>
          <a:p>
            <a:r>
              <a:rPr lang="fr-FR" dirty="0"/>
              <a:t>Cette restructuration demande souvent beaucoup de travail parce qu'il faut assumer les conséquences de la modification sur la hiérarchie existante.</a:t>
            </a:r>
          </a:p>
          <a:p>
            <a:endParaRPr lang="fr-FR" dirty="0"/>
          </a:p>
        </p:txBody>
      </p:sp>
      <p:sp>
        <p:nvSpPr>
          <p:cNvPr id="5" name="Espace réservé du numéro de diapositive 4"/>
          <p:cNvSpPr>
            <a:spLocks noGrp="1"/>
          </p:cNvSpPr>
          <p:nvPr>
            <p:ph type="sldNum" sz="quarter" idx="15"/>
          </p:nvPr>
        </p:nvSpPr>
        <p:spPr/>
        <p:txBody>
          <a:bodyPr/>
          <a:lstStyle/>
          <a:p>
            <a:fld id="{15C34F61-B9C8-446C-A250-F0245BEC5AFD}" type="slidenum">
              <a:rPr lang="fr-FR" smtClean="0"/>
              <a:t>6</a:t>
            </a:fld>
            <a:endParaRPr lang="fr-FR"/>
          </a:p>
        </p:txBody>
      </p:sp>
    </p:spTree>
    <p:extLst>
      <p:ext uri="{BB962C8B-B14F-4D97-AF65-F5344CB8AC3E}">
        <p14:creationId xmlns:p14="http://schemas.microsoft.com/office/powerpoint/2010/main" val="3788303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restructuration d'héritage</a:t>
            </a:r>
            <a:br>
              <a:rPr lang="fr-FR" dirty="0"/>
            </a:br>
            <a:r>
              <a:rPr lang="fr-FR" dirty="0"/>
              <a:t>Exercice des blocs</a:t>
            </a:r>
          </a:p>
        </p:txBody>
      </p:sp>
      <p:sp>
        <p:nvSpPr>
          <p:cNvPr id="3" name="Espace réservé du contenu 2"/>
          <p:cNvSpPr>
            <a:spLocks noGrp="1"/>
          </p:cNvSpPr>
          <p:nvPr>
            <p:ph sz="quarter" idx="1"/>
          </p:nvPr>
        </p:nvSpPr>
        <p:spPr>
          <a:xfrm>
            <a:off x="457200" y="1600200"/>
            <a:ext cx="7467600" cy="2404864"/>
          </a:xfrm>
        </p:spPr>
        <p:txBody>
          <a:bodyPr/>
          <a:lstStyle/>
          <a:p>
            <a:r>
              <a:rPr lang="fr-FR" dirty="0"/>
              <a:t>Voici 4 classes qui par héritage obtiennent les propriétés (A) ou (ABC) ou (ABCD) ou (ABCE). On vous demande d’ajouter une classe qui aura la propriété (ABF), tout en ayant toujours des classes avec les même propriétés que celles cités précédemment. Il faut restructurer!</a:t>
            </a:r>
          </a:p>
          <a:p>
            <a:endParaRPr lang="fr-FR" dirty="0"/>
          </a:p>
        </p:txBody>
      </p:sp>
      <p:sp>
        <p:nvSpPr>
          <p:cNvPr id="4" name="Espace réservé du numéro de diapositive 3"/>
          <p:cNvSpPr>
            <a:spLocks noGrp="1"/>
          </p:cNvSpPr>
          <p:nvPr>
            <p:ph type="sldNum" sz="quarter" idx="15"/>
          </p:nvPr>
        </p:nvSpPr>
        <p:spPr/>
        <p:txBody>
          <a:bodyPr/>
          <a:lstStyle/>
          <a:p>
            <a:fld id="{15C34F61-B9C8-446C-A250-F0245BEC5AFD}" type="slidenum">
              <a:rPr lang="fr-FR" smtClean="0"/>
              <a:t>7</a:t>
            </a:fld>
            <a:endParaRPr lang="fr-F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4149080"/>
            <a:ext cx="3024336" cy="2211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2095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restructuration d'héritage </a:t>
            </a:r>
            <a:br>
              <a:rPr lang="fr-FR" dirty="0"/>
            </a:br>
            <a:r>
              <a:rPr lang="fr-FR" dirty="0"/>
              <a:t>Exercice  la Tarte aux pommes</a:t>
            </a:r>
          </a:p>
        </p:txBody>
      </p:sp>
      <p:sp>
        <p:nvSpPr>
          <p:cNvPr id="3" name="Espace réservé du contenu 2"/>
          <p:cNvSpPr>
            <a:spLocks noGrp="1"/>
          </p:cNvSpPr>
          <p:nvPr>
            <p:ph sz="quarter" idx="1"/>
          </p:nvPr>
        </p:nvSpPr>
        <p:spPr/>
        <p:txBody>
          <a:bodyPr/>
          <a:lstStyle/>
          <a:p>
            <a:r>
              <a:rPr lang="fr-FR" dirty="0"/>
              <a:t>Corriger ce diagramme de classe</a:t>
            </a:r>
          </a:p>
          <a:p>
            <a:endParaRPr lang="fr-FR" dirty="0"/>
          </a:p>
          <a:p>
            <a:endParaRPr lang="fr-FR" dirty="0"/>
          </a:p>
          <a:p>
            <a:endParaRPr lang="fr-FR" dirty="0"/>
          </a:p>
          <a:p>
            <a:endParaRPr lang="fr-FR" dirty="0"/>
          </a:p>
          <a:p>
            <a:endParaRPr lang="fr-FR" dirty="0"/>
          </a:p>
          <a:p>
            <a:r>
              <a:rPr lang="fr-FR" dirty="0"/>
              <a:t>Généraliser pour permettre de faire des tartes aux fraises, aux poires, aux quetsches… aux fruits</a:t>
            </a:r>
            <a:r>
              <a:rPr lang="fr-FR"/>
              <a:t>, bref !</a:t>
            </a:r>
            <a:endParaRPr lang="fr-FR" dirty="0"/>
          </a:p>
        </p:txBody>
      </p:sp>
      <p:sp>
        <p:nvSpPr>
          <p:cNvPr id="4" name="Espace réservé du numéro de diapositive 3"/>
          <p:cNvSpPr>
            <a:spLocks noGrp="1"/>
          </p:cNvSpPr>
          <p:nvPr>
            <p:ph type="sldNum" sz="quarter" idx="15"/>
          </p:nvPr>
        </p:nvSpPr>
        <p:spPr/>
        <p:txBody>
          <a:bodyPr/>
          <a:lstStyle/>
          <a:p>
            <a:fld id="{15C34F61-B9C8-446C-A250-F0245BEC5AFD}" type="slidenum">
              <a:rPr lang="fr-FR" smtClean="0"/>
              <a:t>8</a:t>
            </a:fld>
            <a:endParaRPr lang="fr-F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3928" y="2492896"/>
            <a:ext cx="3652961" cy="174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4017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Exercice association, agrégation et héritage</a:t>
            </a:r>
          </a:p>
        </p:txBody>
      </p:sp>
      <p:sp>
        <p:nvSpPr>
          <p:cNvPr id="3" name="Espace réservé du contenu 2"/>
          <p:cNvSpPr>
            <a:spLocks noGrp="1"/>
          </p:cNvSpPr>
          <p:nvPr>
            <p:ph sz="quarter" idx="1"/>
          </p:nvPr>
        </p:nvSpPr>
        <p:spPr/>
        <p:txBody>
          <a:bodyPr>
            <a:normAutofit fontScale="92500" lnSpcReduction="10000"/>
          </a:bodyPr>
          <a:lstStyle/>
          <a:p>
            <a:pPr lvl="0"/>
            <a:r>
              <a:rPr lang="fr-FR" dirty="0"/>
              <a:t>Représentez le diagramme de classes correspondants pour les exemples suivants:</a:t>
            </a:r>
          </a:p>
          <a:p>
            <a:pPr lvl="1"/>
            <a:r>
              <a:rPr lang="fr-FR" dirty="0"/>
              <a:t>Une pièce de théâtre classique comporte des actes et des scènes.</a:t>
            </a:r>
          </a:p>
          <a:p>
            <a:pPr lvl="1"/>
            <a:r>
              <a:rPr lang="fr-FR" dirty="0"/>
              <a:t>Chez les artistes de music-hall, il y a des compositeurs, des interprètes et des paroliers. </a:t>
            </a:r>
          </a:p>
          <a:p>
            <a:pPr lvl="1"/>
            <a:r>
              <a:rPr lang="fr-FR" dirty="0"/>
              <a:t>Un coureur automobile participe à des courses pour une écurie</a:t>
            </a:r>
          </a:p>
          <a:p>
            <a:pPr lvl="1"/>
            <a:r>
              <a:rPr lang="fr-FR" dirty="0"/>
              <a:t>Un programmeur écrit des programmes. </a:t>
            </a:r>
          </a:p>
          <a:p>
            <a:pPr lvl="1"/>
            <a:r>
              <a:rPr lang="fr-FR" dirty="0"/>
              <a:t>Un programme COBOL est composé de divisions, de sections et de paragraphes.</a:t>
            </a:r>
          </a:p>
          <a:p>
            <a:pPr lvl="1"/>
            <a:r>
              <a:rPr lang="fr-FR" dirty="0"/>
              <a:t>Les modems, les écrans, les souris et les claviers sont des organes d'entrée-sortie.  </a:t>
            </a:r>
          </a:p>
          <a:p>
            <a:pPr lvl="1"/>
            <a:r>
              <a:rPr lang="fr-FR" dirty="0"/>
              <a:t>Un ordinateur comprend une caisse, une alimentation, un disque dur, des organes d'entrée-sortie.</a:t>
            </a:r>
          </a:p>
          <a:p>
            <a:endParaRPr lang="fr-FR" dirty="0"/>
          </a:p>
        </p:txBody>
      </p:sp>
      <p:sp>
        <p:nvSpPr>
          <p:cNvPr id="4" name="Espace réservé du numéro de diapositive 3"/>
          <p:cNvSpPr>
            <a:spLocks noGrp="1"/>
          </p:cNvSpPr>
          <p:nvPr>
            <p:ph type="sldNum" sz="quarter" idx="15"/>
          </p:nvPr>
        </p:nvSpPr>
        <p:spPr/>
        <p:txBody>
          <a:bodyPr/>
          <a:lstStyle/>
          <a:p>
            <a:fld id="{15C34F61-B9C8-446C-A250-F0245BEC5AFD}" type="slidenum">
              <a:rPr lang="fr-FR" smtClean="0"/>
              <a:t>9</a:t>
            </a:fld>
            <a:endParaRPr lang="fr-FR"/>
          </a:p>
        </p:txBody>
      </p:sp>
    </p:spTree>
    <p:extLst>
      <p:ext uri="{BB962C8B-B14F-4D97-AF65-F5344CB8AC3E}">
        <p14:creationId xmlns:p14="http://schemas.microsoft.com/office/powerpoint/2010/main" val="33102535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54D18AFC2ED4A46A0F9BA49ABF7FDFD" ma:contentTypeVersion="13" ma:contentTypeDescription="Crée un document." ma:contentTypeScope="" ma:versionID="feaba2c5717e9f9dc85dc4881b89de5b">
  <xsd:schema xmlns:xsd="http://www.w3.org/2001/XMLSchema" xmlns:xs="http://www.w3.org/2001/XMLSchema" xmlns:p="http://schemas.microsoft.com/office/2006/metadata/properties" xmlns:ns2="6080a0f0-b892-4d13-a236-ec5452db6204" xmlns:ns3="66eaceda-cbf3-468d-8b56-0d06245bcac2" targetNamespace="http://schemas.microsoft.com/office/2006/metadata/properties" ma:root="true" ma:fieldsID="0b5e33d26f4424f18b49e31c91a2c042" ns2:_="" ns3:_="">
    <xsd:import namespace="6080a0f0-b892-4d13-a236-ec5452db6204"/>
    <xsd:import namespace="66eaceda-cbf3-468d-8b56-0d06245bcac2"/>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080a0f0-b892-4d13-a236-ec5452db62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5" nillable="true" ma:taxonomy="true" ma:internalName="lcf76f155ced4ddcb4097134ff3c332f" ma:taxonomyFieldName="MediaServiceImageTags" ma:displayName="Balises d’images" ma:readOnly="false" ma:fieldId="{5cf76f15-5ced-4ddc-b409-7134ff3c332f}" ma:taxonomyMulti="true" ma:sspId="5670c8b0-d14d-43b6-a5fe-074fa8bf234f" ma:termSetId="09814cd3-568e-fe90-9814-8d621ff8fb84" ma:anchorId="fba54fb3-c3e1-fe81-a776-ca4b69148c4d" ma:open="true" ma:isKeyword="false">
      <xsd:complexType>
        <xsd:sequence>
          <xsd:element ref="pc:Terms" minOccurs="0" maxOccurs="1"/>
        </xsd:sequence>
      </xsd:complex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6eaceda-cbf3-468d-8b56-0d06245bcac2" elementFormDefault="qualified">
    <xsd:import namespace="http://schemas.microsoft.com/office/2006/documentManagement/types"/>
    <xsd:import namespace="http://schemas.microsoft.com/office/infopath/2007/PartnerControls"/>
    <xsd:element name="SharedWithUsers" ma:index="12"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Partagé avec détails" ma:internalName="SharedWithDetails" ma:readOnly="true">
      <xsd:simpleType>
        <xsd:restriction base="dms:Note">
          <xsd:maxLength value="255"/>
        </xsd:restriction>
      </xsd:simpleType>
    </xsd:element>
    <xsd:element name="TaxCatchAll" ma:index="16" nillable="true" ma:displayName="Taxonomy Catch All Column" ma:hidden="true" ma:list="{f8e8ae81-97f1-4b7a-bbe7-f413fdd1932c}" ma:internalName="TaxCatchAll" ma:showField="CatchAllData" ma:web="66eaceda-cbf3-468d-8b56-0d06245bcac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66eaceda-cbf3-468d-8b56-0d06245bcac2" xsi:nil="true"/>
    <lcf76f155ced4ddcb4097134ff3c332f xmlns="6080a0f0-b892-4d13-a236-ec5452db6204">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953100A-7875-4DA8-AA08-65551553DD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080a0f0-b892-4d13-a236-ec5452db6204"/>
    <ds:schemaRef ds:uri="66eaceda-cbf3-468d-8b56-0d06245bcac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22E0A34-5B50-4521-93C8-E6E70B02C3BE}">
  <ds:schemaRefs>
    <ds:schemaRef ds:uri="http://purl.org/dc/dcmitype/"/>
    <ds:schemaRef ds:uri="http://www.w3.org/XML/1998/namespace"/>
    <ds:schemaRef ds:uri="66eaceda-cbf3-468d-8b56-0d06245bcac2"/>
    <ds:schemaRef ds:uri="http://purl.org/dc/elements/1.1/"/>
    <ds:schemaRef ds:uri="6080a0f0-b892-4d13-a236-ec5452db6204"/>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C5CDABA0-D9C7-4F1A-8DDC-83A91FC9E10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Oriel</Template>
  <TotalTime>294</TotalTime>
  <Words>655</Words>
  <Application>Microsoft Office PowerPoint</Application>
  <PresentationFormat>Affichage à l'écran (4:3)</PresentationFormat>
  <Paragraphs>83</Paragraphs>
  <Slides>11</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11</vt:i4>
      </vt:variant>
    </vt:vector>
  </HeadingPairs>
  <TitlesOfParts>
    <vt:vector size="17" baseType="lpstr">
      <vt:lpstr>Calibri</vt:lpstr>
      <vt:lpstr>Century Schoolbook</vt:lpstr>
      <vt:lpstr>Verdana</vt:lpstr>
      <vt:lpstr>Wingdings</vt:lpstr>
      <vt:lpstr>Wingdings 2</vt:lpstr>
      <vt:lpstr>Oriel</vt:lpstr>
      <vt:lpstr>Exercices concept objet</vt:lpstr>
      <vt:lpstr>Parmi les éléments suivants, lesquels sont des objets, et pourquoi ?</vt:lpstr>
      <vt:lpstr>Modélisons une bouteille</vt:lpstr>
      <vt:lpstr>la difficulté de classer</vt:lpstr>
      <vt:lpstr>structuration d'héritage</vt:lpstr>
      <vt:lpstr>restructuration d'héritage</vt:lpstr>
      <vt:lpstr>restructuration d'héritage Exercice des blocs</vt:lpstr>
      <vt:lpstr>restructuration d'héritage  Exercice  la Tarte aux pommes</vt:lpstr>
      <vt:lpstr>Exercice association, agrégation et héritage</vt:lpstr>
      <vt:lpstr>Je prends mon envol!  Savez vous ce qu’est qu’un papillon?</vt:lpstr>
      <vt:lpstr>La voiture à mon image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Exercice concept objet</dc:title>
  <dc:creator>ca</dc:creator>
  <cp:lastModifiedBy>Laurent Lissandre</cp:lastModifiedBy>
  <cp:revision>26</cp:revision>
  <dcterms:created xsi:type="dcterms:W3CDTF">2016-04-18T09:19:55Z</dcterms:created>
  <dcterms:modified xsi:type="dcterms:W3CDTF">2025-02-02T20:50:24Z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0x010100A54D18AFC2ED4A46A0F9BA49ABF7FDFD</vt:lpwstr>
  </property>
</Properties>
</file>