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5C04-58D5-47DF-BD99-6E4EBDC7ACF4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B983-A1B9-4A27-A099-566FE87A0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0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EEFC8E-C858-4FF4-9846-FA0513F6314A}" type="datetime1">
              <a:rPr lang="fr-FR" smtClean="0"/>
              <a:t>06/02/2025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0B6-FFC9-40C9-9B18-C2798258C96D}" type="datetime1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9BBC-B1DC-444B-9898-CACC8AD00264}" type="datetime1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7C470B-6246-4EF6-8E3C-74EC9BF6074E}" type="datetime1">
              <a:rPr lang="fr-FR" smtClean="0"/>
              <a:t>06/02/2025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472BF8-CF08-472D-8B2E-9602E409C1EC}" type="datetime1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BCF-7F36-4596-BC3D-B68D245D8614}" type="datetime1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A873-C43F-45E2-B74B-D007898F0FCC}" type="datetime1">
              <a:rPr lang="fr-FR" smtClean="0"/>
              <a:t>06/02/2025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B1C6E6-C28D-465D-B20A-7E1ECEECDBF7}" type="datetime1">
              <a:rPr lang="fr-FR" smtClean="0"/>
              <a:t>06/02/2025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ABC1-3461-4362-9D28-514C9C00DE9B}" type="datetime1">
              <a:rPr lang="fr-FR" smtClean="0"/>
              <a:t>06/02/2025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9C5CE3-2A3F-423C-8920-8BDC12CE3C91}" type="datetime1">
              <a:rPr lang="fr-FR" smtClean="0"/>
              <a:t>06/02/2025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4FC5C-39A8-43FA-9D99-F5D343033858}" type="datetime1">
              <a:rPr lang="fr-FR" smtClean="0"/>
              <a:t>06/02/2025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1D4E45-D647-49D2-83F1-A7D5264FF5B4}" type="datetime1">
              <a:rPr lang="fr-FR" smtClean="0"/>
              <a:t>06/02/2025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Traduire UML en C#/Java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0648"/>
            <a:ext cx="226825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Afin de préciser de qui hérite une classe, on spécifie le nom du père à côté de la classe fille.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552728" cy="35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2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/>
          <a:lstStyle/>
          <a:p>
            <a:r>
              <a:rPr lang="fr-FR" dirty="0"/>
              <a:t>Une classe UML peut réaliser plusieurs interfaces ou classes. Mais en C#, l’héritage multiple est interdit alors que la réalisation de multiple interface est autorisée.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672"/>
            <a:ext cx="572184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90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La dépendance est un concept très général en UML. Une dépendance entre une classe A et une classe B existe par exemple si A possède une méthode prenant comme paramètre une référence sur une instance de B, ou si A utilise une opération de classe de B. Il n’existe pas de mot-clé correspondant en Java ou en C#.</a:t>
            </a:r>
          </a:p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00425"/>
            <a:ext cx="5591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associations navigables se traduisent en code en prenant compte de la multiplicité de l’extrémité concernée, mais également l’existence d’une contrainte {ordered} ou d’un qualiﬁcatif.</a:t>
            </a:r>
          </a:p>
          <a:p>
            <a:r>
              <a:rPr lang="fr-FR" dirty="0"/>
              <a:t>Une association navigable avec une multiplicité 1 se traduit par une variable d’instance , tout comme un attribut, mais avec un type référence vers une instance de classe du modèle au lieu d’un type simple.</a:t>
            </a:r>
          </a:p>
          <a:p>
            <a:r>
              <a:rPr lang="fr-FR" dirty="0"/>
              <a:t>Une multiplicité « * » va se traduire par un attribut de type collection de références d’objets au lieu d’une simple référence sur un objet. La difficulté consiste à choisir la bonne collection parmi toutes les collections C#.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4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C#, on va utiliser: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List&lt;T&gt; </a:t>
            </a:r>
            <a:r>
              <a:rPr lang="fr-FR" dirty="0"/>
              <a:t>en général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SortedSet&lt;T&gt;  </a:t>
            </a:r>
            <a:r>
              <a:rPr lang="fr-FR" dirty="0"/>
              <a:t>si vous devez respecter un ordre et récupérer les objets à partir d’un indice entier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Dictionary&lt;Tkey,TValue&gt; </a:t>
            </a:r>
            <a:r>
              <a:rPr lang="fr-FR" dirty="0"/>
              <a:t>si vous souhaitez récupérer les objets à partir d’une clé arbitraire.</a:t>
            </a:r>
          </a:p>
          <a:p>
            <a:r>
              <a:rPr lang="fr-FR" dirty="0"/>
              <a:t>Mais on peut également utiliser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fr-FR" dirty="0"/>
              <a:t> et toutes les autres collections.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4919"/>
            <a:ext cx="6840760" cy="53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6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bidirectionnelle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80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Elle se traduit simplement par une paire de références, une dans chaque classe impliquée dans l’association. Les noms des rôles aux extrémités d’une association servent à nommer les variables de type référence.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6696744" cy="31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réflexive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/>
              <a:t>Elle se traduit simplement par une référence sur un objet de la même classe.</a:t>
            </a:r>
          </a:p>
          <a:p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01819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L’agrégation est un cas particulier d’association non symétrique exprimant une relation de contenance. L’association peut être nommée « contient », « est composé de». </a:t>
            </a:r>
          </a:p>
          <a:p>
            <a:r>
              <a:rPr lang="fr-FR" dirty="0"/>
              <a:t>Le codage des agrégations </a:t>
            </a:r>
            <a:r>
              <a:rPr lang="fr-FR"/>
              <a:t>n’est pas fondamentalement </a:t>
            </a:r>
            <a:r>
              <a:rPr lang="fr-FR" dirty="0"/>
              <a:t>différent de celle des associations simples. La seule contrainte est qu’une association ne peut contenir de marque d’agrégation qu’à l’une de ses extrémités. </a:t>
            </a:r>
          </a:p>
          <a:p>
            <a:r>
              <a:rPr lang="fr-FR" dirty="0"/>
              <a:t>Une composition est une agrégation plus forte impliquant que :</a:t>
            </a:r>
          </a:p>
          <a:p>
            <a:pPr lvl="1"/>
            <a:r>
              <a:rPr lang="fr-FR" dirty="0"/>
              <a:t>une partie ne peut appartenir qu’à un seul composite (agrégation non partagée) ;</a:t>
            </a:r>
          </a:p>
          <a:p>
            <a:pPr lvl="1"/>
            <a:r>
              <a:rPr lang="fr-FR" dirty="0"/>
              <a:t>la destruction du composite entraîne la destruction de toutes ses parties (le composite est responsable du cycle de vie des parties).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fr-FR" dirty="0"/>
              <a:t>Chaque classe UML devient un fichier .cs (C#) ou .java (Java), mais le stockage peut être différent si le concepteur le souhaite.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00800" cy="241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676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/>
              <a:t>Les classes imbriquées peuvent permettre de traduire la composition.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1498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d’association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9675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Il s’agit d’une association promue au rang de classe. Elle possède tout à la fois les caractéristiques d’une association et d’une classe et peut donc porter des attributs.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624736" cy="357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2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abstraite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fr-FR" dirty="0"/>
              <a:t>Une classe abstraite est simplement une classe qui ne s’instancie pas directement mais qui représente une pure abstraction afin de factoriser des propriétés. Elle se note </a:t>
            </a:r>
            <a:r>
              <a:rPr lang="fr-FR" i="1" dirty="0"/>
              <a:t>italique.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344816" cy="252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fr-FR" dirty="0"/>
              <a:t>L’interface peut être représenté en UML différemment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056784" cy="258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5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fr-FR" dirty="0"/>
              <a:t>Le package représente un regroupement de classe.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632848" cy="25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6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416013"/>
            <a:ext cx="8229600" cy="1396751"/>
          </a:xfrm>
        </p:spPr>
        <p:txBody>
          <a:bodyPr>
            <a:normAutofit/>
          </a:bodyPr>
          <a:lstStyle/>
          <a:p>
            <a:r>
              <a:rPr lang="fr-FR" dirty="0"/>
              <a:t>Les  attributs deviennent des variables en C#. Leur type sont soient des types primitifs (int ,string), soit des classes (DateTime , String).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38" y="2708920"/>
            <a:ext cx="4572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078239"/>
            <a:ext cx="3602360" cy="3519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Il faut ne pas oublier d’ajouter le package nécessaire afin que la définition du type ou de la Classe soit connue. La class ArrayList nécessite d’ajouter le package System.Collections.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7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4076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Les opérations deviennent des méthodes en Java et C#.</a:t>
            </a:r>
          </a:p>
          <a:p>
            <a:r>
              <a:rPr lang="fr-FR" dirty="0"/>
              <a:t>Leur visibilité est définie avec la même convention que les attributs.</a:t>
            </a:r>
          </a:p>
          <a:p>
            <a:r>
              <a:rPr lang="fr-FR" dirty="0"/>
              <a:t>Les opérations de classes deviennent des méthodes statiques. Les opérations abstraites (en italique) se traduisent par le mot clé abstract.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212976"/>
            <a:ext cx="568863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544616" cy="492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 attribut est accessible par l’intermédiaire d’une opération particulière, les accesseurs et modifieurs.</a:t>
            </a:r>
          </a:p>
          <a:p>
            <a:r>
              <a:rPr lang="fr-FR" dirty="0"/>
              <a:t>On appelle ces accesseurs et modifieurs, Propriété en C#. La propriété a le même nom que l’attribut avec une majuscule.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4D18AFC2ED4A46A0F9BA49ABF7FDFD" ma:contentTypeVersion="13" ma:contentTypeDescription="Crée un document." ma:contentTypeScope="" ma:versionID="feaba2c5717e9f9dc85dc4881b89de5b">
  <xsd:schema xmlns:xsd="http://www.w3.org/2001/XMLSchema" xmlns:xs="http://www.w3.org/2001/XMLSchema" xmlns:p="http://schemas.microsoft.com/office/2006/metadata/properties" xmlns:ns2="6080a0f0-b892-4d13-a236-ec5452db6204" xmlns:ns3="66eaceda-cbf3-468d-8b56-0d06245bcac2" targetNamespace="http://schemas.microsoft.com/office/2006/metadata/properties" ma:root="true" ma:fieldsID="0b5e33d26f4424f18b49e31c91a2c042" ns2:_="" ns3:_="">
    <xsd:import namespace="6080a0f0-b892-4d13-a236-ec5452db6204"/>
    <xsd:import namespace="66eaceda-cbf3-468d-8b56-0d06245bca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0a0f0-b892-4d13-a236-ec5452db6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5670c8b0-d14d-43b6-a5fe-074fa8bf23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aceda-cbf3-468d-8b56-0d06245bca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8e8ae81-97f1-4b7a-bbe7-f413fdd1932c}" ma:internalName="TaxCatchAll" ma:showField="CatchAllData" ma:web="66eaceda-cbf3-468d-8b56-0d06245bca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eaceda-cbf3-468d-8b56-0d06245bcac2" xsi:nil="true"/>
    <lcf76f155ced4ddcb4097134ff3c332f xmlns="6080a0f0-b892-4d13-a236-ec5452db620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632E90-84D0-46F6-A6D4-E0C6811B0D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80a0f0-b892-4d13-a236-ec5452db6204"/>
    <ds:schemaRef ds:uri="66eaceda-cbf3-468d-8b56-0d06245bc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4AA9C6-54BF-4617-91BB-CF4D1541547C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66eaceda-cbf3-468d-8b56-0d06245bcac2"/>
    <ds:schemaRef ds:uri="6080a0f0-b892-4d13-a236-ec5452db6204"/>
  </ds:schemaRefs>
</ds:datastoreItem>
</file>

<file path=customXml/itemProps3.xml><?xml version="1.0" encoding="utf-8"?>
<ds:datastoreItem xmlns:ds="http://schemas.openxmlformats.org/officeDocument/2006/customXml" ds:itemID="{EFAAFF9B-D051-433D-96BC-F980BE269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360</TotalTime>
  <Words>749</Words>
  <Application>Microsoft Office PowerPoint</Application>
  <PresentationFormat>Affichage à l'écran (4:3)</PresentationFormat>
  <Paragraphs>73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Calibri</vt:lpstr>
      <vt:lpstr>Century Schoolbook</vt:lpstr>
      <vt:lpstr>Wingdings</vt:lpstr>
      <vt:lpstr>Wingdings 2</vt:lpstr>
      <vt:lpstr>Oriel</vt:lpstr>
      <vt:lpstr>Traduire UML en C#/Java</vt:lpstr>
      <vt:lpstr>Class</vt:lpstr>
      <vt:lpstr>Class abstraite</vt:lpstr>
      <vt:lpstr>Interface</vt:lpstr>
      <vt:lpstr>Package</vt:lpstr>
      <vt:lpstr>Attribut</vt:lpstr>
      <vt:lpstr>OPERATIONS</vt:lpstr>
      <vt:lpstr>OPERATIONS</vt:lpstr>
      <vt:lpstr>OPERATIONS</vt:lpstr>
      <vt:lpstr>Héritage</vt:lpstr>
      <vt:lpstr>Réalisation</vt:lpstr>
      <vt:lpstr>Réalisation</vt:lpstr>
      <vt:lpstr>Dépendance</vt:lpstr>
      <vt:lpstr>Association</vt:lpstr>
      <vt:lpstr>Association</vt:lpstr>
      <vt:lpstr>Association</vt:lpstr>
      <vt:lpstr>association bidirectionnelle</vt:lpstr>
      <vt:lpstr>association réflexive</vt:lpstr>
      <vt:lpstr>AGRÉGATION ET COMPOSITION</vt:lpstr>
      <vt:lpstr>AGRÉGATION ET COMPOSITION</vt:lpstr>
      <vt:lpstr>Classe d’association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Traduire UML en C#</dc:title>
  <dc:creator>crm</dc:creator>
  <cp:lastModifiedBy>LISSANDRE Laurent</cp:lastModifiedBy>
  <cp:revision>26</cp:revision>
  <dcterms:created xsi:type="dcterms:W3CDTF">2012-12-20T09:44:56Z</dcterms:created>
  <dcterms:modified xsi:type="dcterms:W3CDTF">2025-02-06T09:56:27Z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0x010100A54D18AFC2ED4A46A0F9BA49ABF7FDFD</vt:lpwstr>
  </property>
</Properties>
</file>