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33375600" cy="18745200"/>
  <p:notesSz cx="6858000" cy="9144000"/>
  <p:defaultTextStyle>
    <a:defPPr>
      <a:defRPr lang="en-US"/>
    </a:defPPr>
    <a:lvl1pPr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1436688" indent="-979488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2874963" indent="-1960563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4311650" indent="-2940050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5749925" indent="-3921125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2" y="108"/>
      </p:cViewPr>
      <p:guideLst>
        <p:guide orient="horz" pos="5904"/>
        <p:guide pos="10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54D16-8A5D-4317-9CDD-90E557D12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61C0-ABA8-4282-8814-35349C23C2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FA47F7-99C9-4EE5-BD1B-C21D2E1C298F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A9FD4D-0E2B-4865-B284-D7D1F1125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48C146-05E3-4F6A-B292-297306EF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657C-BC65-41BB-8857-551609FD5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9E22-B8C0-4838-BE66-C6AD958DF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A18582-AC05-4AD9-ADE4-66FDC096C3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Description -&gt; RNN -&gt; LSTM -&gt; RQ -&gt; Data -&gt; Imputation -&gt; Preliminary Results -&gt; Future Work/References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3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5823168"/>
            <a:ext cx="28369260" cy="401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679B-9F48-46A8-81AE-7D92237F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14412-53BC-4F43-A232-FDB6B57F88B3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D490-4881-4050-9E9E-F09105E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CAE0-3133-4155-A4A4-9057D92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51359-E647-4BB9-A95E-ABF0D39C4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1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9D67-86E2-4399-AA18-EA073429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A82DB-4A48-4A53-9048-C0969ECD3E2C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B851-DDF9-4CD8-8665-827831C7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1BA0-19BE-45CA-BD58-3D29F55C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1C99C-370D-4CBE-8114-722B1DDA2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2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7025" y="2061110"/>
            <a:ext cx="27482718" cy="4393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7274" y="2061110"/>
            <a:ext cx="81903492" cy="4393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B618-25C3-462F-B13D-0CEB42C7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48C70-587F-46B3-915A-27D74F0B0FC2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0961-51FC-4F42-94B9-55838678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DB95-5EC0-4A55-B461-ADD3762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6936D-2B51-4A7F-87F6-03427A9CE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2483-6DDB-461C-A933-400BF62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C2D46-3CA2-410F-AFF6-6B62E5A53E13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EE93-EACA-4567-BE20-0820959F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7B86-0BAC-4550-B09B-BF4C87C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B2BC-C8C0-4008-855F-A065FD11F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442" y="12045529"/>
            <a:ext cx="28369260" cy="372300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442" y="7945020"/>
            <a:ext cx="28369260" cy="410051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756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512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269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02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78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53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D50A-8C0B-42FE-AEBD-638A81A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40994-E7FE-418E-AA2B-4F9B8268DCA3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A0A1-D299-4F07-9CE4-DA8B268F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5953-6A06-4F98-83B7-34E7054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71CA-B9F4-49EE-81C9-0E3E20E1C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275" y="12015154"/>
            <a:ext cx="54693107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6641" y="12015154"/>
            <a:ext cx="54693104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B94684-5F0F-41C0-BDB7-CCE22DC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F1DCD-4768-4E9B-B2BF-05FFEF567CCF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D687C6-7DED-49DD-BD0C-734D465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CC20C7-FF4B-4D35-B45F-5B2688C1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7FF1-4362-44F3-A9AD-E8AD86E93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750677"/>
            <a:ext cx="30038040" cy="3124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2" y="4195976"/>
            <a:ext cx="14746687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782" y="5944659"/>
            <a:ext cx="14746687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4345" y="4195976"/>
            <a:ext cx="14752480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4345" y="5944659"/>
            <a:ext cx="14752480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210B9F-9119-4F69-BC66-055B908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7187A-5908-4908-A4D6-79AB41DAC0CF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8140C0-F43F-47A8-8328-C57289F6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3F8D2A-09A9-474B-B564-0035A3A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6A8A-8B18-41A2-B125-33255E1F9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2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2E937E-7ABD-4C2D-9FFA-29258EFD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2F5F6-585C-442D-9124-DAE45CBD89C8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C7AE6C-2A87-4894-A9C9-3C9DA6B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8D7DBC-583C-4F30-8E6D-5F98107B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7B0D-282F-4F5F-BF27-8DFB3FC12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CAF9C6-0653-4E78-A89A-63DE9F05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FB33C-5AA9-4BEC-9C08-B6B598FFBB5E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E61B4C-373E-418C-9F90-3484243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C67B5B-9440-404A-BBA1-3613EA5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B70C1-9642-495C-B345-75CBA9036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5" y="746337"/>
            <a:ext cx="10980341" cy="317627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935" y="746342"/>
            <a:ext cx="18657888" cy="15998508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785" y="3922608"/>
            <a:ext cx="10980341" cy="12822239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ACF76-9973-4786-97E8-0503CF4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BC270-2C77-4D67-A2AF-0D3DE25411AD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3E1CCA-4F98-4566-AA41-D063828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22D21-70BF-4952-AE9D-A6DEBA60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A7950-2B89-4B43-B774-061EC4E6A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0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853" y="13121644"/>
            <a:ext cx="20025360" cy="154908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1853" y="1674918"/>
            <a:ext cx="20025360" cy="11247120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7564" indent="0">
              <a:buNone/>
              <a:defRPr sz="8800"/>
            </a:lvl2pPr>
            <a:lvl3pPr marL="2875129" indent="0">
              <a:buNone/>
              <a:defRPr sz="7500"/>
            </a:lvl3pPr>
            <a:lvl4pPr marL="4312693" indent="0">
              <a:buNone/>
              <a:defRPr sz="6300"/>
            </a:lvl4pPr>
            <a:lvl5pPr marL="5750257" indent="0">
              <a:buNone/>
              <a:defRPr sz="6300"/>
            </a:lvl5pPr>
            <a:lvl6pPr marL="7187822" indent="0">
              <a:buNone/>
              <a:defRPr sz="6300"/>
            </a:lvl6pPr>
            <a:lvl7pPr marL="8625386" indent="0">
              <a:buNone/>
              <a:defRPr sz="6300"/>
            </a:lvl7pPr>
            <a:lvl8pPr marL="10062950" indent="0">
              <a:buNone/>
              <a:defRPr sz="6300"/>
            </a:lvl8pPr>
            <a:lvl9pPr marL="11500515" indent="0">
              <a:buNone/>
              <a:defRPr sz="6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1853" y="14670727"/>
            <a:ext cx="20025360" cy="2199957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A832AF-0414-417B-8F46-C774F4C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FA76A-0515-4A97-B5FA-3CAAE0DE08C5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947992-5185-4397-8ACB-47C11E0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C8CB52-C4EB-437E-B89B-215E780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E889-2275-4CA0-A938-CEBF9F430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8CAACE3-615A-4460-8BAB-00F829C871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1731CD-CAD6-44FA-943A-8DCF7C0E50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26AD-E116-4927-AA98-A26C9D7A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5E287209-36EF-4B16-96C3-7AE719E4A284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864E-95B0-435B-B9C4-90CFE9834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</p:spPr>
        <p:txBody>
          <a:bodyPr vert="horz" lIns="287513" tIns="143756" rIns="287513" bIns="143756" rtlCol="0" anchor="ctr"/>
          <a:lstStyle>
            <a:lvl1pPr algn="ctr" defTabSz="2875129" eaLnBrk="1" fontAlgn="auto" hangingPunct="1">
              <a:spcBef>
                <a:spcPts val="0"/>
              </a:spcBef>
              <a:spcAft>
                <a:spcPts val="0"/>
              </a:spcAft>
              <a:defRPr sz="3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2FC1-4EEB-47A3-BD6D-0246DC2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474BAD0D-AE45-4EE6-A854-E62B214761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4963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1077913" indent="-1077913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2335213" indent="-896938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3592513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5030788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6467475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7906604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168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1732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9297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7564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5129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2693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0257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7822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5386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295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00515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</a:rPr>
              <a:t>Long Short-Term Memory Networks for Time-Series Forecasting</a:t>
            </a:r>
          </a:p>
          <a:p>
            <a:pPr algn="ctr" eaLnBrk="1" hangingPunct="1"/>
            <a:r>
              <a:rPr lang="en-US" altLang="en-US" sz="4800" dirty="0"/>
              <a:t>Eliot Liucci</a:t>
            </a:r>
          </a:p>
          <a:p>
            <a:pPr algn="ctr" eaLnBrk="1" hangingPunct="1"/>
            <a:r>
              <a:rPr lang="en-US" altLang="en-US" sz="4800" dirty="0"/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Description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5564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Research Questions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43434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Wingdings" charset="0"/>
              <a:buChar char=""/>
              <a:defRPr/>
            </a:pPr>
            <a:endParaRPr lang="en-US" sz="3200" dirty="0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731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0" y="1066800"/>
            <a:ext cx="13716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835" y="12285481"/>
            <a:ext cx="79248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Sigma represents sigmoid activation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Only 5 parameters to be tuned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Notice that w3 ends up being multiplied by itself for each additional time point included in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Time point 1 is more influential than time point 2,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Can cause </a:t>
            </a:r>
            <a:r>
              <a:rPr lang="en-US" altLang="en-US" sz="3200" b="1" dirty="0"/>
              <a:t>exploding/vanishing gradient </a:t>
            </a:r>
            <a:r>
              <a:rPr lang="en-US" altLang="en-US" sz="3200" dirty="0"/>
              <a:t>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Gradient descent is used to find optimal weights and biases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88455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793DC4B-999A-4BA0-98CA-2E923131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58418"/>
            <a:ext cx="8001000" cy="104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collected in almost every field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data collected at regular intervals where an observation depends on previous observations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Dependence on previous data points can make handling these data difficult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Autoregressive Integrated Moving Average</a:t>
            </a:r>
            <a:r>
              <a:rPr lang="en-US" altLang="en-US" sz="3200" dirty="0"/>
              <a:t> (ARIMA) models take into account;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time points back to incorporate (AR)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orders of differencing were done (Integrated)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Where the average value is at the current time point (MA)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Forecasting</a:t>
            </a:r>
            <a:r>
              <a:rPr lang="en-US" altLang="en-US" sz="3200" dirty="0"/>
              <a:t> is the process of predicting into future values given observed values</a:t>
            </a:r>
            <a:endParaRPr lang="en-US" altLang="en-US" sz="3200" b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Forecasting can help stakeholders make informed decisions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C180D79-0EC9-4BB1-9754-48296C25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8" y="1310732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1. Example Time-Series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E512FD7D-98D5-4CE1-9FA5-D6643D5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4764" y="3858418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How do traditional methods such as ARIMA models perform in comparison to LSTM networks?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is the ideal structure that allows for the most accurate forecasts?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methods can be applied to obtain a level of uncertainty about predictions?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75E7E944-1E94-4BFE-9D4C-41CAEC0D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731" y="7853055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3F7174D0-339F-43D7-A2E7-F775606A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664" y="8898625"/>
            <a:ext cx="8001000" cy="994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Water elevation data in Everglades National Park collected from 1995 to 2023 were used for the comparison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Training: 1995 - 2020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Testing: 2020 - Present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robust scaler on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Centered at Median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IQR of 1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LSTM built in </a:t>
            </a:r>
            <a:r>
              <a:rPr lang="en-US" altLang="en-US" sz="3200" i="1" dirty="0" err="1"/>
              <a:t>Keras</a:t>
            </a:r>
            <a:r>
              <a:rPr lang="en-US" altLang="en-US" sz="3200" dirty="0"/>
              <a:t> framework through Python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Trained on scaled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Tested on scaled testing set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ARIMA was fit using an auto ARIMA function within Python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Fit on scaled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autoregressive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differencing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4</a:t>
            </a:r>
            <a:r>
              <a:rPr lang="en-US" altLang="en-US" sz="3200" baseline="30000" dirty="0"/>
              <a:t>th</a:t>
            </a:r>
            <a:r>
              <a:rPr lang="en-US" altLang="en-US" sz="3200" dirty="0"/>
              <a:t> order moving average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67EB42C0-10D6-2CB4-4045-68DFC4AD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4" y="13990242"/>
            <a:ext cx="3666385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F1E864A-C1E0-E2B4-50C3-6AA6D399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647" y="13990243"/>
            <a:ext cx="4301217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1763-9AE6-0C24-0237-9E2944BE5296}"/>
              </a:ext>
            </a:extLst>
          </p:cNvPr>
          <p:cNvSpPr txBox="1"/>
          <p:nvPr/>
        </p:nvSpPr>
        <p:spPr>
          <a:xfrm>
            <a:off x="213344" y="17136865"/>
            <a:ext cx="321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https://www.kbzk.com/weather/historic-flooding-on-the-yellowstone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4256-7764-B714-965A-C3BE8666F8CA}"/>
              </a:ext>
            </a:extLst>
          </p:cNvPr>
          <p:cNvSpPr txBox="1"/>
          <p:nvPr/>
        </p:nvSpPr>
        <p:spPr>
          <a:xfrm>
            <a:off x="3872647" y="17196153"/>
            <a:ext cx="3215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https://www.nytimes.com/2021/02/02/business/gamestop-investors-plunging-shares.html</a:t>
            </a:r>
          </a:p>
          <a:p>
            <a:endParaRPr lang="en-US" sz="1000" dirty="0"/>
          </a:p>
        </p:txBody>
      </p:sp>
      <p:pic>
        <p:nvPicPr>
          <p:cNvPr id="13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94B778BF-761C-3942-E727-73DF5F9A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175" r="8175"/>
          <a:stretch>
            <a:fillRect/>
          </a:stretch>
        </p:blipFill>
        <p:spPr>
          <a:xfrm>
            <a:off x="9556025" y="5771299"/>
            <a:ext cx="5551348" cy="4163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D40BBFD-AA92-B545-D0B0-BD701E20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82" y="506341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2. RNN Structure</a:t>
            </a:r>
          </a:p>
        </p:txBody>
      </p:sp>
      <p:pic>
        <p:nvPicPr>
          <p:cNvPr id="19" name="Picture 18" descr="A group of numbers with different colored crosses&#10;&#10;Description automatically generated with medium confidence">
            <a:extLst>
              <a:ext uri="{FF2B5EF4-FFF2-40B4-BE49-F238E27FC236}">
                <a16:creationId xmlns:a16="http://schemas.microsoft.com/office/drawing/2014/main" id="{53DFB5A9-C771-1B36-2264-AA05AF3C3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542915"/>
            <a:ext cx="3024210" cy="385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4C56B5-EDE2-0FE4-F239-334DADED9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928680"/>
            <a:ext cx="4910173" cy="300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85E79F-331E-7795-C048-75E3F1199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1291611"/>
            <a:ext cx="6943776" cy="304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BF5F1-2388-CD77-46E3-2D4038CD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600" y="2762496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Long Short-Term</a:t>
            </a:r>
          </a:p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Memory Networks</a:t>
            </a:r>
          </a:p>
        </p:txBody>
      </p:sp>
      <p:pic>
        <p:nvPicPr>
          <p:cNvPr id="16" name="Picture 15" descr="A diagram of a computer&#10;&#10;Description automatically generated">
            <a:extLst>
              <a:ext uri="{FF2B5EF4-FFF2-40B4-BE49-F238E27FC236}">
                <a16:creationId xmlns:a16="http://schemas.microsoft.com/office/drawing/2014/main" id="{FC4F607D-4736-DE13-D14B-BBAC5B9C6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899" y="5338194"/>
            <a:ext cx="7924801" cy="2523031"/>
          </a:xfrm>
          <a:prstGeom prst="rect">
            <a:avLst/>
          </a:prstGeom>
        </p:spPr>
      </p:pic>
      <p:pic>
        <p:nvPicPr>
          <p:cNvPr id="20" name="Picture 19" descr="A diagram of a process flow&#10;&#10;Description automatically generated">
            <a:extLst>
              <a:ext uri="{FF2B5EF4-FFF2-40B4-BE49-F238E27FC236}">
                <a16:creationId xmlns:a16="http://schemas.microsoft.com/office/drawing/2014/main" id="{D7DA7F06-9596-8986-932D-2D3A7C0D7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834" y="8560331"/>
            <a:ext cx="6074531" cy="3276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8FFFDE-DD57-1B36-666F-5709FCC5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55" y="4739008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6. LSTM 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C1BC3-6688-64BD-B0BD-0C829FB1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0571" y="795498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7. Memory Cells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80B5A-81F7-FC45-432C-786D052587DD}"/>
              </a:ext>
            </a:extLst>
          </p:cNvPr>
          <p:cNvSpPr txBox="1"/>
          <p:nvPr/>
        </p:nvSpPr>
        <p:spPr>
          <a:xfrm>
            <a:off x="16992600" y="11973408"/>
            <a:ext cx="716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Forget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Input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Candidate Values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Cell State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Value</a:t>
            </a:r>
          </a:p>
        </p:txBody>
      </p:sp>
      <p:pic>
        <p:nvPicPr>
          <p:cNvPr id="32" name="Picture 3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63896A-E257-D8EF-8B27-2A849B85D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602" y="12049752"/>
            <a:ext cx="2600344" cy="366715"/>
          </a:xfrm>
          <a:prstGeom prst="rect">
            <a:avLst/>
          </a:prstGeom>
        </p:spPr>
      </p:pic>
      <p:pic>
        <p:nvPicPr>
          <p:cNvPr id="33" name="Picture 3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0023A0E-A494-B59A-241E-2F67E9609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594" y="12967344"/>
            <a:ext cx="2490806" cy="323852"/>
          </a:xfrm>
          <a:prstGeom prst="rect">
            <a:avLst/>
          </a:prstGeom>
        </p:spPr>
      </p:pic>
      <p:pic>
        <p:nvPicPr>
          <p:cNvPr id="34" name="Picture 3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E5210A-3C94-6349-4CBE-A5D1D7907D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76" y="13824549"/>
            <a:ext cx="2900384" cy="400053"/>
          </a:xfrm>
          <a:prstGeom prst="rect">
            <a:avLst/>
          </a:prstGeom>
        </p:spPr>
      </p:pic>
      <p:pic>
        <p:nvPicPr>
          <p:cNvPr id="35" name="Picture 34" descr="A black and white text&#10;&#10;Description automatically generated">
            <a:extLst>
              <a:ext uri="{FF2B5EF4-FFF2-40B4-BE49-F238E27FC236}">
                <a16:creationId xmlns:a16="http://schemas.microsoft.com/office/drawing/2014/main" id="{0ABE09D1-5CBB-6F19-2ABF-12080F4719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362" y="14758310"/>
            <a:ext cx="2009790" cy="314327"/>
          </a:xfrm>
          <a:prstGeom prst="rect">
            <a:avLst/>
          </a:prstGeom>
        </p:spPr>
      </p:pic>
      <p:pic>
        <p:nvPicPr>
          <p:cNvPr id="36" name="Picture 3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D08F3E2-0271-6586-241D-F2A3CA09CA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12" y="15739921"/>
            <a:ext cx="2624157" cy="357190"/>
          </a:xfrm>
          <a:prstGeom prst="rect">
            <a:avLst/>
          </a:prstGeom>
        </p:spPr>
      </p:pic>
      <p:pic>
        <p:nvPicPr>
          <p:cNvPr id="37" name="Picture 36" descr="A black text with a dot&#10;&#10;Description automatically generated">
            <a:extLst>
              <a:ext uri="{FF2B5EF4-FFF2-40B4-BE49-F238E27FC236}">
                <a16:creationId xmlns:a16="http://schemas.microsoft.com/office/drawing/2014/main" id="{6806B297-32E9-7952-88D5-41F22BDA1E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687" y="16586890"/>
            <a:ext cx="1828813" cy="3810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algn="ctr" eaLnBrk="1" hangingPunct="1"/>
            <a:r>
              <a:rPr lang="en-US" altLang="en-US" dirty="0">
                <a:solidFill>
                  <a:srgbClr val="4F81BD"/>
                </a:solidFill>
              </a:rPr>
              <a:t>Long Short-Term Memory Networks for Time-Series Forecasting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Eliot Liucci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0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0" y="1066800"/>
            <a:ext cx="13716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4220825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B0B1CA12-AF4D-4916-808F-6DC4C841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9800" y="11835814"/>
            <a:ext cx="7924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000" b="0" i="0" u="none" strike="noStrike" baseline="0" dirty="0">
                <a:latin typeface="CMR12"/>
              </a:rPr>
              <a:t>Ruiz, P. (2019). </a:t>
            </a:r>
            <a:r>
              <a:rPr lang="en-US" sz="2000" b="0" i="1" u="none" strike="noStrike" baseline="0" dirty="0">
                <a:latin typeface="CMR12"/>
              </a:rPr>
              <a:t>ML approaches for time series.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Medium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Medsker</a:t>
            </a:r>
            <a:r>
              <a:rPr lang="en-US" sz="2000" b="0" i="0" u="none" strike="noStrike" baseline="0" dirty="0">
                <a:latin typeface="CMR12"/>
              </a:rPr>
              <a:t>, L. and Jain, L. C. (1999). </a:t>
            </a:r>
            <a:r>
              <a:rPr lang="en-US" sz="20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2000" b="0" i="1" u="none" strike="noStrike" baseline="0" dirty="0">
                <a:latin typeface="CMR12"/>
              </a:rPr>
              <a:t>.</a:t>
            </a:r>
            <a:r>
              <a:rPr lang="en-US" sz="20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CMR12"/>
              </a:rPr>
              <a:t>Lim, B. and </a:t>
            </a:r>
            <a:r>
              <a:rPr lang="en-US" sz="2000" b="0" i="0" u="none" strike="noStrike" baseline="0" dirty="0" err="1">
                <a:latin typeface="CMR12"/>
              </a:rPr>
              <a:t>Zohren</a:t>
            </a:r>
            <a:r>
              <a:rPr lang="en-US" sz="2000" b="0" i="0" u="none" strike="noStrike" baseline="0" dirty="0">
                <a:latin typeface="CMR12"/>
              </a:rPr>
              <a:t>, S. (2021). </a:t>
            </a:r>
            <a:r>
              <a:rPr lang="en-US" sz="20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20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Hebbar</a:t>
            </a:r>
            <a:r>
              <a:rPr lang="en-US" sz="2000" b="0" i="0" u="none" strike="noStrike" baseline="0" dirty="0">
                <a:latin typeface="CMR12"/>
              </a:rPr>
              <a:t>, N. (2021</a:t>
            </a:r>
            <a:r>
              <a:rPr lang="en-US" sz="2000" b="0" u="none" strike="noStrike" baseline="0" dirty="0">
                <a:latin typeface="CMR12"/>
              </a:rPr>
              <a:t>)</a:t>
            </a:r>
            <a:r>
              <a:rPr lang="en-US" sz="2000" b="0" i="1" u="none" strike="noStrike" baseline="0" dirty="0">
                <a:latin typeface="CMR12"/>
              </a:rPr>
              <a:t>. Time series forecasting with </a:t>
            </a:r>
            <a:r>
              <a:rPr lang="en-US" sz="2000" b="0" i="1" u="none" strike="noStrike" baseline="0" dirty="0" err="1">
                <a:latin typeface="CMR12"/>
              </a:rPr>
              <a:t>rnn</a:t>
            </a:r>
            <a:r>
              <a:rPr lang="en-US" sz="2000" b="0" i="1" u="none" strike="noStrike" baseline="0" dirty="0">
                <a:latin typeface="CMR12"/>
              </a:rPr>
              <a:t>(</a:t>
            </a:r>
            <a:r>
              <a:rPr lang="en-US" sz="2000" b="0" i="1" u="none" strike="noStrike" baseline="0" dirty="0" err="1">
                <a:latin typeface="CMR12"/>
              </a:rPr>
              <a:t>lstm</a:t>
            </a:r>
            <a:r>
              <a:rPr lang="en-US" sz="2000" b="0" i="1" u="none" strike="noStrike" baseline="0" dirty="0">
                <a:latin typeface="CMR12"/>
              </a:rPr>
              <a:t>)— complete python tutorial—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dirty="0">
                <a:latin typeface="CMR12"/>
              </a:rPr>
              <a:t>Snoek, J., Larochelle, H., and Adams, R. P. (2012). Practical </a:t>
            </a:r>
            <a:r>
              <a:rPr lang="en-US" sz="2000" dirty="0" err="1">
                <a:latin typeface="CMR12"/>
              </a:rPr>
              <a:t>bayesian</a:t>
            </a:r>
            <a:r>
              <a:rPr lang="en-US" sz="2000" dirty="0">
                <a:latin typeface="CMR12"/>
              </a:rPr>
              <a:t> </a:t>
            </a:r>
            <a:r>
              <a:rPr lang="en-US" sz="2000" dirty="0" err="1">
                <a:latin typeface="CMR12"/>
              </a:rPr>
              <a:t>optimizationof</a:t>
            </a:r>
            <a:r>
              <a:rPr lang="en-US" sz="2000" dirty="0">
                <a:latin typeface="CMR12"/>
              </a:rPr>
              <a:t> machine learning algorithms. In Pereira, F., Burges, C., </a:t>
            </a:r>
            <a:r>
              <a:rPr lang="en-US" sz="2000" dirty="0" err="1">
                <a:latin typeface="CMR12"/>
              </a:rPr>
              <a:t>Bottou</a:t>
            </a:r>
            <a:r>
              <a:rPr lang="en-US" sz="2000" dirty="0">
                <a:latin typeface="CMR12"/>
              </a:rPr>
              <a:t>, L., </a:t>
            </a:r>
            <a:r>
              <a:rPr lang="en-US" sz="2000" dirty="0" err="1">
                <a:latin typeface="CMR12"/>
              </a:rPr>
              <a:t>andWeinberger</a:t>
            </a:r>
            <a:r>
              <a:rPr lang="en-US" sz="2000" dirty="0">
                <a:latin typeface="CMR12"/>
              </a:rPr>
              <a:t>, K., editors, </a:t>
            </a:r>
            <a:r>
              <a:rPr lang="en-US" sz="2000" i="1" dirty="0">
                <a:latin typeface="CMR12"/>
              </a:rPr>
              <a:t>Advances in Neural Information Processing </a:t>
            </a:r>
            <a:r>
              <a:rPr lang="en-US" sz="2000" i="1" dirty="0" err="1">
                <a:latin typeface="CMR12"/>
              </a:rPr>
              <a:t>Systems</a:t>
            </a:r>
            <a:r>
              <a:rPr lang="en-US" sz="2000" dirty="0" err="1">
                <a:latin typeface="CMR12"/>
              </a:rPr>
              <a:t>,volume</a:t>
            </a:r>
            <a:r>
              <a:rPr lang="en-US" sz="2000" dirty="0">
                <a:latin typeface="CMR12"/>
              </a:rPr>
              <a:t> 25. Curran Associates, Inc.</a:t>
            </a:r>
          </a:p>
          <a:p>
            <a:endParaRPr lang="en-US" sz="20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F4005957-4991-4EF8-805F-356AB041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1086273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4980CA51-7527-118D-6185-93CC76B4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353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Imputation Methods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0F6DB456-AA9B-0A3F-47C3-BDC3069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53" y="3963025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Missingness present has been assumed to be missing at random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Device malfunctions, random outages, etc.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</a:t>
            </a:r>
            <a:r>
              <a:rPr lang="en-US" altLang="en-US" sz="3200" b="1" dirty="0"/>
              <a:t>Kalman Filter</a:t>
            </a:r>
            <a:r>
              <a:rPr lang="en-US" altLang="en-US" sz="3200" dirty="0"/>
              <a:t> to impute missing values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4" name="Picture 33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E849F8A2-81A9-7754-9486-927ED1CF1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86" y="13292965"/>
            <a:ext cx="7367869" cy="3683935"/>
          </a:xfrm>
          <a:prstGeom prst="rect">
            <a:avLst/>
          </a:prstGeom>
        </p:spPr>
      </p:pic>
      <p:pic>
        <p:nvPicPr>
          <p:cNvPr id="36" name="Picture 35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BD0A7770-B3BE-DE4A-F37F-3596F58D0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15" y="8639067"/>
            <a:ext cx="7367870" cy="3683935"/>
          </a:xfrm>
          <a:prstGeom prst="rect">
            <a:avLst/>
          </a:prstGeom>
        </p:spPr>
      </p:pic>
      <p:sp>
        <p:nvSpPr>
          <p:cNvPr id="38" name="TextBox 14">
            <a:extLst>
              <a:ext uri="{FF2B5EF4-FFF2-40B4-BE49-F238E27FC236}">
                <a16:creationId xmlns:a16="http://schemas.microsoft.com/office/drawing/2014/main" id="{665C0F2D-B679-C6C3-F05C-BFC679B8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605" y="12569072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5. Imputed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2C7A0-0A8D-9024-7E06-C142798E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5602" y="789585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4. Missingness Present in P33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896F0ABB-8F92-B7E4-3600-B008DFDA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Everglades Data Set</a:t>
            </a: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E98C2B62-36D3-3C8F-D5C3-051FCD4C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4448007"/>
            <a:ext cx="7848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58 hydrology stations measure water stage (elevation from sea level) multiple times per day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For each day, the daily average is recorded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Stage was transformed to depth by subtracting the elevation of the station itself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Time-series go as far back as 1952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Missingness present in each time-series ranges from 0.5% to &gt;50%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43" name="Picture 42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A76F9FD2-E03A-2543-5AA8-025FB6BBAD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"/>
          <a:stretch/>
        </p:blipFill>
        <p:spPr>
          <a:xfrm>
            <a:off x="281887" y="10183612"/>
            <a:ext cx="7961051" cy="59707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9878C8-4A6C-D591-180C-56425F20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28" y="9478601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8. EVER Stations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D477744-DA8A-445B-001E-40EA6702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1628" y="2874963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Preliminary Results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1D73D4D-7A5C-2B06-5063-2152D4833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/>
        </p:blipFill>
        <p:spPr>
          <a:xfrm>
            <a:off x="16821762" y="13276521"/>
            <a:ext cx="7687730" cy="41131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C968B6-63B6-A615-BDF6-03E87675FBA2}"/>
              </a:ext>
            </a:extLst>
          </p:cNvPr>
          <p:cNvSpPr txBox="1"/>
          <p:nvPr/>
        </p:nvSpPr>
        <p:spPr>
          <a:xfrm>
            <a:off x="25009417" y="4046478"/>
            <a:ext cx="751216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Bayesian Optimization for hyperparameter tuning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Expository paper by </a:t>
            </a:r>
            <a:r>
              <a:rPr lang="en-US" sz="3200" dirty="0">
                <a:latin typeface="CMR12"/>
              </a:rPr>
              <a:t>Snoek, Larochelle, and Adams (2012)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 to other methods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Holt-Winters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Exponential Smoothing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uncertainty intervals for LSTM predictions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 from training sample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Retrain Network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Predictions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Repeat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B7980881-84C8-166C-122C-2672F9C2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3013" y="12580144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3. Forecast Comparison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6FADE598-B475-326A-48CD-7E806B07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085" y="300124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Future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A0222-90DA-C3B3-66EC-E0BB894E10A2}"/>
              </a:ext>
            </a:extLst>
          </p:cNvPr>
          <p:cNvSpPr txBox="1"/>
          <p:nvPr/>
        </p:nvSpPr>
        <p:spPr>
          <a:xfrm>
            <a:off x="17061945" y="4054833"/>
            <a:ext cx="75121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LSTM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All layers utilized 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L1 kernel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L2 activity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Dropout (30%)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128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64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32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 Dense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Output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Predicting 31 days ahead using last batch of training data (31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Compared on MSE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LSTM: 7.2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ARIMA: 270.3</a:t>
            </a:r>
          </a:p>
        </p:txBody>
      </p:sp>
    </p:spTree>
    <p:extLst>
      <p:ext uri="{BB962C8B-B14F-4D97-AF65-F5344CB8AC3E}">
        <p14:creationId xmlns:p14="http://schemas.microsoft.com/office/powerpoint/2010/main" val="2352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3E23B3-DF4A-4430-99EE-26D50DF888E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customXml/itemProps2.xml><?xml version="1.0" encoding="utf-8"?>
<ds:datastoreItem xmlns:ds="http://schemas.openxmlformats.org/officeDocument/2006/customXml" ds:itemID="{E7CBD2F7-3565-4EC3-A19A-418CF48FD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B4DDAE-604A-4778-BDB0-C834633F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6667</TotalTime>
  <Words>798</Words>
  <Application>Microsoft Office PowerPoint</Application>
  <PresentationFormat>Custom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CMR12</vt:lpstr>
      <vt:lpstr>CMTI12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</dc:creator>
  <cp:lastModifiedBy>Liucci, Eliot</cp:lastModifiedBy>
  <cp:revision>78</cp:revision>
  <dcterms:created xsi:type="dcterms:W3CDTF">2012-03-30T21:25:52Z</dcterms:created>
  <dcterms:modified xsi:type="dcterms:W3CDTF">2024-03-19T21:48:54Z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