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notesMasterIdLst>
    <p:notesMasterId r:id="rId17"/>
  </p:notesMasterIdLst>
  <p:sldIdLst>
    <p:sldId id="257" r:id="rId5"/>
    <p:sldId id="269" r:id="rId6"/>
    <p:sldId id="258" r:id="rId7"/>
    <p:sldId id="259" r:id="rId8"/>
    <p:sldId id="261" r:id="rId9"/>
    <p:sldId id="262" r:id="rId10"/>
    <p:sldId id="268" r:id="rId11"/>
    <p:sldId id="263" r:id="rId12"/>
    <p:sldId id="264" r:id="rId13"/>
    <p:sldId id="265" r:id="rId14"/>
    <p:sldId id="266" r:id="rId15"/>
    <p:sldId id="267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B8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622" autoAdjust="0"/>
  </p:normalViewPr>
  <p:slideViewPr>
    <p:cSldViewPr snapToGrid="0" snapToObjects="1">
      <p:cViewPr varScale="1">
        <p:scale>
          <a:sx n="75" d="100"/>
          <a:sy n="75" d="100"/>
        </p:scale>
        <p:origin x="1428" y="3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CE2282-E3BC-46FF-84F2-CE6FEE4549E5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13D50C-BE38-4177-8B7A-9C8012AE0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147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legend and axis labels to this plot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3D50C-BE38-4177-8B7A-9C8012AE02C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851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Cite paper John sent over for Bayesian Optimization</a:t>
            </a:r>
          </a:p>
          <a:p>
            <a:r>
              <a:rPr lang="en-US" dirty="0"/>
              <a:t>“Expository paper by …”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3D50C-BE38-4177-8B7A-9C8012AE02C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426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9634C-365A-9845-9775-8941B6FBB9ED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EB61-6689-BD46-842D-184A5EFC0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665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9634C-365A-9845-9775-8941B6FBB9ED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EB61-6689-BD46-842D-184A5EFC0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918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9634C-365A-9845-9775-8941B6FBB9ED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EB61-6689-BD46-842D-184A5EFC0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2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9634C-365A-9845-9775-8941B6FBB9ED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EB61-6689-BD46-842D-184A5EFC0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472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9634C-365A-9845-9775-8941B6FBB9ED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EB61-6689-BD46-842D-184A5EFC0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324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9634C-365A-9845-9775-8941B6FBB9ED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EB61-6689-BD46-842D-184A5EFC0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541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9634C-365A-9845-9775-8941B6FBB9ED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EB61-6689-BD46-842D-184A5EFC0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119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9634C-365A-9845-9775-8941B6FBB9ED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EB61-6689-BD46-842D-184A5EFC0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494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9634C-365A-9845-9775-8941B6FBB9ED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EB61-6689-BD46-842D-184A5EFC0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874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9634C-365A-9845-9775-8941B6FBB9ED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EB61-6689-BD46-842D-184A5EFC0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75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9634C-365A-9845-9775-8941B6FBB9ED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EB61-6689-BD46-842D-184A5EFC0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187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MSU-ppt-2011-white-final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9634C-365A-9845-9775-8941B6FBB9ED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8EB61-6689-BD46-842D-184A5EFC0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061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Long Short-Term Memory Networks for Time-Series Predictions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Eliot Liucci</a:t>
            </a:r>
          </a:p>
        </p:txBody>
      </p:sp>
    </p:spTree>
    <p:extLst>
      <p:ext uri="{BB962C8B-B14F-4D97-AF65-F5344CB8AC3E}">
        <p14:creationId xmlns:p14="http://schemas.microsoft.com/office/powerpoint/2010/main" val="2214828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613A0-4843-2910-9703-B5D814E29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687C2-88D0-02FC-C076-38E474E7C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62742"/>
            <a:ext cx="8229600" cy="1316318"/>
          </a:xfrm>
        </p:spPr>
        <p:txBody>
          <a:bodyPr/>
          <a:lstStyle/>
          <a:p>
            <a:r>
              <a:rPr lang="en-US" dirty="0"/>
              <a:t>LSTM and ARIMA trained on data since 1995</a:t>
            </a:r>
          </a:p>
          <a:p>
            <a:pPr lvl="1"/>
            <a:r>
              <a:rPr lang="en-US" dirty="0"/>
              <a:t>ARIMA: 1</a:t>
            </a:r>
            <a:r>
              <a:rPr lang="en-US" baseline="30000" dirty="0"/>
              <a:t>st</a:t>
            </a:r>
            <a:r>
              <a:rPr lang="en-US" dirty="0"/>
              <a:t> order AR, 4</a:t>
            </a:r>
            <a:r>
              <a:rPr lang="en-US" baseline="30000" dirty="0"/>
              <a:t>th</a:t>
            </a:r>
            <a:r>
              <a:rPr lang="en-US" dirty="0"/>
              <a:t> order MA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5F3F6D-D7E1-BC26-F7B8-B55F487EDD6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17809" y="2679700"/>
            <a:ext cx="6508381" cy="325419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71052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3FE03-F8E3-0EE0-62BF-C7513C592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7C070-892C-9B18-DE90-6BA1ECD77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Bayesian Optimization for hyperparameter tuning</a:t>
            </a:r>
          </a:p>
          <a:p>
            <a:pPr lvl="1"/>
            <a:r>
              <a:rPr lang="en-US" dirty="0"/>
              <a:t>Expository paper by </a:t>
            </a:r>
            <a:r>
              <a:rPr lang="en-US" sz="2800" dirty="0">
                <a:latin typeface="CMR12"/>
              </a:rPr>
              <a:t>Snoek, Larochelle, and Adams (2012)</a:t>
            </a:r>
            <a:endParaRPr lang="en-US" dirty="0"/>
          </a:p>
          <a:p>
            <a:r>
              <a:rPr lang="en-US" dirty="0"/>
              <a:t>Compare to other methods</a:t>
            </a:r>
          </a:p>
          <a:p>
            <a:pPr lvl="1"/>
            <a:r>
              <a:rPr lang="en-US" dirty="0"/>
              <a:t>Holt-Winters</a:t>
            </a:r>
          </a:p>
          <a:p>
            <a:pPr lvl="1"/>
            <a:r>
              <a:rPr lang="en-US" dirty="0"/>
              <a:t>Exponential Smoothing</a:t>
            </a:r>
          </a:p>
          <a:p>
            <a:r>
              <a:rPr lang="en-US" dirty="0"/>
              <a:t>Obtain uncertainty intervals for LSTM predictions</a:t>
            </a:r>
          </a:p>
          <a:p>
            <a:pPr lvl="1"/>
            <a:r>
              <a:rPr lang="en-US" dirty="0"/>
              <a:t>Bootstrap from training sample</a:t>
            </a:r>
          </a:p>
          <a:p>
            <a:pPr lvl="2"/>
            <a:r>
              <a:rPr lang="en-US" dirty="0"/>
              <a:t>Bootstrap</a:t>
            </a:r>
          </a:p>
          <a:p>
            <a:pPr lvl="2"/>
            <a:r>
              <a:rPr lang="en-US" dirty="0"/>
              <a:t>Retrain Network</a:t>
            </a:r>
          </a:p>
          <a:p>
            <a:pPr lvl="2"/>
            <a:r>
              <a:rPr lang="en-US" dirty="0"/>
              <a:t>Obtain Predictions</a:t>
            </a:r>
          </a:p>
          <a:p>
            <a:pPr lvl="2"/>
            <a:r>
              <a:rPr lang="en-US" dirty="0"/>
              <a:t>Repeat</a:t>
            </a:r>
          </a:p>
        </p:txBody>
      </p:sp>
    </p:spTree>
    <p:extLst>
      <p:ext uri="{BB962C8B-B14F-4D97-AF65-F5344CB8AC3E}">
        <p14:creationId xmlns:p14="http://schemas.microsoft.com/office/powerpoint/2010/main" val="730955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B6095-DBA1-3ED3-F9D2-FAC768515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D72E6-C6C7-C5C9-EEE7-006851A09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0" i="0" u="none" strike="noStrike" baseline="0" dirty="0">
                <a:latin typeface="CMR12"/>
              </a:rPr>
              <a:t>Ruiz, P. (2019). </a:t>
            </a:r>
            <a:r>
              <a:rPr lang="en-US" sz="1800" b="0" i="1" u="none" strike="noStrike" baseline="0" dirty="0">
                <a:latin typeface="CMR12"/>
              </a:rPr>
              <a:t>ML approaches for time series.</a:t>
            </a:r>
            <a:r>
              <a:rPr lang="en-US" sz="1800" b="0" i="0" u="none" strike="noStrike" baseline="0" dirty="0">
                <a:latin typeface="CMR12"/>
              </a:rPr>
              <a:t> </a:t>
            </a:r>
            <a:r>
              <a:rPr lang="en-US" sz="1800" b="0" i="0" u="none" strike="noStrike" baseline="0" dirty="0">
                <a:latin typeface="CMTI12"/>
              </a:rPr>
              <a:t>Medium</a:t>
            </a:r>
            <a:r>
              <a:rPr lang="en-US" sz="1800" b="0" i="0" u="none" strike="noStrike" baseline="0" dirty="0">
                <a:latin typeface="CMR12"/>
              </a:rPr>
              <a:t>.</a:t>
            </a:r>
          </a:p>
          <a:p>
            <a:pPr marL="0" indent="0" algn="l">
              <a:buNone/>
            </a:pPr>
            <a:endParaRPr lang="en-US" sz="1800" b="0" i="0" u="none" strike="noStrike" baseline="0" dirty="0">
              <a:latin typeface="CMR12"/>
            </a:endParaRPr>
          </a:p>
          <a:p>
            <a:pPr marL="0" indent="0" algn="l">
              <a:buNone/>
            </a:pPr>
            <a:r>
              <a:rPr lang="en-US" sz="1800" b="0" i="0" u="none" strike="noStrike" baseline="0" dirty="0" err="1">
                <a:latin typeface="CMR12"/>
              </a:rPr>
              <a:t>Medsker</a:t>
            </a:r>
            <a:r>
              <a:rPr lang="en-US" sz="1800" b="0" i="0" u="none" strike="noStrike" baseline="0" dirty="0">
                <a:latin typeface="CMR12"/>
              </a:rPr>
              <a:t>, L. and Jain, L. C. (1999). </a:t>
            </a:r>
            <a:r>
              <a:rPr lang="en-US" sz="1800" b="0" i="1" u="none" strike="noStrike" baseline="0" dirty="0">
                <a:latin typeface="CMTI12"/>
              </a:rPr>
              <a:t>Recurrent neural networks: design and applications</a:t>
            </a:r>
            <a:r>
              <a:rPr lang="en-US" sz="1800" b="0" i="1" u="none" strike="noStrike" baseline="0" dirty="0">
                <a:latin typeface="CMR12"/>
              </a:rPr>
              <a:t>.</a:t>
            </a:r>
            <a:r>
              <a:rPr lang="en-US" sz="1800" b="0" i="0" u="none" strike="noStrike" baseline="0" dirty="0">
                <a:latin typeface="CMR12"/>
              </a:rPr>
              <a:t> CRC press.</a:t>
            </a:r>
          </a:p>
          <a:p>
            <a:pPr marL="0" indent="0" algn="l">
              <a:buNone/>
            </a:pPr>
            <a:endParaRPr lang="en-US" sz="1800" dirty="0">
              <a:latin typeface="CMR12"/>
            </a:endParaRP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CMR12"/>
              </a:rPr>
              <a:t>Lim, B. and </a:t>
            </a:r>
            <a:r>
              <a:rPr lang="en-US" sz="1800" b="0" i="0" u="none" strike="noStrike" baseline="0" dirty="0" err="1">
                <a:latin typeface="CMR12"/>
              </a:rPr>
              <a:t>Zohren</a:t>
            </a:r>
            <a:r>
              <a:rPr lang="en-US" sz="1800" b="0" i="0" u="none" strike="noStrike" baseline="0" dirty="0">
                <a:latin typeface="CMR12"/>
              </a:rPr>
              <a:t>, S. (2021). </a:t>
            </a:r>
            <a:r>
              <a:rPr lang="en-US" sz="1800" b="0" i="1" u="none" strike="noStrike" baseline="0" dirty="0">
                <a:latin typeface="CMR12"/>
              </a:rPr>
              <a:t>Time-series forecasting with deep learning: a survey.</a:t>
            </a:r>
            <a:r>
              <a:rPr lang="en-US" sz="1800" b="0" i="0" u="none" strike="noStrike" baseline="0" dirty="0">
                <a:latin typeface="CMR12"/>
              </a:rPr>
              <a:t> </a:t>
            </a:r>
            <a:r>
              <a:rPr lang="en-US" sz="1800" b="0" i="0" u="none" strike="noStrike" baseline="0" dirty="0">
                <a:latin typeface="CMTI12"/>
              </a:rPr>
              <a:t>Philosophical Transactions of the Royal Society A</a:t>
            </a:r>
            <a:r>
              <a:rPr lang="en-US" sz="1800" b="0" i="0" u="none" strike="noStrike" baseline="0" dirty="0">
                <a:latin typeface="CMR12"/>
              </a:rPr>
              <a:t>, 379(2194):20200209.</a:t>
            </a:r>
          </a:p>
          <a:p>
            <a:pPr marL="0" indent="0" algn="l">
              <a:buNone/>
            </a:pPr>
            <a:endParaRPr lang="en-US" sz="1800" dirty="0">
              <a:latin typeface="CMR12"/>
            </a:endParaRPr>
          </a:p>
          <a:p>
            <a:pPr marL="0" indent="0" algn="l">
              <a:buNone/>
            </a:pPr>
            <a:r>
              <a:rPr lang="en-US" sz="1800" b="0" i="0" u="none" strike="noStrike" baseline="0" dirty="0" err="1">
                <a:latin typeface="CMR12"/>
              </a:rPr>
              <a:t>Hebbar</a:t>
            </a:r>
            <a:r>
              <a:rPr lang="en-US" sz="1800" b="0" i="0" u="none" strike="noStrike" baseline="0" dirty="0">
                <a:latin typeface="CMR12"/>
              </a:rPr>
              <a:t>, N. (2021</a:t>
            </a:r>
            <a:r>
              <a:rPr lang="en-US" sz="1800" b="0" u="none" strike="noStrike" baseline="0" dirty="0">
                <a:latin typeface="CMR12"/>
              </a:rPr>
              <a:t>)</a:t>
            </a:r>
            <a:r>
              <a:rPr lang="en-US" sz="1800" b="0" i="1" u="none" strike="noStrike" baseline="0" dirty="0">
                <a:latin typeface="CMR12"/>
              </a:rPr>
              <a:t>. Time series forecasting with </a:t>
            </a:r>
            <a:r>
              <a:rPr lang="en-US" sz="1800" b="0" i="1" u="none" strike="noStrike" baseline="0" dirty="0" err="1">
                <a:latin typeface="CMR12"/>
              </a:rPr>
              <a:t>rnn</a:t>
            </a:r>
            <a:r>
              <a:rPr lang="en-US" sz="1800" b="0" i="1" u="none" strike="noStrike" baseline="0" dirty="0">
                <a:latin typeface="CMR12"/>
              </a:rPr>
              <a:t>(</a:t>
            </a:r>
            <a:r>
              <a:rPr lang="en-US" sz="1800" b="0" i="1" u="none" strike="noStrike" baseline="0" dirty="0" err="1">
                <a:latin typeface="CMR12"/>
              </a:rPr>
              <a:t>lstm</a:t>
            </a:r>
            <a:r>
              <a:rPr lang="en-US" sz="1800" b="0" i="1" u="none" strike="noStrike" baseline="0" dirty="0">
                <a:latin typeface="CMR12"/>
              </a:rPr>
              <a:t>)— complete python tutorial—</a:t>
            </a:r>
            <a:r>
              <a:rPr lang="en-US" sz="1800" b="0" i="0" u="none" strike="noStrike" baseline="0" dirty="0">
                <a:latin typeface="CMR12"/>
              </a:rPr>
              <a:t>.</a:t>
            </a:r>
          </a:p>
          <a:p>
            <a:pPr marL="0" indent="0" algn="l">
              <a:buNone/>
            </a:pPr>
            <a:endParaRPr lang="en-US" sz="1800" dirty="0">
              <a:latin typeface="CMR12"/>
            </a:endParaRPr>
          </a:p>
          <a:p>
            <a:pPr marL="0" indent="0" algn="l">
              <a:buNone/>
            </a:pPr>
            <a:r>
              <a:rPr lang="en-US" sz="1800" dirty="0">
                <a:latin typeface="CMR12"/>
              </a:rPr>
              <a:t>Snoek, J., Larochelle, H., and Adams, R. P. (2012). Practical </a:t>
            </a:r>
            <a:r>
              <a:rPr lang="en-US" sz="1800" dirty="0" err="1">
                <a:latin typeface="CMR12"/>
              </a:rPr>
              <a:t>bayesian</a:t>
            </a:r>
            <a:r>
              <a:rPr lang="en-US" sz="1800" dirty="0">
                <a:latin typeface="CMR12"/>
              </a:rPr>
              <a:t> </a:t>
            </a:r>
            <a:r>
              <a:rPr lang="en-US" sz="1800" dirty="0" err="1">
                <a:latin typeface="CMR12"/>
              </a:rPr>
              <a:t>optimizationof</a:t>
            </a:r>
            <a:r>
              <a:rPr lang="en-US" sz="1800" dirty="0">
                <a:latin typeface="CMR12"/>
              </a:rPr>
              <a:t> machine learning algorithms. In Pereira, F., Burges, C., </a:t>
            </a:r>
            <a:r>
              <a:rPr lang="en-US" sz="1800" dirty="0" err="1">
                <a:latin typeface="CMR12"/>
              </a:rPr>
              <a:t>Bottou</a:t>
            </a:r>
            <a:r>
              <a:rPr lang="en-US" sz="1800" dirty="0">
                <a:latin typeface="CMR12"/>
              </a:rPr>
              <a:t>, L., </a:t>
            </a:r>
            <a:r>
              <a:rPr lang="en-US" sz="1800" dirty="0" err="1">
                <a:latin typeface="CMR12"/>
              </a:rPr>
              <a:t>andWeinberger</a:t>
            </a:r>
            <a:r>
              <a:rPr lang="en-US" sz="1800" dirty="0">
                <a:latin typeface="CMR12"/>
              </a:rPr>
              <a:t>, K., editors, </a:t>
            </a:r>
            <a:r>
              <a:rPr lang="en-US" sz="1800" i="1" dirty="0">
                <a:latin typeface="CMR12"/>
              </a:rPr>
              <a:t>Advances in Neural Information Processing </a:t>
            </a:r>
            <a:r>
              <a:rPr lang="en-US" sz="1800" i="1" dirty="0" err="1">
                <a:latin typeface="CMR12"/>
              </a:rPr>
              <a:t>Systems</a:t>
            </a:r>
            <a:r>
              <a:rPr lang="en-US" sz="1800" dirty="0" err="1">
                <a:latin typeface="CMR12"/>
              </a:rPr>
              <a:t>,volume</a:t>
            </a:r>
            <a:r>
              <a:rPr lang="en-US" sz="1800" dirty="0">
                <a:latin typeface="CMR12"/>
              </a:rPr>
              <a:t> 25. Curran Associates, Inc.</a:t>
            </a:r>
          </a:p>
        </p:txBody>
      </p:sp>
    </p:spTree>
    <p:extLst>
      <p:ext uri="{BB962C8B-B14F-4D97-AF65-F5344CB8AC3E}">
        <p14:creationId xmlns:p14="http://schemas.microsoft.com/office/powerpoint/2010/main" val="2260520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51029-D698-816B-D234-4E3379004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Thanks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EF63C-2651-1145-B908-1A606709F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Advisor</a:t>
            </a:r>
          </a:p>
          <a:p>
            <a:pPr lvl="1"/>
            <a:r>
              <a:rPr lang="en-US" dirty="0"/>
              <a:t>John Smith</a:t>
            </a:r>
          </a:p>
          <a:p>
            <a:r>
              <a:rPr lang="en-US" dirty="0"/>
              <a:t>Committee Members</a:t>
            </a:r>
          </a:p>
          <a:p>
            <a:pPr lvl="1"/>
            <a:r>
              <a:rPr lang="en-US" dirty="0"/>
              <a:t>Samidha Shetty</a:t>
            </a:r>
          </a:p>
          <a:p>
            <a:pPr lvl="1"/>
            <a:r>
              <a:rPr lang="en-US" dirty="0"/>
              <a:t>Scott McCalla</a:t>
            </a:r>
          </a:p>
          <a:p>
            <a:pPr lvl="1"/>
            <a:r>
              <a:rPr lang="en-US" dirty="0"/>
              <a:t>Katharine Banner</a:t>
            </a:r>
          </a:p>
        </p:txBody>
      </p:sp>
    </p:spTree>
    <p:extLst>
      <p:ext uri="{BB962C8B-B14F-4D97-AF65-F5344CB8AC3E}">
        <p14:creationId xmlns:p14="http://schemas.microsoft.com/office/powerpoint/2010/main" val="2172137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Time-Series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in almost every field</a:t>
            </a:r>
          </a:p>
          <a:p>
            <a:r>
              <a:rPr lang="en-US" dirty="0"/>
              <a:t>Predictions are frequently used in stakeholder decisions</a:t>
            </a:r>
          </a:p>
        </p:txBody>
      </p:sp>
      <p:pic>
        <p:nvPicPr>
          <p:cNvPr id="5" name="Picture 4" descr="A graph of a flood&#10;&#10;Description automatically generated with medium confidence">
            <a:extLst>
              <a:ext uri="{FF2B5EF4-FFF2-40B4-BE49-F238E27FC236}">
                <a16:creationId xmlns:a16="http://schemas.microsoft.com/office/drawing/2014/main" id="{436D3E20-B1DD-9E0F-E4CE-971CF93FF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221319"/>
            <a:ext cx="3247859" cy="253570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F68513-4874-A9D7-F657-64E3D2B186BD}"/>
              </a:ext>
            </a:extLst>
          </p:cNvPr>
          <p:cNvSpPr txBox="1"/>
          <p:nvPr/>
        </p:nvSpPr>
        <p:spPr>
          <a:xfrm>
            <a:off x="457199" y="5757023"/>
            <a:ext cx="32478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https://www.kbzk.com/weather/historic-flooding-on-the-yellowstone</a:t>
            </a:r>
          </a:p>
        </p:txBody>
      </p:sp>
      <p:pic>
        <p:nvPicPr>
          <p:cNvPr id="8" name="Picture 7" descr="A graph showing the price of a stock market&#10;&#10;Description automatically generated">
            <a:extLst>
              <a:ext uri="{FF2B5EF4-FFF2-40B4-BE49-F238E27FC236}">
                <a16:creationId xmlns:a16="http://schemas.microsoft.com/office/drawing/2014/main" id="{D176F7D7-A66F-824E-AE3E-AA2F17618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7496" y="3221320"/>
            <a:ext cx="3810224" cy="253570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466E647-AA2D-5F8E-5962-59E6F2ED5274}"/>
              </a:ext>
            </a:extLst>
          </p:cNvPr>
          <p:cNvSpPr txBox="1"/>
          <p:nvPr/>
        </p:nvSpPr>
        <p:spPr>
          <a:xfrm>
            <a:off x="4572001" y="5787187"/>
            <a:ext cx="40400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https://www.nytimes.com/2021/02/02/business/gamestop-investors-plunging-shares.html</a:t>
            </a:r>
          </a:p>
        </p:txBody>
      </p:sp>
    </p:spTree>
    <p:extLst>
      <p:ext uri="{BB962C8B-B14F-4D97-AF65-F5344CB8AC3E}">
        <p14:creationId xmlns:p14="http://schemas.microsoft.com/office/powerpoint/2010/main" val="2793374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Recurrent Neural Networks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D3EBF2-92CE-2E34-613D-13FBEB56D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 for multiple dependent inputs</a:t>
            </a:r>
          </a:p>
          <a:p>
            <a:r>
              <a:rPr lang="en-US" dirty="0"/>
              <a:t>Forecasts can be made based on batches of inputs</a:t>
            </a:r>
          </a:p>
          <a:p>
            <a:pPr lvl="1"/>
            <a:r>
              <a:rPr lang="en-US" dirty="0"/>
              <a:t>Too many inputs -&gt; Exploding gradient</a:t>
            </a:r>
          </a:p>
          <a:p>
            <a:r>
              <a:rPr lang="en-US" dirty="0"/>
              <a:t>Long Short-Term Memory Networks provide a solution</a:t>
            </a:r>
          </a:p>
          <a:p>
            <a:pPr lvl="1"/>
            <a:r>
              <a:rPr lang="en-US" dirty="0"/>
              <a:t>Hidden State -&gt; Memory Cells</a:t>
            </a:r>
          </a:p>
        </p:txBody>
      </p:sp>
    </p:spTree>
    <p:extLst>
      <p:ext uri="{BB962C8B-B14F-4D97-AF65-F5344CB8AC3E}">
        <p14:creationId xmlns:p14="http://schemas.microsoft.com/office/powerpoint/2010/main" val="2950331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9583" y="4981188"/>
            <a:ext cx="4037759" cy="46168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Recurrent Neural Network</a:t>
            </a:r>
          </a:p>
        </p:txBody>
      </p:sp>
      <p:pic>
        <p:nvPicPr>
          <p:cNvPr id="6" name="Picture Placeholder 5" descr="A diagram of a state&#10;&#10;Description automatically generated">
            <a:extLst>
              <a:ext uri="{FF2B5EF4-FFF2-40B4-BE49-F238E27FC236}">
                <a16:creationId xmlns:a16="http://schemas.microsoft.com/office/drawing/2014/main" id="{CC9F7F6B-EA09-BA61-FE27-FE7AA51369B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8175" r="8175"/>
          <a:stretch>
            <a:fillRect/>
          </a:stretch>
        </p:blipFill>
        <p:spPr>
          <a:xfrm>
            <a:off x="4953842" y="1341008"/>
            <a:ext cx="4037759" cy="3028319"/>
          </a:xfrm>
          <a:ln>
            <a:solidFill>
              <a:schemeClr val="tx1"/>
            </a:solidFill>
          </a:ln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90359" y="5821576"/>
            <a:ext cx="4037759" cy="287299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dirty="0"/>
              <a:t>Flowcharts made with </a:t>
            </a:r>
            <a:r>
              <a:rPr lang="en-US" dirty="0" err="1"/>
              <a:t>Lucidchart</a:t>
            </a:r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44EA2D7-7574-09CA-06DF-A30AF8AB1A59}"/>
              </a:ext>
            </a:extLst>
          </p:cNvPr>
          <p:cNvSpPr txBox="1">
            <a:spLocks/>
          </p:cNvSpPr>
          <p:nvPr/>
        </p:nvSpPr>
        <p:spPr>
          <a:xfrm>
            <a:off x="333442" y="4981188"/>
            <a:ext cx="4037759" cy="4616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Traditional Neural Network</a:t>
            </a:r>
          </a:p>
        </p:txBody>
      </p:sp>
      <p:pic>
        <p:nvPicPr>
          <p:cNvPr id="13" name="Picture 12" descr="A diagram of a company&#10;&#10;Description automatically generated">
            <a:extLst>
              <a:ext uri="{FF2B5EF4-FFF2-40B4-BE49-F238E27FC236}">
                <a16:creationId xmlns:a16="http://schemas.microsoft.com/office/drawing/2014/main" id="{28F3FA4F-7C7C-3AE6-D740-D20A14E26C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57" y="1341009"/>
            <a:ext cx="4551730" cy="302831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93928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FB689-0D45-4EFB-6274-04A5EECC4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287" y="5152744"/>
            <a:ext cx="5486400" cy="566738"/>
          </a:xfrm>
        </p:spPr>
        <p:txBody>
          <a:bodyPr/>
          <a:lstStyle/>
          <a:p>
            <a:pPr algn="ctr"/>
            <a:r>
              <a:rPr lang="en-US" dirty="0"/>
              <a:t>Long Short-Term Memory Networks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8FFF89-D47E-9D57-D9FA-9B9BA1686C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792288" y="5719482"/>
            <a:ext cx="5559424" cy="364097"/>
          </a:xfrm>
        </p:spPr>
        <p:txBody>
          <a:bodyPr/>
          <a:lstStyle/>
          <a:p>
            <a:pPr algn="ctr"/>
            <a:r>
              <a:rPr lang="en-US" dirty="0"/>
              <a:t>Flowchart made with </a:t>
            </a:r>
            <a:r>
              <a:rPr lang="en-US" dirty="0" err="1"/>
              <a:t>Lucidchart</a:t>
            </a:r>
            <a:endParaRPr lang="en-US" dirty="0"/>
          </a:p>
        </p:txBody>
      </p:sp>
      <p:pic>
        <p:nvPicPr>
          <p:cNvPr id="10" name="Picture 9" descr="A diagram of a computer&#10;&#10;Description automatically generated">
            <a:extLst>
              <a:ext uri="{FF2B5EF4-FFF2-40B4-BE49-F238E27FC236}">
                <a16:creationId xmlns:a16="http://schemas.microsoft.com/office/drawing/2014/main" id="{B85D997E-1B03-B2E5-4B3E-E39B0D19A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221" y="472977"/>
            <a:ext cx="7463558" cy="237618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 descr="A diagram of a process flow&#10;&#10;Description automatically generated">
            <a:extLst>
              <a:ext uri="{FF2B5EF4-FFF2-40B4-BE49-F238E27FC236}">
                <a16:creationId xmlns:a16="http://schemas.microsoft.com/office/drawing/2014/main" id="{BA39714C-B3C9-4ADB-2A2A-66749D4053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4220" y="2873743"/>
            <a:ext cx="4622535" cy="249359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4541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CDE2CCB-A79B-8897-27F7-CACE7661A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870858-9CB8-E218-E2C1-7DB554BDE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 water depth for future dates</a:t>
            </a:r>
          </a:p>
          <a:p>
            <a:pPr lvl="1"/>
            <a:r>
              <a:rPr lang="en-US" dirty="0"/>
              <a:t>Comparison of Predictions and Observations allow for potential problems to be caught early</a:t>
            </a:r>
          </a:p>
          <a:p>
            <a:r>
              <a:rPr lang="en-US" dirty="0"/>
              <a:t>Explore non-traditional methods for time-series forecasting</a:t>
            </a:r>
          </a:p>
        </p:txBody>
      </p:sp>
      <p:pic>
        <p:nvPicPr>
          <p:cNvPr id="10" name="Picture 9" descr="A map of land with different colored triangles&#10;&#10;Description automatically generated">
            <a:extLst>
              <a:ext uri="{FF2B5EF4-FFF2-40B4-BE49-F238E27FC236}">
                <a16:creationId xmlns:a16="http://schemas.microsoft.com/office/drawing/2014/main" id="{39859CE4-C87A-6CD9-415D-28DFE21BF3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186"/>
          <a:stretch/>
        </p:blipFill>
        <p:spPr>
          <a:xfrm>
            <a:off x="4530159" y="3633694"/>
            <a:ext cx="2402547" cy="2408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772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E808E40-3637-FE8F-3B4F-739000E0D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Available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1C54B3-42F4-2E82-6BDA-576634BD60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5294"/>
            <a:ext cx="8229600" cy="2504422"/>
          </a:xfrm>
        </p:spPr>
        <p:txBody>
          <a:bodyPr>
            <a:normAutofit/>
          </a:bodyPr>
          <a:lstStyle/>
          <a:p>
            <a:r>
              <a:rPr lang="en-US" sz="2000" dirty="0"/>
              <a:t>Everglades National Park (EVER) telemetry stations monitor water depth</a:t>
            </a:r>
          </a:p>
          <a:p>
            <a:pPr lvl="1"/>
            <a:r>
              <a:rPr lang="en-US" sz="2000" dirty="0"/>
              <a:t>Range as far as 1952 – 2023</a:t>
            </a:r>
          </a:p>
          <a:p>
            <a:pPr lvl="1"/>
            <a:r>
              <a:rPr lang="en-US" sz="2000" dirty="0"/>
              <a:t>Various levels of missingness</a:t>
            </a:r>
          </a:p>
          <a:p>
            <a:r>
              <a:rPr lang="en-US" sz="2000" dirty="0"/>
              <a:t>Measurements are daily averages</a:t>
            </a:r>
          </a:p>
          <a:p>
            <a:pPr lvl="1"/>
            <a:r>
              <a:rPr lang="en-US" sz="2000" dirty="0"/>
              <a:t>Originally “Stage” (water elevation)</a:t>
            </a:r>
          </a:p>
          <a:p>
            <a:pPr lvl="1"/>
            <a:r>
              <a:rPr lang="en-US" sz="2000" dirty="0"/>
              <a:t>Converted to Depth based on station elevation</a:t>
            </a:r>
          </a:p>
        </p:txBody>
      </p:sp>
      <p:pic>
        <p:nvPicPr>
          <p:cNvPr id="8" name="Picture 7" descr="A graph showing a graph of a number of lines&#10;&#10;Description automatically generated with medium confidence">
            <a:extLst>
              <a:ext uri="{FF2B5EF4-FFF2-40B4-BE49-F238E27FC236}">
                <a16:creationId xmlns:a16="http://schemas.microsoft.com/office/drawing/2014/main" id="{54B41769-2371-52FB-4426-105C29444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612" y="3429000"/>
            <a:ext cx="5229412" cy="261470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64914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223EF-C2EC-CCCB-D973-FDC494C52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Within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B5077-7240-0875-7FFE-052F4E930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382059"/>
          </a:xfrm>
        </p:spPr>
        <p:txBody>
          <a:bodyPr>
            <a:normAutofit/>
          </a:bodyPr>
          <a:lstStyle/>
          <a:p>
            <a:r>
              <a:rPr lang="en-US" sz="2400" dirty="0"/>
              <a:t>Missingness when training NNs can lead to exploding gradients, so missing values must be imputed</a:t>
            </a:r>
          </a:p>
          <a:p>
            <a:r>
              <a:rPr lang="en-US" sz="2400" dirty="0"/>
              <a:t>A </a:t>
            </a:r>
            <a:r>
              <a:rPr lang="en-US" sz="2400" b="1" dirty="0"/>
              <a:t>Kalman Filter </a:t>
            </a:r>
            <a:r>
              <a:rPr lang="en-US" sz="2400" dirty="0"/>
              <a:t>was used to fill in those values</a:t>
            </a:r>
          </a:p>
          <a:p>
            <a:endParaRPr lang="en-US" sz="2400" dirty="0"/>
          </a:p>
        </p:txBody>
      </p:sp>
      <p:pic>
        <p:nvPicPr>
          <p:cNvPr id="5" name="Picture 4" descr="A graph with black and red lines&#10;&#10;Description automatically generated">
            <a:extLst>
              <a:ext uri="{FF2B5EF4-FFF2-40B4-BE49-F238E27FC236}">
                <a16:creationId xmlns:a16="http://schemas.microsoft.com/office/drawing/2014/main" id="{287BC954-CB5C-35B3-831E-1611F817A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059" y="3042024"/>
            <a:ext cx="5871882" cy="293594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50580963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B11E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C58E895C404BE40B8E18D2FE0DE171E" ma:contentTypeVersion="15" ma:contentTypeDescription="Create a new document." ma:contentTypeScope="" ma:versionID="e3b50e3d3966c5dce05a9c59b7961e98">
  <xsd:schema xmlns:xsd="http://www.w3.org/2001/XMLSchema" xmlns:xs="http://www.w3.org/2001/XMLSchema" xmlns:p="http://schemas.microsoft.com/office/2006/metadata/properties" xmlns:ns2="d0d0097c-64f4-4e3b-99a3-bc1c796771ba" xmlns:ns3="a7e95da2-8946-49ae-a42c-eac0e2e49090" targetNamespace="http://schemas.microsoft.com/office/2006/metadata/properties" ma:root="true" ma:fieldsID="846743cf0710f7e7c5b0659fc053b820" ns2:_="" ns3:_="">
    <xsd:import namespace="d0d0097c-64f4-4e3b-99a3-bc1c796771ba"/>
    <xsd:import namespace="a7e95da2-8946-49ae-a42c-eac0e2e4909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d0097c-64f4-4e3b-99a3-bc1c796771b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c66bcfc7-c51b-4bc8-8383-b8f609394d6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e95da2-8946-49ae-a42c-eac0e2e49090" elementFormDefault="qualified">
    <xsd:import namespace="http://schemas.microsoft.com/office/2006/documentManagement/types"/>
    <xsd:import namespace="http://schemas.microsoft.com/office/infopath/2007/PartnerControls"/>
    <xsd:element name="TaxCatchAll" ma:index="16" nillable="true" ma:displayName="Taxonomy Catch All Column" ma:hidden="true" ma:list="{89a57be3-f9ed-4d1f-aaa7-b4c82ccacba5}" ma:internalName="TaxCatchAll" ma:showField="CatchAllData" ma:web="a7e95da2-8946-49ae-a42c-eac0e2e4909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0d0097c-64f4-4e3b-99a3-bc1c796771ba">
      <Terms xmlns="http://schemas.microsoft.com/office/infopath/2007/PartnerControls"/>
    </lcf76f155ced4ddcb4097134ff3c332f>
    <TaxCatchAll xmlns="a7e95da2-8946-49ae-a42c-eac0e2e49090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0F31322-97E6-44DA-A806-71B0717683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0d0097c-64f4-4e3b-99a3-bc1c796771ba"/>
    <ds:schemaRef ds:uri="a7e95da2-8946-49ae-a42c-eac0e2e4909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A361201-2870-471D-85D3-8260AD892915}">
  <ds:schemaRefs>
    <ds:schemaRef ds:uri="http://schemas.microsoft.com/office/2006/metadata/properties"/>
    <ds:schemaRef ds:uri="http://schemas.microsoft.com/office/infopath/2007/PartnerControls"/>
    <ds:schemaRef ds:uri="d0d0097c-64f4-4e3b-99a3-bc1c796771ba"/>
    <ds:schemaRef ds:uri="a7e95da2-8946-49ae-a42c-eac0e2e49090"/>
  </ds:schemaRefs>
</ds:datastoreItem>
</file>

<file path=customXml/itemProps3.xml><?xml version="1.0" encoding="utf-8"?>
<ds:datastoreItem xmlns:ds="http://schemas.openxmlformats.org/officeDocument/2006/customXml" ds:itemID="{3D5FAE3B-CFC5-4FC7-9790-E3F2C457D1F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449</TotalTime>
  <Words>450</Words>
  <Application>Microsoft Office PowerPoint</Application>
  <PresentationFormat>On-screen Show (4:3)</PresentationFormat>
  <Paragraphs>69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Aptos</vt:lpstr>
      <vt:lpstr>Arial</vt:lpstr>
      <vt:lpstr>Calibri</vt:lpstr>
      <vt:lpstr>CMR12</vt:lpstr>
      <vt:lpstr>CMTI12</vt:lpstr>
      <vt:lpstr>1_Custom Design</vt:lpstr>
      <vt:lpstr>Long Short-Term Memory Networks for Time-Series Predictions</vt:lpstr>
      <vt:lpstr>Special Thanks</vt:lpstr>
      <vt:lpstr>Time-Series Data</vt:lpstr>
      <vt:lpstr>Recurrent Neural Networks</vt:lpstr>
      <vt:lpstr>Recurrent Neural Network</vt:lpstr>
      <vt:lpstr>Long Short-Term Memory Networks</vt:lpstr>
      <vt:lpstr>Motivation</vt:lpstr>
      <vt:lpstr>Data Available</vt:lpstr>
      <vt:lpstr>Issues Within the Data</vt:lpstr>
      <vt:lpstr>Results</vt:lpstr>
      <vt:lpstr>Next Steps</vt:lpstr>
      <vt:lpstr>References</vt:lpstr>
    </vt:vector>
  </TitlesOfParts>
  <Company>Montana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 Lambert</dc:creator>
  <cp:lastModifiedBy>Liucci, Eliot</cp:lastModifiedBy>
  <cp:revision>17</cp:revision>
  <dcterms:created xsi:type="dcterms:W3CDTF">2012-04-26T20:02:36Z</dcterms:created>
  <dcterms:modified xsi:type="dcterms:W3CDTF">2024-03-11T19:09:35Z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0x010100DC58E895C404BE40B8E18D2FE0DE171E</vt:lpwstr>
  </property>
</Properties>
</file>