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35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EE18-DC56-908A-8135-56CC76B1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053C1-BFDE-D748-31FD-113E61B5D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3145-25BA-8A63-67BA-81C7713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7CC5-DE24-67BF-DB17-FFCCAC6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5669-72C1-9CF0-2ABA-5A6848E4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E13C-1238-E891-1674-DB0C3AE5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C855-FAEB-FF1D-ABA5-4E0D5F4C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0FC7-BE38-B30C-0C22-9751E838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874C-514B-DAD7-92D9-FCEBF73A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BD84-0378-D71D-1141-AB6696F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FD143-FE70-C45D-870F-4CA0FD882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763F-994F-5DCF-DA7A-935FD0D13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24D7-6229-5F6E-A0B9-DE3015D7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21F5-B7D7-23D8-69AE-0F0BD92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47BB-240E-8EBB-49CA-285F8D08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28A0-04F7-BC7B-140B-65C0FB9C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DC1F-9021-506E-E9C1-3E13AF53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F2FF-965D-3ADE-2A2B-A222EBA4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7EC1-478A-27C8-15B1-45A52187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D081-A26C-35BD-02A6-AB8861A7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8199-B6A6-396E-FD39-F308295B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5CD86-B5BE-AF10-BBCD-D05336BA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EB90-6D35-61CB-55EB-B2F3ED55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F30-D527-ED52-0976-88A95A55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0028-B61B-D064-C305-E3881461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DC5-2A10-E86A-A19C-FF28F828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F36B-03A7-8F33-DFA5-A4766E73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E84D8-E40D-5760-8FEC-0C3454BEE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E3A52-B657-FFEE-C18D-F873FA58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089B-30DF-2CFF-FE08-B9F5B0CE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17B12-4F4F-9824-D1B9-471D2654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FEA7-2A53-DB3A-CC3D-4735A109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1181-859A-B597-4EB6-4D4F085F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432E-3AC2-A3B6-A38C-7DD59F22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54819-9348-E838-3C20-8CE733AA7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00B8E-8EAB-15A1-E062-79E3818A0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A7D07-5FAB-3B00-84D6-4D57F614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1FF45-3277-606E-D768-798D6C3B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97442-84CD-41A3-0078-8CCDAC97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8D1C-E735-67EA-4ED6-409F87D4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389BA-DE63-23CF-1E22-51CE2427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7449-C625-EF67-2F19-6814FF53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9628A-FAAE-506F-A875-171B70CB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893B4-8B7E-3727-091D-D2EB702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DD6B3-B70F-7CB2-D4B4-0C0BBD01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CFD00-64AF-FBF7-6348-0612642D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533-B4CA-9B39-C054-BF0B252C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E261-56D4-468C-013F-D809B7FA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8E596-A7B9-EF44-414D-3B5658DF9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D9146-7D45-7AF6-1352-A95D101F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97EB8-4CE2-FDFA-E30A-0D72E613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F508A-2E0A-4A80-275A-F1D177EE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77C5-875B-EA69-E9B9-F1EB941C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F2CA1-CFFD-10B8-CBCD-08DEBC81F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1798-33FB-C051-4072-30C74D1E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CBF11-07AF-B419-4631-0A3FD3B6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1BCEB-E74D-B3C7-C35B-411F41C4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A610-22D8-228D-4E93-75F6A628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28BFF-0236-5628-5517-D983A812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E83D6-00C6-6F59-0CBD-6EBDED32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B44D-58B9-AA65-7574-37D44EA7C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7255-00A4-4B17-BF16-1FD70803AF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A248-BEA2-ECFC-B4B5-3CD45821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53A1-F812-C99F-6C88-78838864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843E-22F0-3BAE-A570-D4B2B0E3D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Short-Term Memory Networks for Time-Series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34C9A-CDEC-501A-3404-872C9BB83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196"/>
            <a:ext cx="9144000" cy="573604"/>
          </a:xfrm>
        </p:spPr>
        <p:txBody>
          <a:bodyPr/>
          <a:lstStyle/>
          <a:p>
            <a:r>
              <a:rPr lang="en-US" dirty="0"/>
              <a:t>Eliot Liucci</a:t>
            </a:r>
          </a:p>
        </p:txBody>
      </p:sp>
    </p:spTree>
    <p:extLst>
      <p:ext uri="{BB962C8B-B14F-4D97-AF65-F5344CB8AC3E}">
        <p14:creationId xmlns:p14="http://schemas.microsoft.com/office/powerpoint/2010/main" val="41006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45E2-CAFA-4DF3-E2AD-BEED8045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BF28-D605-4F43-D210-85820917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Optimization for hyperparameter tuning</a:t>
            </a:r>
          </a:p>
          <a:p>
            <a:pPr lvl="1"/>
            <a:r>
              <a:rPr lang="en-US" dirty="0"/>
              <a:t>Ideal architecture?</a:t>
            </a:r>
          </a:p>
          <a:p>
            <a:r>
              <a:rPr lang="en-US" dirty="0"/>
              <a:t>Obtain uncertainty intervals for LSTM predictions</a:t>
            </a:r>
          </a:p>
          <a:p>
            <a:pPr lvl="1"/>
            <a:r>
              <a:rPr lang="en-US" dirty="0"/>
              <a:t>Bootstrap from training sample</a:t>
            </a:r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Retrain Network</a:t>
            </a:r>
          </a:p>
          <a:p>
            <a:pPr lvl="2"/>
            <a:r>
              <a:rPr lang="en-US" dirty="0"/>
              <a:t>Obtain Predictions</a:t>
            </a:r>
          </a:p>
          <a:p>
            <a:pPr lvl="2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62710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F5A9-1B4F-F473-5B1C-D71B6641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07B9-4542-600A-4FC0-3A37C361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 data has become one of the most common types of data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</a:t>
            </a:r>
          </a:p>
          <a:p>
            <a:pPr lvl="1"/>
            <a:r>
              <a:rPr lang="en-US" dirty="0"/>
              <a:t>Population</a:t>
            </a:r>
          </a:p>
          <a:p>
            <a:r>
              <a:rPr lang="en-US" dirty="0"/>
              <a:t>Accurate predictions are beneficial in the case of atypical trends</a:t>
            </a:r>
          </a:p>
          <a:p>
            <a:pPr lvl="1"/>
            <a:r>
              <a:rPr lang="en-US" dirty="0"/>
              <a:t>Harsh conditions</a:t>
            </a:r>
          </a:p>
          <a:p>
            <a:pPr lvl="1"/>
            <a:r>
              <a:rPr lang="en-US" dirty="0"/>
              <a:t>Unnatural stock behavior</a:t>
            </a:r>
          </a:p>
          <a:p>
            <a:pPr lvl="1"/>
            <a:r>
              <a:rPr lang="en-US" dirty="0"/>
              <a:t>Unexpected increases/decreases in population</a:t>
            </a:r>
          </a:p>
        </p:txBody>
      </p:sp>
    </p:spTree>
    <p:extLst>
      <p:ext uri="{BB962C8B-B14F-4D97-AF65-F5344CB8AC3E}">
        <p14:creationId xmlns:p14="http://schemas.microsoft.com/office/powerpoint/2010/main" val="275606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A2B6-BFC8-82D0-BF9A-D574AB24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8430-B1EF-90DC-C9C8-240F7209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51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Everglades National Park (EVER) telemetry stations monitor water depth</a:t>
            </a:r>
          </a:p>
          <a:p>
            <a:pPr lvl="1"/>
            <a:r>
              <a:rPr lang="en-US" dirty="0"/>
              <a:t>Range as far as 1952 – 2023</a:t>
            </a:r>
          </a:p>
          <a:p>
            <a:pPr lvl="1"/>
            <a:r>
              <a:rPr lang="en-US" dirty="0"/>
              <a:t>Various levels of missingness</a:t>
            </a:r>
          </a:p>
          <a:p>
            <a:r>
              <a:rPr lang="en-US" dirty="0"/>
              <a:t>Measurements are daily averages</a:t>
            </a:r>
          </a:p>
          <a:p>
            <a:pPr lvl="1"/>
            <a:r>
              <a:rPr lang="en-US" dirty="0"/>
              <a:t>Originally “Stage” (water elevation)</a:t>
            </a:r>
          </a:p>
          <a:p>
            <a:pPr lvl="1"/>
            <a:r>
              <a:rPr lang="en-US" dirty="0"/>
              <a:t>Converted to Depth based on station elevation</a:t>
            </a:r>
          </a:p>
        </p:txBody>
      </p:sp>
      <p:pic>
        <p:nvPicPr>
          <p:cNvPr id="5" name="Picture 4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9D504976-73E9-2B50-41A6-443E2C71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92" y="1"/>
            <a:ext cx="5852908" cy="29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6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CF30-0B53-9F45-E925-CA81F5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091F99-08C4-FA26-71AB-77548D8F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/>
              <a:t>Traditional Neural Network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04E7A6-5D2A-CE0C-105D-1E43AAAC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/>
              <a:t>Recurrent Neural Network</a:t>
            </a:r>
          </a:p>
        </p:txBody>
      </p:sp>
      <p:pic>
        <p:nvPicPr>
          <p:cNvPr id="5" name="Picture 4" descr="A diagram of a state&#10;&#10;Description automatically generated">
            <a:extLst>
              <a:ext uri="{FF2B5EF4-FFF2-40B4-BE49-F238E27FC236}">
                <a16:creationId xmlns:a16="http://schemas.microsoft.com/office/drawing/2014/main" id="{10FB7B5E-C940-5C61-4BB7-64DC14B35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4" y="2843802"/>
            <a:ext cx="5706640" cy="3580182"/>
          </a:xfrm>
          <a:prstGeom prst="rect">
            <a:avLst/>
          </a:prstGeom>
        </p:spPr>
      </p:pic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C5F4B2CF-6A6A-669B-F9F4-F6CC1C254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6" y="2797706"/>
            <a:ext cx="5381210" cy="3580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853DD-3622-1247-FFA3-EC4BFDECB63B}"/>
              </a:ext>
            </a:extLst>
          </p:cNvPr>
          <p:cNvSpPr txBox="1"/>
          <p:nvPr/>
        </p:nvSpPr>
        <p:spPr>
          <a:xfrm>
            <a:off x="0" y="6423984"/>
            <a:ext cx="38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Graphics made using Lucid Chart</a:t>
            </a:r>
          </a:p>
        </p:txBody>
      </p:sp>
    </p:spTree>
    <p:extLst>
      <p:ext uri="{BB962C8B-B14F-4D97-AF65-F5344CB8AC3E}">
        <p14:creationId xmlns:p14="http://schemas.microsoft.com/office/powerpoint/2010/main" val="5674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28E2-B38E-08A2-D4C1-1C156F2F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Networks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50D2296-F38B-483A-582B-FE9C1C04F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85" y="1348128"/>
            <a:ext cx="6034150" cy="1921101"/>
          </a:xfrm>
          <a:prstGeom prst="rect">
            <a:avLst/>
          </a:prstGeom>
        </p:spPr>
      </p:pic>
      <p:pic>
        <p:nvPicPr>
          <p:cNvPr id="9" name="Picture 8" descr="A diagram of a process flow&#10;&#10;Description automatically generated">
            <a:extLst>
              <a:ext uri="{FF2B5EF4-FFF2-40B4-BE49-F238E27FC236}">
                <a16:creationId xmlns:a16="http://schemas.microsoft.com/office/drawing/2014/main" id="{1355E990-3452-C11B-AFF0-6A8BD34F5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45" y="3269229"/>
            <a:ext cx="5851829" cy="31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9AD0-E435-76B5-8BF8-5F292A91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 - 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DCFE-0E13-1531-48D6-B08E7CE7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Missingness when training NNs can lead to exploding gradients, so missing values must be fixed</a:t>
            </a:r>
          </a:p>
          <a:p>
            <a:r>
              <a:rPr lang="en-US" b="1" dirty="0"/>
              <a:t>Linear Interpolation </a:t>
            </a:r>
            <a:r>
              <a:rPr lang="en-US" dirty="0"/>
              <a:t>was used to fill in those values</a:t>
            </a:r>
          </a:p>
        </p:txBody>
      </p:sp>
      <p:pic>
        <p:nvPicPr>
          <p:cNvPr id="5" name="Picture 4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53A76B31-165A-BF8A-5A3C-A91F6ECC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3" y="3369972"/>
            <a:ext cx="6355724" cy="31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4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graph showing a graph&#10;&#10;Description automatically generated">
            <a:extLst>
              <a:ext uri="{FF2B5EF4-FFF2-40B4-BE49-F238E27FC236}">
                <a16:creationId xmlns:a16="http://schemas.microsoft.com/office/drawing/2014/main" id="{4F4C6F71-6C15-E82A-498B-EA268106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44745" cy="3522372"/>
          </a:xfrm>
          <a:prstGeom prst="rect">
            <a:avLst/>
          </a:prstGeom>
        </p:spPr>
      </p:pic>
      <p:pic>
        <p:nvPicPr>
          <p:cNvPr id="7" name="Picture 6" descr="A graph showing a graph&#10;&#10;Description automatically generated">
            <a:extLst>
              <a:ext uri="{FF2B5EF4-FFF2-40B4-BE49-F238E27FC236}">
                <a16:creationId xmlns:a16="http://schemas.microsoft.com/office/drawing/2014/main" id="{3F8C1B36-E9F7-2007-38F0-401732825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14" y="3387771"/>
            <a:ext cx="6810896" cy="3405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86B17-96F4-A423-044D-AEC6C75634E4}"/>
              </a:ext>
            </a:extLst>
          </p:cNvPr>
          <p:cNvSpPr txBox="1"/>
          <p:nvPr/>
        </p:nvSpPr>
        <p:spPr>
          <a:xfrm>
            <a:off x="0" y="3402240"/>
            <a:ext cx="469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plot of P33 before imputation (focused on 1980 to 2000)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44CE-BBC0-D353-B02B-55EE93CA9815}"/>
              </a:ext>
            </a:extLst>
          </p:cNvPr>
          <p:cNvSpPr txBox="1"/>
          <p:nvPr/>
        </p:nvSpPr>
        <p:spPr>
          <a:xfrm>
            <a:off x="7596625" y="2741440"/>
            <a:ext cx="469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plot of P33 after imputation (focused on 1980 to 2000)</a:t>
            </a:r>
          </a:p>
        </p:txBody>
      </p:sp>
    </p:spTree>
    <p:extLst>
      <p:ext uri="{BB962C8B-B14F-4D97-AF65-F5344CB8AC3E}">
        <p14:creationId xmlns:p14="http://schemas.microsoft.com/office/powerpoint/2010/main" val="73692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1E43-2908-F179-392F-B8177015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Traditional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C388A-B73A-D313-7DE5-4FAF7046D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E2E07-6DE7-373F-9977-90772FE37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Given proper computer power, very easy to train</a:t>
            </a:r>
          </a:p>
          <a:p>
            <a:r>
              <a:rPr lang="en-US" dirty="0"/>
              <a:t>Doesn’t require understanding of autocorrelation</a:t>
            </a:r>
          </a:p>
          <a:p>
            <a:r>
              <a:rPr lang="en-US" dirty="0"/>
              <a:t>Neural Network go </a:t>
            </a:r>
            <a:r>
              <a:rPr lang="en-US" dirty="0" err="1"/>
              <a:t>brrrrrrr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E57C96-A2B8-DC81-422F-A70ED3079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A29F40-75BB-7B49-4707-EA312BB93B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Require significantly more data to train</a:t>
            </a:r>
          </a:p>
          <a:p>
            <a:r>
              <a:rPr lang="en-US" dirty="0"/>
              <a:t>Computationally expensive</a:t>
            </a:r>
          </a:p>
          <a:p>
            <a:r>
              <a:rPr lang="en-US" dirty="0"/>
              <a:t>Missingness can cause issues</a:t>
            </a:r>
          </a:p>
          <a:p>
            <a:r>
              <a:rPr lang="en-US" dirty="0"/>
              <a:t>Data must be scaled</a:t>
            </a:r>
          </a:p>
          <a:p>
            <a:r>
              <a:rPr lang="en-US" dirty="0"/>
              <a:t>Interpretation of parameters is non-existent</a:t>
            </a:r>
          </a:p>
          <a:p>
            <a:pPr lvl="1"/>
            <a:r>
              <a:rPr lang="en-US" dirty="0"/>
              <a:t>Black Box of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7474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54AD-6831-95DF-969A-117DB8B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(LSTM vs. ARIMA)</a:t>
            </a:r>
          </a:p>
        </p:txBody>
      </p:sp>
    </p:spTree>
    <p:extLst>
      <p:ext uri="{BB962C8B-B14F-4D97-AF65-F5344CB8AC3E}">
        <p14:creationId xmlns:p14="http://schemas.microsoft.com/office/powerpoint/2010/main" val="175663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245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Long Short-Term Memory Networks for Time-Series Predictions</vt:lpstr>
      <vt:lpstr>Motivation</vt:lpstr>
      <vt:lpstr>Data Available</vt:lpstr>
      <vt:lpstr>Recurrent Neural Networks</vt:lpstr>
      <vt:lpstr>Long Short-Term Memory Networks</vt:lpstr>
      <vt:lpstr>Potential Issue - Missingness</vt:lpstr>
      <vt:lpstr>PowerPoint Presentation</vt:lpstr>
      <vt:lpstr>Comparison to Traditional Methods</vt:lpstr>
      <vt:lpstr>Results (LSTM vs. ARIMA)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Short-Term Memory Networks for Time-Series Predictions</dc:title>
  <dc:creator>Liucci, Eliot</dc:creator>
  <cp:lastModifiedBy>Liucci, Eliot</cp:lastModifiedBy>
  <cp:revision>3</cp:revision>
  <dcterms:created xsi:type="dcterms:W3CDTF">2024-02-22T20:11:51Z</dcterms:created>
  <dcterms:modified xsi:type="dcterms:W3CDTF">2024-02-23T17:02:33Z</dcterms:modified>
</cp:coreProperties>
</file>