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7" r:id="rId5"/>
    <p:sldId id="269" r:id="rId6"/>
    <p:sldId id="258" r:id="rId7"/>
    <p:sldId id="259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22" autoAdjust="0"/>
  </p:normalViewPr>
  <p:slideViewPr>
    <p:cSldViewPr snapToGrid="0" snapToObjects="1">
      <p:cViewPr varScale="1">
        <p:scale>
          <a:sx n="141" d="100"/>
          <a:sy n="141" d="100"/>
        </p:scale>
        <p:origin x="23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2282-E3BC-46FF-84F2-CE6FEE4549E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D50C-BE38-4177-8B7A-9C8012AE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and axis labels to this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paper John sent over for Bayesian Optimization</a:t>
            </a:r>
          </a:p>
          <a:p>
            <a:r>
              <a:rPr lang="en-US" dirty="0"/>
              <a:t>“Expository paper by 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Eliot Liucci</a:t>
            </a:r>
          </a:p>
          <a:p>
            <a:r>
              <a:rPr lang="en-US" dirty="0"/>
              <a:t>Dr. John Smith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3A0-4843-2910-9703-B5D814E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7C2-88D0-02FC-C076-38E474E7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42"/>
            <a:ext cx="8229600" cy="1316318"/>
          </a:xfrm>
        </p:spPr>
        <p:txBody>
          <a:bodyPr>
            <a:normAutofit fontScale="92500"/>
          </a:bodyPr>
          <a:lstStyle/>
          <a:p>
            <a:r>
              <a:rPr lang="en-US" dirty="0"/>
              <a:t>LSTM and ARIMA trained on data since 1995</a:t>
            </a:r>
          </a:p>
          <a:p>
            <a:pPr lvl="1"/>
            <a:r>
              <a:rPr lang="en-US" sz="2600" dirty="0"/>
              <a:t>ARIMA: 1</a:t>
            </a:r>
            <a:r>
              <a:rPr lang="en-US" sz="2600" baseline="30000" dirty="0"/>
              <a:t>st</a:t>
            </a:r>
            <a:r>
              <a:rPr lang="en-US" sz="2600" dirty="0"/>
              <a:t> order AR, 1</a:t>
            </a:r>
            <a:r>
              <a:rPr lang="en-US" sz="2600" baseline="30000" dirty="0"/>
              <a:t>st</a:t>
            </a:r>
            <a:r>
              <a:rPr lang="en-US" sz="2600" dirty="0"/>
              <a:t> order Differencing, 4</a:t>
            </a:r>
            <a:r>
              <a:rPr lang="en-US" sz="2600" baseline="30000" dirty="0"/>
              <a:t>th</a:t>
            </a:r>
            <a:r>
              <a:rPr lang="en-US" sz="2600" dirty="0"/>
              <a:t> order 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3F6D-D7E1-BC26-F7B8-B55F487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7809" y="2679700"/>
            <a:ext cx="6508380" cy="32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0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E03-F8E3-0EE0-62BF-C7513C59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C070-892C-9B18-DE90-6BA1ECD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Expository paper by </a:t>
            </a:r>
            <a:r>
              <a:rPr lang="en-US" sz="2800" dirty="0">
                <a:latin typeface="CMR12"/>
              </a:rPr>
              <a:t>Snoek, Larochelle, and Adams (2012)</a:t>
            </a:r>
            <a:endParaRPr lang="en-US" dirty="0"/>
          </a:p>
          <a:p>
            <a:r>
              <a:rPr lang="en-US" dirty="0"/>
              <a:t>Compare to other methods</a:t>
            </a:r>
          </a:p>
          <a:p>
            <a:pPr lvl="1"/>
            <a:r>
              <a:rPr lang="en-US" dirty="0"/>
              <a:t>Holt-Winters</a:t>
            </a:r>
          </a:p>
          <a:p>
            <a:pPr lvl="1"/>
            <a:r>
              <a:rPr lang="en-US" dirty="0"/>
              <a:t>Exponential Smoothing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3095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095-DBA1-3ED3-F9D2-FAC7685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72E6-C6C7-C5C9-EEE7-006851A0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MR12"/>
              </a:rPr>
              <a:t>Ruiz, P. (2019). </a:t>
            </a:r>
            <a:r>
              <a:rPr lang="en-US" sz="1800" b="0" i="1" u="none" strike="noStrike" baseline="0" dirty="0">
                <a:latin typeface="CMR12"/>
              </a:rPr>
              <a:t>ML approaches for time series.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Medium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Medsker</a:t>
            </a:r>
            <a:r>
              <a:rPr lang="en-US" sz="1800" b="0" i="0" u="none" strike="noStrike" baseline="0" dirty="0">
                <a:latin typeface="CMR12"/>
              </a:rPr>
              <a:t>, L. and Jain, L. C. (1999). </a:t>
            </a:r>
            <a:r>
              <a:rPr lang="en-US" sz="18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1800" b="0" i="1" u="none" strike="noStrike" baseline="0" dirty="0">
                <a:latin typeface="CMR12"/>
              </a:rPr>
              <a:t>.</a:t>
            </a:r>
            <a:r>
              <a:rPr lang="en-US" sz="18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Lim, B. and </a:t>
            </a:r>
            <a:r>
              <a:rPr lang="en-US" sz="1800" b="0" i="0" u="none" strike="noStrike" baseline="0" dirty="0" err="1">
                <a:latin typeface="CMR12"/>
              </a:rPr>
              <a:t>Zohren</a:t>
            </a:r>
            <a:r>
              <a:rPr lang="en-US" sz="1800" b="0" i="0" u="none" strike="noStrike" baseline="0" dirty="0">
                <a:latin typeface="CMR12"/>
              </a:rPr>
              <a:t>, S. (2021). </a:t>
            </a:r>
            <a:r>
              <a:rPr lang="en-US" sz="18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18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Hebbar</a:t>
            </a:r>
            <a:r>
              <a:rPr lang="en-US" sz="1800" b="0" i="0" u="none" strike="noStrike" baseline="0" dirty="0">
                <a:latin typeface="CMR12"/>
              </a:rPr>
              <a:t>, N. (2021</a:t>
            </a:r>
            <a:r>
              <a:rPr lang="en-US" sz="1800" b="0" u="none" strike="noStrike" baseline="0" dirty="0">
                <a:latin typeface="CMR12"/>
              </a:rPr>
              <a:t>)</a:t>
            </a:r>
            <a:r>
              <a:rPr lang="en-US" sz="1800" b="0" i="1" u="none" strike="noStrike" baseline="0" dirty="0">
                <a:latin typeface="CMR12"/>
              </a:rPr>
              <a:t>. Time series forecasting with </a:t>
            </a:r>
            <a:r>
              <a:rPr lang="en-US" sz="1800" b="0" i="1" u="none" strike="noStrike" baseline="0" dirty="0" err="1">
                <a:latin typeface="CMR12"/>
              </a:rPr>
              <a:t>rnn</a:t>
            </a:r>
            <a:r>
              <a:rPr lang="en-US" sz="1800" b="0" i="1" u="none" strike="noStrike" baseline="0" dirty="0">
                <a:latin typeface="CMR12"/>
              </a:rPr>
              <a:t>(</a:t>
            </a:r>
            <a:r>
              <a:rPr lang="en-US" sz="1800" b="0" i="1" u="none" strike="noStrike" baseline="0" dirty="0" err="1">
                <a:latin typeface="CMR12"/>
              </a:rPr>
              <a:t>lstm</a:t>
            </a:r>
            <a:r>
              <a:rPr lang="en-US" sz="1800" b="0" i="1" u="none" strike="noStrike" baseline="0" dirty="0">
                <a:latin typeface="CMR12"/>
              </a:rPr>
              <a:t>)— complete python tutorial—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dirty="0">
                <a:latin typeface="CMR12"/>
              </a:rPr>
              <a:t>Snoek, J., Larochelle, H., and Adams, R. P. (2012). Practical </a:t>
            </a:r>
            <a:r>
              <a:rPr lang="en-US" sz="1800" dirty="0" err="1">
                <a:latin typeface="CMR12"/>
              </a:rPr>
              <a:t>bayesian</a:t>
            </a:r>
            <a:r>
              <a:rPr lang="en-US" sz="1800" dirty="0">
                <a:latin typeface="CMR12"/>
              </a:rPr>
              <a:t> </a:t>
            </a:r>
            <a:r>
              <a:rPr lang="en-US" sz="1800" dirty="0" err="1">
                <a:latin typeface="CMR12"/>
              </a:rPr>
              <a:t>optimizationof</a:t>
            </a:r>
            <a:r>
              <a:rPr lang="en-US" sz="1800" dirty="0">
                <a:latin typeface="CMR12"/>
              </a:rPr>
              <a:t> machine learning algorithms. In Pereira, F., Burges, C., </a:t>
            </a:r>
            <a:r>
              <a:rPr lang="en-US" sz="1800" dirty="0" err="1">
                <a:latin typeface="CMR12"/>
              </a:rPr>
              <a:t>Bottou</a:t>
            </a:r>
            <a:r>
              <a:rPr lang="en-US" sz="1800" dirty="0">
                <a:latin typeface="CMR12"/>
              </a:rPr>
              <a:t>, L., </a:t>
            </a:r>
            <a:r>
              <a:rPr lang="en-US" sz="1800" dirty="0" err="1">
                <a:latin typeface="CMR12"/>
              </a:rPr>
              <a:t>andWeinberger</a:t>
            </a:r>
            <a:r>
              <a:rPr lang="en-US" sz="1800" dirty="0">
                <a:latin typeface="CMR12"/>
              </a:rPr>
              <a:t>, K., editors, </a:t>
            </a:r>
            <a:r>
              <a:rPr lang="en-US" sz="1800" i="1" dirty="0">
                <a:latin typeface="CMR12"/>
              </a:rPr>
              <a:t>Advances in Neural Information Processing </a:t>
            </a:r>
            <a:r>
              <a:rPr lang="en-US" sz="1800" i="1" dirty="0" err="1">
                <a:latin typeface="CMR12"/>
              </a:rPr>
              <a:t>Systems</a:t>
            </a:r>
            <a:r>
              <a:rPr lang="en-US" sz="1800" dirty="0" err="1">
                <a:latin typeface="CMR12"/>
              </a:rPr>
              <a:t>,volume</a:t>
            </a:r>
            <a:r>
              <a:rPr lang="en-US" sz="1800" dirty="0">
                <a:latin typeface="CMR12"/>
              </a:rPr>
              <a:t> 25. Curran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22605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029-D698-816B-D234-4E33790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F63C-2651-1145-B908-1A606709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Advisor</a:t>
            </a:r>
          </a:p>
          <a:p>
            <a:pPr lvl="1"/>
            <a:r>
              <a:rPr lang="en-US" dirty="0"/>
              <a:t>John Smith</a:t>
            </a:r>
          </a:p>
          <a:p>
            <a:r>
              <a:rPr lang="en-US" dirty="0"/>
              <a:t>Committee Members</a:t>
            </a:r>
          </a:p>
          <a:p>
            <a:pPr lvl="1"/>
            <a:r>
              <a:rPr lang="en-US" dirty="0"/>
              <a:t>Samidha Shetty</a:t>
            </a:r>
          </a:p>
          <a:p>
            <a:pPr lvl="1"/>
            <a:r>
              <a:rPr lang="en-US" dirty="0"/>
              <a:t>Scott McCalla</a:t>
            </a:r>
          </a:p>
          <a:p>
            <a:pPr lvl="1"/>
            <a:r>
              <a:rPr lang="en-US" dirty="0"/>
              <a:t>Katharine Banner</a:t>
            </a:r>
          </a:p>
        </p:txBody>
      </p:sp>
    </p:spTree>
    <p:extLst>
      <p:ext uri="{BB962C8B-B14F-4D97-AF65-F5344CB8AC3E}">
        <p14:creationId xmlns:p14="http://schemas.microsoft.com/office/powerpoint/2010/main" val="21721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every field</a:t>
            </a:r>
          </a:p>
          <a:p>
            <a:r>
              <a:rPr lang="en-US" dirty="0"/>
              <a:t>Predictions are frequently used in stakeholder decisions</a:t>
            </a:r>
          </a:p>
        </p:txBody>
      </p:sp>
      <p:pic>
        <p:nvPicPr>
          <p:cNvPr id="5" name="Picture 4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436D3E20-B1DD-9E0F-E4CE-971CF93F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1319"/>
            <a:ext cx="3247859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8513-4874-A9D7-F657-64E3D2B186BD}"/>
              </a:ext>
            </a:extLst>
          </p:cNvPr>
          <p:cNvSpPr txBox="1"/>
          <p:nvPr/>
        </p:nvSpPr>
        <p:spPr>
          <a:xfrm>
            <a:off x="457199" y="5757023"/>
            <a:ext cx="324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https://www.kbzk.com/weather/historic-flooding-on-the-yellowstone</a:t>
            </a:r>
          </a:p>
        </p:txBody>
      </p:sp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176F7D7-A66F-824E-AE3E-AA2F176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3221320"/>
            <a:ext cx="3810224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6E647-AA2D-5F8E-5962-59E6F2ED5274}"/>
              </a:ext>
            </a:extLst>
          </p:cNvPr>
          <p:cNvSpPr txBox="1"/>
          <p:nvPr/>
        </p:nvSpPr>
        <p:spPr>
          <a:xfrm>
            <a:off x="4572001" y="5787187"/>
            <a:ext cx="404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https://www.nytimes.com/2021/02/02/business/gamestop-investors-plunging-shares.html</a:t>
            </a:r>
          </a:p>
        </p:txBody>
      </p:sp>
    </p:spTree>
    <p:extLst>
      <p:ext uri="{BB962C8B-B14F-4D97-AF65-F5344CB8AC3E}">
        <p14:creationId xmlns:p14="http://schemas.microsoft.com/office/powerpoint/2010/main" val="27933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3EBF2-92CE-2E34-613D-13FBEB56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multiple dependent inputs</a:t>
            </a:r>
          </a:p>
          <a:p>
            <a:r>
              <a:rPr lang="en-US" dirty="0"/>
              <a:t>Forecasts can be made based on batches of inputs</a:t>
            </a:r>
          </a:p>
          <a:p>
            <a:pPr lvl="1"/>
            <a:r>
              <a:rPr lang="en-US" dirty="0"/>
              <a:t>Too many inputs -&gt; Exploding gradient</a:t>
            </a:r>
          </a:p>
          <a:p>
            <a:r>
              <a:rPr lang="en-US" dirty="0"/>
              <a:t>Long Short-Term Memory Networks provide a solution</a:t>
            </a:r>
          </a:p>
          <a:p>
            <a:pPr lvl="1"/>
            <a:r>
              <a:rPr lang="en-US" dirty="0"/>
              <a:t>Hidden State -&gt; Memory Cells</a:t>
            </a:r>
          </a:p>
        </p:txBody>
      </p:sp>
    </p:spTree>
    <p:extLst>
      <p:ext uri="{BB962C8B-B14F-4D97-AF65-F5344CB8AC3E}">
        <p14:creationId xmlns:p14="http://schemas.microsoft.com/office/powerpoint/2010/main" val="29503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583" y="4981188"/>
            <a:ext cx="4037759" cy="4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</a:t>
            </a:r>
          </a:p>
        </p:txBody>
      </p:sp>
      <p:pic>
        <p:nvPicPr>
          <p:cNvPr id="6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CC9F7F6B-EA09-BA61-FE27-FE7AA5136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75" r="8175"/>
          <a:stretch>
            <a:fillRect/>
          </a:stretch>
        </p:blipFill>
        <p:spPr>
          <a:xfrm>
            <a:off x="4953842" y="1341008"/>
            <a:ext cx="4037759" cy="3028319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359" y="5821576"/>
            <a:ext cx="4037759" cy="2872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Flowcharts made with </a:t>
            </a:r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4EA2D7-7574-09CA-06DF-A30AF8AB1A59}"/>
              </a:ext>
            </a:extLst>
          </p:cNvPr>
          <p:cNvSpPr txBox="1">
            <a:spLocks/>
          </p:cNvSpPr>
          <p:nvPr/>
        </p:nvSpPr>
        <p:spPr>
          <a:xfrm>
            <a:off x="333442" y="4981188"/>
            <a:ext cx="4037759" cy="4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Neural Network</a:t>
            </a:r>
          </a:p>
        </p:txBody>
      </p:sp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28F3FA4F-7C7C-3AE6-D740-D20A14E2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" y="1341009"/>
            <a:ext cx="4551730" cy="302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689-0D45-4EFB-6274-04A5EEC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5152744"/>
            <a:ext cx="5486400" cy="566738"/>
          </a:xfrm>
        </p:spPr>
        <p:txBody>
          <a:bodyPr/>
          <a:lstStyle/>
          <a:p>
            <a:pPr algn="ctr"/>
            <a:r>
              <a:rPr lang="en-US" dirty="0"/>
              <a:t>Long Short-Term Memory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FF89-D47E-9D57-D9FA-9B9BA16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719482"/>
            <a:ext cx="5559424" cy="364097"/>
          </a:xfrm>
        </p:spPr>
        <p:txBody>
          <a:bodyPr/>
          <a:lstStyle/>
          <a:p>
            <a:pPr algn="ctr"/>
            <a:r>
              <a:rPr lang="en-US" dirty="0"/>
              <a:t>Flowchart made with </a:t>
            </a:r>
            <a:r>
              <a:rPr lang="en-US" dirty="0" err="1"/>
              <a:t>Lucidchart</a:t>
            </a:r>
            <a:endParaRPr lang="en-US" dirty="0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85D997E-1B03-B2E5-4B3E-E39B0D1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1" y="472977"/>
            <a:ext cx="7463558" cy="237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BA39714C-B3C9-4ADB-2A2A-66749D4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0" y="2873743"/>
            <a:ext cx="4622535" cy="2493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E2CCB-A79B-8897-27F7-CACE766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0858-9CB8-E218-E2C1-7DB554B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water depth for future dates</a:t>
            </a:r>
          </a:p>
          <a:p>
            <a:pPr lvl="1"/>
            <a:r>
              <a:rPr lang="en-US" dirty="0"/>
              <a:t>Comparison of Predictions and Observations allow for potential problems to be caught early</a:t>
            </a:r>
          </a:p>
          <a:p>
            <a:r>
              <a:rPr lang="en-US" dirty="0"/>
              <a:t>Explore non-traditional methods for time-series forecasting</a:t>
            </a:r>
          </a:p>
        </p:txBody>
      </p:sp>
      <p:pic>
        <p:nvPicPr>
          <p:cNvPr id="10" name="Picture 9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39859CE4-C87A-6CD9-415D-28DFE21B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6"/>
          <a:stretch/>
        </p:blipFill>
        <p:spPr>
          <a:xfrm>
            <a:off x="4530159" y="3633694"/>
            <a:ext cx="2402547" cy="24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808E40-3637-FE8F-3B4F-739000E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54B3-42F4-2E82-6BDA-576634B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2504422"/>
          </a:xfrm>
        </p:spPr>
        <p:txBody>
          <a:bodyPr>
            <a:normAutofit/>
          </a:bodyPr>
          <a:lstStyle/>
          <a:p>
            <a:r>
              <a:rPr lang="en-US" sz="2000" dirty="0"/>
              <a:t>Everglades National Park (EVER) telemetry stations monitor water depth</a:t>
            </a:r>
          </a:p>
          <a:p>
            <a:pPr lvl="1"/>
            <a:r>
              <a:rPr lang="en-US" sz="2000" dirty="0"/>
              <a:t>Range as far as 1952 – 2023</a:t>
            </a:r>
          </a:p>
          <a:p>
            <a:pPr lvl="1"/>
            <a:r>
              <a:rPr lang="en-US" sz="2000" dirty="0"/>
              <a:t>Various levels of missingness</a:t>
            </a:r>
          </a:p>
          <a:p>
            <a:r>
              <a:rPr lang="en-US" sz="2000" dirty="0"/>
              <a:t>Measurements are daily averages</a:t>
            </a:r>
          </a:p>
          <a:p>
            <a:pPr lvl="1"/>
            <a:r>
              <a:rPr lang="en-US" sz="2000" dirty="0"/>
              <a:t>Originally “Stage” (water elevation)</a:t>
            </a:r>
          </a:p>
          <a:p>
            <a:pPr lvl="1"/>
            <a:r>
              <a:rPr lang="en-US" sz="2000" dirty="0"/>
              <a:t>Converted to Depth based on station elevation</a:t>
            </a:r>
          </a:p>
        </p:txBody>
      </p:sp>
      <p:pic>
        <p:nvPicPr>
          <p:cNvPr id="8" name="Picture 7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4B41769-2371-52FB-4426-105C294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2" y="3429000"/>
            <a:ext cx="5229412" cy="261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1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3EF-C2EC-CCCB-D973-FDC494C5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077-7240-0875-7FFE-052F4E93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2059"/>
          </a:xfrm>
        </p:spPr>
        <p:txBody>
          <a:bodyPr>
            <a:normAutofit/>
          </a:bodyPr>
          <a:lstStyle/>
          <a:p>
            <a:r>
              <a:rPr lang="en-US" sz="2400" dirty="0"/>
              <a:t>Missingness when training NNs can lead to exploding gradients, so missing values must be imputed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Kalman Filter </a:t>
            </a:r>
            <a:r>
              <a:rPr lang="en-US" sz="2400" dirty="0"/>
              <a:t>was used to fill in those values</a:t>
            </a:r>
          </a:p>
          <a:p>
            <a:endParaRPr lang="en-US" sz="2400" dirty="0"/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287BC954-CB5C-35B3-831E-1611F8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5" y="3254736"/>
            <a:ext cx="4006128" cy="200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583E264C-B325-8136-8D61-38B395C0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54736"/>
            <a:ext cx="4006128" cy="2003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58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FAE3B-CFC5-4FC7-9790-E3F2C457D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361201-2870-471D-85D3-8260AD89291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3.xml><?xml version="1.0" encoding="utf-8"?>
<ds:datastoreItem xmlns:ds="http://schemas.openxmlformats.org/officeDocument/2006/customXml" ds:itemID="{30F31322-97E6-44DA-A806-71B071768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458</Words>
  <Application>Microsoft Office PowerPoint</Application>
  <PresentationFormat>On-screen Show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CMR12</vt:lpstr>
      <vt:lpstr>CMTI12</vt:lpstr>
      <vt:lpstr>1_Custom Design</vt:lpstr>
      <vt:lpstr>Long Short-Term Memory Networks for Time-Series Predictions</vt:lpstr>
      <vt:lpstr>Special Thanks</vt:lpstr>
      <vt:lpstr>Time-Series Data</vt:lpstr>
      <vt:lpstr>Recurrent Neural Networks</vt:lpstr>
      <vt:lpstr>Recurrent Neural Network</vt:lpstr>
      <vt:lpstr>Long Short-Term Memory Networks</vt:lpstr>
      <vt:lpstr>Motivation</vt:lpstr>
      <vt:lpstr>Data Available</vt:lpstr>
      <vt:lpstr>Issues Within the Data</vt:lpstr>
      <vt:lpstr>Results</vt:lpstr>
      <vt:lpstr>Next Steps</vt:lpstr>
      <vt:lpstr>References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Lambert</dc:creator>
  <cp:lastModifiedBy>Liucci, Eliot</cp:lastModifiedBy>
  <cp:revision>20</cp:revision>
  <dcterms:created xsi:type="dcterms:W3CDTF">2012-04-26T20:02:36Z</dcterms:created>
  <dcterms:modified xsi:type="dcterms:W3CDTF">2024-03-19T22:39:38Z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