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29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Eliot Liucci</a:t>
            </a:r>
          </a:p>
        </p:txBody>
      </p:sp>
    </p:spTree>
    <p:extLst>
      <p:ext uri="{BB962C8B-B14F-4D97-AF65-F5344CB8AC3E}">
        <p14:creationId xmlns:p14="http://schemas.microsoft.com/office/powerpoint/2010/main" val="22148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every field</a:t>
            </a:r>
          </a:p>
          <a:p>
            <a:r>
              <a:rPr lang="en-US" dirty="0"/>
              <a:t>Predictions have powerful implications</a:t>
            </a:r>
          </a:p>
        </p:txBody>
      </p:sp>
      <p:pic>
        <p:nvPicPr>
          <p:cNvPr id="5" name="Picture 4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436D3E20-B1DD-9E0F-E4CE-971CF93F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1319"/>
            <a:ext cx="3247859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68513-4874-A9D7-F657-64E3D2B186BD}"/>
              </a:ext>
            </a:extLst>
          </p:cNvPr>
          <p:cNvSpPr txBox="1"/>
          <p:nvPr/>
        </p:nvSpPr>
        <p:spPr>
          <a:xfrm>
            <a:off x="457199" y="5757023"/>
            <a:ext cx="324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https://www.kbzk.com/weather/historic-flooding-on-the-yellowstone</a:t>
            </a:r>
          </a:p>
        </p:txBody>
      </p:sp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176F7D7-A66F-824E-AE3E-AA2F1761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3221320"/>
            <a:ext cx="3810224" cy="25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6E647-AA2D-5F8E-5962-59E6F2ED5274}"/>
              </a:ext>
            </a:extLst>
          </p:cNvPr>
          <p:cNvSpPr txBox="1"/>
          <p:nvPr/>
        </p:nvSpPr>
        <p:spPr>
          <a:xfrm>
            <a:off x="4572001" y="5787187"/>
            <a:ext cx="404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https://www.nytimes.com/2021/02/02/business/gamestop-investors-plunging-shares.html</a:t>
            </a:r>
          </a:p>
        </p:txBody>
      </p:sp>
    </p:spTree>
    <p:extLst>
      <p:ext uri="{BB962C8B-B14F-4D97-AF65-F5344CB8AC3E}">
        <p14:creationId xmlns:p14="http://schemas.microsoft.com/office/powerpoint/2010/main" val="279337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3EBF2-92CE-2E34-613D-13FBEB56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multiple dependent inputs</a:t>
            </a:r>
          </a:p>
          <a:p>
            <a:r>
              <a:rPr lang="en-US" dirty="0"/>
              <a:t>Forecasts can be made based on batches of inputs</a:t>
            </a:r>
          </a:p>
          <a:p>
            <a:pPr lvl="1"/>
            <a:r>
              <a:rPr lang="en-US" dirty="0"/>
              <a:t>Too many inputs -&gt; Exploding gradient</a:t>
            </a:r>
          </a:p>
          <a:p>
            <a:r>
              <a:rPr lang="en-US" dirty="0"/>
              <a:t>Long Short-Term Memory Networks provide a solution</a:t>
            </a:r>
          </a:p>
          <a:p>
            <a:pPr lvl="1"/>
            <a:r>
              <a:rPr lang="en-US" dirty="0"/>
              <a:t>Hidden State -&gt; Memory Cells</a:t>
            </a:r>
          </a:p>
        </p:txBody>
      </p:sp>
    </p:spTree>
    <p:extLst>
      <p:ext uri="{BB962C8B-B14F-4D97-AF65-F5344CB8AC3E}">
        <p14:creationId xmlns:p14="http://schemas.microsoft.com/office/powerpoint/2010/main" val="295033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583" y="4981188"/>
            <a:ext cx="4037759" cy="4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Recurrent Neural Network</a:t>
            </a:r>
          </a:p>
        </p:txBody>
      </p:sp>
      <p:pic>
        <p:nvPicPr>
          <p:cNvPr id="6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CC9F7F6B-EA09-BA61-FE27-FE7AA5136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75" r="8175"/>
          <a:stretch>
            <a:fillRect/>
          </a:stretch>
        </p:blipFill>
        <p:spPr>
          <a:xfrm>
            <a:off x="4953842" y="1341008"/>
            <a:ext cx="4037759" cy="3028319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0359" y="5821576"/>
            <a:ext cx="4037759" cy="2872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Flowcharts made with </a:t>
            </a:r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4EA2D7-7574-09CA-06DF-A30AF8AB1A59}"/>
              </a:ext>
            </a:extLst>
          </p:cNvPr>
          <p:cNvSpPr txBox="1">
            <a:spLocks/>
          </p:cNvSpPr>
          <p:nvPr/>
        </p:nvSpPr>
        <p:spPr>
          <a:xfrm>
            <a:off x="333442" y="4981188"/>
            <a:ext cx="4037759" cy="4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Neural Network</a:t>
            </a:r>
          </a:p>
        </p:txBody>
      </p:sp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28F3FA4F-7C7C-3AE6-D740-D20A14E2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" y="1341009"/>
            <a:ext cx="4551730" cy="302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689-0D45-4EFB-6274-04A5EEC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7" y="5152744"/>
            <a:ext cx="5486400" cy="566738"/>
          </a:xfrm>
        </p:spPr>
        <p:txBody>
          <a:bodyPr/>
          <a:lstStyle/>
          <a:p>
            <a:pPr algn="ctr"/>
            <a:r>
              <a:rPr lang="en-US" dirty="0"/>
              <a:t>Long Short-Term Memory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FFF89-D47E-9D57-D9FA-9B9BA16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719482"/>
            <a:ext cx="5559424" cy="364097"/>
          </a:xfrm>
        </p:spPr>
        <p:txBody>
          <a:bodyPr/>
          <a:lstStyle/>
          <a:p>
            <a:pPr algn="ctr"/>
            <a:r>
              <a:rPr lang="en-US" dirty="0"/>
              <a:t>Flowchart made with </a:t>
            </a:r>
            <a:r>
              <a:rPr lang="en-US" dirty="0" err="1"/>
              <a:t>Lucidchart</a:t>
            </a:r>
            <a:endParaRPr lang="en-US" dirty="0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85D997E-1B03-B2E5-4B3E-E39B0D19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21" y="472977"/>
            <a:ext cx="7463558" cy="2376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BA39714C-B3C9-4ADB-2A2A-66749D4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0" y="2873743"/>
            <a:ext cx="4622535" cy="2493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808E40-3637-FE8F-3B4F-739000E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54B3-42F4-2E82-6BDA-576634BD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2504422"/>
          </a:xfrm>
        </p:spPr>
        <p:txBody>
          <a:bodyPr>
            <a:normAutofit/>
          </a:bodyPr>
          <a:lstStyle/>
          <a:p>
            <a:r>
              <a:rPr lang="en-US" sz="2000" dirty="0"/>
              <a:t>Everglades National Park (EVER) telemetry stations monitor water depth</a:t>
            </a:r>
          </a:p>
          <a:p>
            <a:pPr lvl="1"/>
            <a:r>
              <a:rPr lang="en-US" sz="2000" dirty="0"/>
              <a:t>Range as far as 1952 – 2023</a:t>
            </a:r>
          </a:p>
          <a:p>
            <a:pPr lvl="1"/>
            <a:r>
              <a:rPr lang="en-US" sz="2000" dirty="0"/>
              <a:t>Various levels of missingness</a:t>
            </a:r>
          </a:p>
          <a:p>
            <a:r>
              <a:rPr lang="en-US" sz="2000" dirty="0"/>
              <a:t>Measurements are daily averages</a:t>
            </a:r>
          </a:p>
          <a:p>
            <a:pPr lvl="1"/>
            <a:r>
              <a:rPr lang="en-US" sz="2000" dirty="0"/>
              <a:t>Originally “Stage” (water elevation)</a:t>
            </a:r>
          </a:p>
          <a:p>
            <a:pPr lvl="1"/>
            <a:r>
              <a:rPr lang="en-US" sz="2000" dirty="0"/>
              <a:t>Converted to Depth based on station elevation</a:t>
            </a:r>
          </a:p>
        </p:txBody>
      </p:sp>
      <p:pic>
        <p:nvPicPr>
          <p:cNvPr id="8" name="Picture 7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4B41769-2371-52FB-4426-105C294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12" y="3429000"/>
            <a:ext cx="5229412" cy="2614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3EF-C2EC-CCCB-D973-FDC494C5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5077-7240-0875-7FFE-052F4E93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2059"/>
          </a:xfrm>
        </p:spPr>
        <p:txBody>
          <a:bodyPr>
            <a:normAutofit/>
          </a:bodyPr>
          <a:lstStyle/>
          <a:p>
            <a:r>
              <a:rPr lang="en-US" sz="2400" dirty="0"/>
              <a:t>Missingness when training NNs can lead to exploding gradients, so missing values must be imputed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Kalman Filter </a:t>
            </a:r>
            <a:r>
              <a:rPr lang="en-US" sz="2400" dirty="0"/>
              <a:t>was used to fill in those values</a:t>
            </a:r>
          </a:p>
          <a:p>
            <a:endParaRPr lang="en-US" sz="2400" dirty="0"/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287BC954-CB5C-35B3-831E-1611F817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9" y="3042024"/>
            <a:ext cx="5871882" cy="2935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5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13A0-4843-2910-9703-B5D814E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7C2-88D0-02FC-C076-38E474E7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742"/>
            <a:ext cx="8229600" cy="1316318"/>
          </a:xfrm>
        </p:spPr>
        <p:txBody>
          <a:bodyPr/>
          <a:lstStyle/>
          <a:p>
            <a:r>
              <a:rPr lang="en-US" dirty="0"/>
              <a:t>LSTM and ARIMA trained on data since 1995</a:t>
            </a:r>
          </a:p>
          <a:p>
            <a:pPr lvl="1"/>
            <a:r>
              <a:rPr lang="en-US" dirty="0"/>
              <a:t>ARIMA: 1</a:t>
            </a:r>
            <a:r>
              <a:rPr lang="en-US" baseline="30000" dirty="0"/>
              <a:t>st</a:t>
            </a:r>
            <a:r>
              <a:rPr lang="en-US" dirty="0"/>
              <a:t> order AR, 3</a:t>
            </a:r>
            <a:r>
              <a:rPr lang="en-US" baseline="30000" dirty="0"/>
              <a:t>rd</a:t>
            </a:r>
            <a:r>
              <a:rPr lang="en-US" dirty="0"/>
              <a:t> order MA</a:t>
            </a:r>
          </a:p>
        </p:txBody>
      </p:sp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CC5F3F6D-D7E1-BC26-F7B8-B55F487E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33" y="2677458"/>
            <a:ext cx="4438133" cy="33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05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E03-F8E3-0EE0-62BF-C7513C59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C070-892C-9B18-DE90-6BA1ECD7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Ideal architecture?</a:t>
            </a:r>
          </a:p>
          <a:p>
            <a:r>
              <a:rPr lang="en-US" dirty="0"/>
              <a:t>Compare to other methods</a:t>
            </a:r>
          </a:p>
          <a:p>
            <a:pPr lvl="1"/>
            <a:r>
              <a:rPr lang="en-US" dirty="0"/>
              <a:t>Holt-Winters</a:t>
            </a:r>
          </a:p>
          <a:p>
            <a:pPr lvl="1"/>
            <a:r>
              <a:rPr lang="en-US" dirty="0"/>
              <a:t>Exponential Smoothing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3095571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FAE3B-CFC5-4FC7-9790-E3F2C457D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361201-2870-471D-85D3-8260AD89291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3.xml><?xml version="1.0" encoding="utf-8"?>
<ds:datastoreItem xmlns:ds="http://schemas.openxmlformats.org/officeDocument/2006/customXml" ds:itemID="{30F31322-97E6-44DA-A806-71B071768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1_Custom Design</vt:lpstr>
      <vt:lpstr>Long Short-Term Memory Networks for Time-Series Predictions</vt:lpstr>
      <vt:lpstr>Time-Series Data</vt:lpstr>
      <vt:lpstr>Recurrent Neural Networks</vt:lpstr>
      <vt:lpstr>Recurrent Neural Network</vt:lpstr>
      <vt:lpstr>Long Short-Term Memory Networks</vt:lpstr>
      <vt:lpstr>Data Available</vt:lpstr>
      <vt:lpstr>Issues Within the Data</vt:lpstr>
      <vt:lpstr>Results</vt:lpstr>
      <vt:lpstr>Next Steps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Lambert</dc:creator>
  <cp:lastModifiedBy>Liucci, Eliot</cp:lastModifiedBy>
  <cp:revision>10</cp:revision>
  <dcterms:created xsi:type="dcterms:W3CDTF">2012-04-26T20:02:36Z</dcterms:created>
  <dcterms:modified xsi:type="dcterms:W3CDTF">2024-03-02T00:05:30Z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