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7"/>
  </p:notesMasterIdLst>
  <p:sldIdLst>
    <p:sldId id="257" r:id="rId5"/>
    <p:sldId id="269" r:id="rId6"/>
    <p:sldId id="258" r:id="rId7"/>
    <p:sldId id="259" r:id="rId8"/>
    <p:sldId id="261" r:id="rId9"/>
    <p:sldId id="262" r:id="rId10"/>
    <p:sldId id="268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22" autoAdjust="0"/>
  </p:normalViewPr>
  <p:slideViewPr>
    <p:cSldViewPr snapToGrid="0" snapToObjects="1">
      <p:cViewPr varScale="1">
        <p:scale>
          <a:sx n="118" d="100"/>
          <a:sy n="118" d="100"/>
        </p:scale>
        <p:origin x="96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2282-E3BC-46FF-84F2-CE6FEE4549E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3D50C-BE38-4177-8B7A-9C8012AE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4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legend and axis labels to this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3D50C-BE38-4177-8B7A-9C8012AE02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paper John sent over for Bayesian Optimization</a:t>
            </a:r>
          </a:p>
          <a:p>
            <a:r>
              <a:rPr lang="en-US" dirty="0"/>
              <a:t>“Expository paper by 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3D50C-BE38-4177-8B7A-9C8012AE02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7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SU-ppt-2011-white-final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Short-Term Memory Networks for Time-Series Predictions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Eliot Liucci</a:t>
            </a:r>
          </a:p>
          <a:p>
            <a:r>
              <a:rPr lang="en-US" dirty="0"/>
              <a:t>Dr. John Smith</a:t>
            </a:r>
          </a:p>
        </p:txBody>
      </p:sp>
    </p:spTree>
    <p:extLst>
      <p:ext uri="{BB962C8B-B14F-4D97-AF65-F5344CB8AC3E}">
        <p14:creationId xmlns:p14="http://schemas.microsoft.com/office/powerpoint/2010/main" val="221482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13A0-4843-2910-9703-B5D814E2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87C2-88D0-02FC-C076-38E474E7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2742"/>
            <a:ext cx="8229600" cy="1316318"/>
          </a:xfrm>
        </p:spPr>
        <p:txBody>
          <a:bodyPr/>
          <a:lstStyle/>
          <a:p>
            <a:r>
              <a:rPr lang="en-US" dirty="0"/>
              <a:t>LSTM and ARIMA trained on data since 1995</a:t>
            </a:r>
          </a:p>
          <a:p>
            <a:pPr lvl="1"/>
            <a:r>
              <a:rPr lang="en-US" dirty="0"/>
              <a:t>ARIMA: 1</a:t>
            </a:r>
            <a:r>
              <a:rPr lang="en-US" baseline="30000" dirty="0"/>
              <a:t>st</a:t>
            </a:r>
            <a:r>
              <a:rPr lang="en-US" dirty="0"/>
              <a:t> order AR, 1</a:t>
            </a:r>
            <a:r>
              <a:rPr lang="en-US" baseline="30000" dirty="0"/>
              <a:t>st</a:t>
            </a:r>
            <a:r>
              <a:rPr lang="en-US" dirty="0"/>
              <a:t> order I, 4</a:t>
            </a:r>
            <a:r>
              <a:rPr lang="en-US" baseline="30000" dirty="0"/>
              <a:t>th</a:t>
            </a:r>
            <a:r>
              <a:rPr lang="en-US" dirty="0"/>
              <a:t> order 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3F6D-D7E1-BC26-F7B8-B55F487E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7809" y="2679700"/>
            <a:ext cx="6508381" cy="3254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105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E03-F8E3-0EE0-62BF-C7513C59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C070-892C-9B18-DE90-6BA1ECD7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Bayesian Optimization for hyperparameter tuning</a:t>
            </a:r>
          </a:p>
          <a:p>
            <a:pPr lvl="1"/>
            <a:r>
              <a:rPr lang="en-US" dirty="0"/>
              <a:t>Expository paper by </a:t>
            </a:r>
            <a:r>
              <a:rPr lang="en-US" sz="2800" dirty="0">
                <a:latin typeface="CMR12"/>
              </a:rPr>
              <a:t>Snoek, Larochelle, and Adams (2012)</a:t>
            </a:r>
            <a:endParaRPr lang="en-US" dirty="0"/>
          </a:p>
          <a:p>
            <a:r>
              <a:rPr lang="en-US" dirty="0"/>
              <a:t>Compare to other methods</a:t>
            </a:r>
          </a:p>
          <a:p>
            <a:pPr lvl="1"/>
            <a:r>
              <a:rPr lang="en-US" dirty="0"/>
              <a:t>Holt-Winters</a:t>
            </a:r>
          </a:p>
          <a:p>
            <a:pPr lvl="1"/>
            <a:r>
              <a:rPr lang="en-US" dirty="0"/>
              <a:t>Exponential Smoothing</a:t>
            </a:r>
          </a:p>
          <a:p>
            <a:r>
              <a:rPr lang="en-US" dirty="0"/>
              <a:t>Obtain uncertainty intervals for LSTM predictions</a:t>
            </a:r>
          </a:p>
          <a:p>
            <a:pPr lvl="1"/>
            <a:r>
              <a:rPr lang="en-US" dirty="0"/>
              <a:t>Bootstrap from training sample</a:t>
            </a:r>
          </a:p>
          <a:p>
            <a:pPr lvl="2"/>
            <a:r>
              <a:rPr lang="en-US" dirty="0"/>
              <a:t>Bootstrap</a:t>
            </a:r>
          </a:p>
          <a:p>
            <a:pPr lvl="2"/>
            <a:r>
              <a:rPr lang="en-US" dirty="0"/>
              <a:t>Retrain Network</a:t>
            </a:r>
          </a:p>
          <a:p>
            <a:pPr lvl="2"/>
            <a:r>
              <a:rPr lang="en-US" dirty="0"/>
              <a:t>Obtain Predictions</a:t>
            </a:r>
          </a:p>
          <a:p>
            <a:pPr lvl="2"/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73095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6095-DBA1-3ED3-F9D2-FAC76851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72E6-C6C7-C5C9-EEE7-006851A0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CMR12"/>
              </a:rPr>
              <a:t>Ruiz, P. (2019). </a:t>
            </a:r>
            <a:r>
              <a:rPr lang="en-US" sz="1800" b="0" i="1" u="none" strike="noStrike" baseline="0" dirty="0">
                <a:latin typeface="CMR12"/>
              </a:rPr>
              <a:t>ML approaches for time series.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TI12"/>
              </a:rPr>
              <a:t>Medium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MR12"/>
              </a:rPr>
              <a:t>Medsker</a:t>
            </a:r>
            <a:r>
              <a:rPr lang="en-US" sz="1800" b="0" i="0" u="none" strike="noStrike" baseline="0" dirty="0">
                <a:latin typeface="CMR12"/>
              </a:rPr>
              <a:t>, L. and Jain, L. C. (1999). </a:t>
            </a:r>
            <a:r>
              <a:rPr lang="en-US" sz="1800" b="0" i="1" u="none" strike="noStrike" baseline="0" dirty="0">
                <a:latin typeface="CMTI12"/>
              </a:rPr>
              <a:t>Recurrent neural networks: design and applications</a:t>
            </a:r>
            <a:r>
              <a:rPr lang="en-US" sz="1800" b="0" i="1" u="none" strike="noStrike" baseline="0" dirty="0">
                <a:latin typeface="CMR12"/>
              </a:rPr>
              <a:t>.</a:t>
            </a:r>
            <a:r>
              <a:rPr lang="en-US" sz="1800" b="0" i="0" u="none" strike="noStrike" baseline="0" dirty="0">
                <a:latin typeface="CMR12"/>
              </a:rPr>
              <a:t> CRC press.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12"/>
              </a:rPr>
              <a:t>Lim, B. and </a:t>
            </a:r>
            <a:r>
              <a:rPr lang="en-US" sz="1800" b="0" i="0" u="none" strike="noStrike" baseline="0" dirty="0" err="1">
                <a:latin typeface="CMR12"/>
              </a:rPr>
              <a:t>Zohren</a:t>
            </a:r>
            <a:r>
              <a:rPr lang="en-US" sz="1800" b="0" i="0" u="none" strike="noStrike" baseline="0" dirty="0">
                <a:latin typeface="CMR12"/>
              </a:rPr>
              <a:t>, S. (2021). </a:t>
            </a:r>
            <a:r>
              <a:rPr lang="en-US" sz="1800" b="0" i="1" u="none" strike="noStrike" baseline="0" dirty="0">
                <a:latin typeface="CMR12"/>
              </a:rPr>
              <a:t>Time-series forecasting with deep learning: a survey.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TI12"/>
              </a:rPr>
              <a:t>Philosophical Transactions of the Royal Society A</a:t>
            </a:r>
            <a:r>
              <a:rPr lang="en-US" sz="1800" b="0" i="0" u="none" strike="noStrike" baseline="0" dirty="0">
                <a:latin typeface="CMR12"/>
              </a:rPr>
              <a:t>, 379(2194):20200209.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MR12"/>
              </a:rPr>
              <a:t>Hebbar</a:t>
            </a:r>
            <a:r>
              <a:rPr lang="en-US" sz="1800" b="0" i="0" u="none" strike="noStrike" baseline="0" dirty="0">
                <a:latin typeface="CMR12"/>
              </a:rPr>
              <a:t>, N. (2021</a:t>
            </a:r>
            <a:r>
              <a:rPr lang="en-US" sz="1800" b="0" u="none" strike="noStrike" baseline="0" dirty="0">
                <a:latin typeface="CMR12"/>
              </a:rPr>
              <a:t>)</a:t>
            </a:r>
            <a:r>
              <a:rPr lang="en-US" sz="1800" b="0" i="1" u="none" strike="noStrike" baseline="0" dirty="0">
                <a:latin typeface="CMR12"/>
              </a:rPr>
              <a:t>. Time series forecasting with </a:t>
            </a:r>
            <a:r>
              <a:rPr lang="en-US" sz="1800" b="0" i="1" u="none" strike="noStrike" baseline="0" dirty="0" err="1">
                <a:latin typeface="CMR12"/>
              </a:rPr>
              <a:t>rnn</a:t>
            </a:r>
            <a:r>
              <a:rPr lang="en-US" sz="1800" b="0" i="1" u="none" strike="noStrike" baseline="0" dirty="0">
                <a:latin typeface="CMR12"/>
              </a:rPr>
              <a:t>(</a:t>
            </a:r>
            <a:r>
              <a:rPr lang="en-US" sz="1800" b="0" i="1" u="none" strike="noStrike" baseline="0" dirty="0" err="1">
                <a:latin typeface="CMR12"/>
              </a:rPr>
              <a:t>lstm</a:t>
            </a:r>
            <a:r>
              <a:rPr lang="en-US" sz="1800" b="0" i="1" u="none" strike="noStrike" baseline="0" dirty="0">
                <a:latin typeface="CMR12"/>
              </a:rPr>
              <a:t>)— complete python tutorial—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pPr marL="0" indent="0" algn="l">
              <a:buNone/>
            </a:pPr>
            <a:r>
              <a:rPr lang="en-US" sz="1800" dirty="0">
                <a:latin typeface="CMR12"/>
              </a:rPr>
              <a:t>Snoek, J., Larochelle, H., and Adams, R. P. (2012). Practical </a:t>
            </a:r>
            <a:r>
              <a:rPr lang="en-US" sz="1800" dirty="0" err="1">
                <a:latin typeface="CMR12"/>
              </a:rPr>
              <a:t>bayesian</a:t>
            </a:r>
            <a:r>
              <a:rPr lang="en-US" sz="1800" dirty="0">
                <a:latin typeface="CMR12"/>
              </a:rPr>
              <a:t> </a:t>
            </a:r>
            <a:r>
              <a:rPr lang="en-US" sz="1800" dirty="0" err="1">
                <a:latin typeface="CMR12"/>
              </a:rPr>
              <a:t>optimizationof</a:t>
            </a:r>
            <a:r>
              <a:rPr lang="en-US" sz="1800" dirty="0">
                <a:latin typeface="CMR12"/>
              </a:rPr>
              <a:t> machine learning algorithms. In Pereira, F., Burges, C., </a:t>
            </a:r>
            <a:r>
              <a:rPr lang="en-US" sz="1800" dirty="0" err="1">
                <a:latin typeface="CMR12"/>
              </a:rPr>
              <a:t>Bottou</a:t>
            </a:r>
            <a:r>
              <a:rPr lang="en-US" sz="1800" dirty="0">
                <a:latin typeface="CMR12"/>
              </a:rPr>
              <a:t>, L., </a:t>
            </a:r>
            <a:r>
              <a:rPr lang="en-US" sz="1800" dirty="0" err="1">
                <a:latin typeface="CMR12"/>
              </a:rPr>
              <a:t>andWeinberger</a:t>
            </a:r>
            <a:r>
              <a:rPr lang="en-US" sz="1800" dirty="0">
                <a:latin typeface="CMR12"/>
              </a:rPr>
              <a:t>, K., editors, </a:t>
            </a:r>
            <a:r>
              <a:rPr lang="en-US" sz="1800" i="1" dirty="0">
                <a:latin typeface="CMR12"/>
              </a:rPr>
              <a:t>Advances in Neural Information Processing </a:t>
            </a:r>
            <a:r>
              <a:rPr lang="en-US" sz="1800" i="1" dirty="0" err="1">
                <a:latin typeface="CMR12"/>
              </a:rPr>
              <a:t>Systems</a:t>
            </a:r>
            <a:r>
              <a:rPr lang="en-US" sz="1800" dirty="0" err="1">
                <a:latin typeface="CMR12"/>
              </a:rPr>
              <a:t>,volume</a:t>
            </a:r>
            <a:r>
              <a:rPr lang="en-US" sz="1800" dirty="0">
                <a:latin typeface="CMR12"/>
              </a:rPr>
              <a:t> 25. Curran Associates, Inc.</a:t>
            </a:r>
          </a:p>
        </p:txBody>
      </p:sp>
    </p:spTree>
    <p:extLst>
      <p:ext uri="{BB962C8B-B14F-4D97-AF65-F5344CB8AC3E}">
        <p14:creationId xmlns:p14="http://schemas.microsoft.com/office/powerpoint/2010/main" val="226052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1029-D698-816B-D234-4E337900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F63C-2651-1145-B908-1A606709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Advisor</a:t>
            </a:r>
          </a:p>
          <a:p>
            <a:pPr lvl="1"/>
            <a:r>
              <a:rPr lang="en-US" dirty="0"/>
              <a:t>John Smith</a:t>
            </a:r>
          </a:p>
          <a:p>
            <a:r>
              <a:rPr lang="en-US" dirty="0"/>
              <a:t>Committee Members</a:t>
            </a:r>
          </a:p>
          <a:p>
            <a:pPr lvl="1"/>
            <a:r>
              <a:rPr lang="en-US" dirty="0"/>
              <a:t>Samidha Shetty</a:t>
            </a:r>
          </a:p>
          <a:p>
            <a:pPr lvl="1"/>
            <a:r>
              <a:rPr lang="en-US" dirty="0"/>
              <a:t>Scott McCalla</a:t>
            </a:r>
          </a:p>
          <a:p>
            <a:pPr lvl="1"/>
            <a:r>
              <a:rPr lang="en-US" dirty="0"/>
              <a:t>Katharine Banner</a:t>
            </a:r>
          </a:p>
        </p:txBody>
      </p:sp>
    </p:spTree>
    <p:extLst>
      <p:ext uri="{BB962C8B-B14F-4D97-AF65-F5344CB8AC3E}">
        <p14:creationId xmlns:p14="http://schemas.microsoft.com/office/powerpoint/2010/main" val="21721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almost every field</a:t>
            </a:r>
          </a:p>
          <a:p>
            <a:r>
              <a:rPr lang="en-US" dirty="0"/>
              <a:t>Predictions are frequently used in stakeholder decisions</a:t>
            </a:r>
          </a:p>
        </p:txBody>
      </p:sp>
      <p:pic>
        <p:nvPicPr>
          <p:cNvPr id="5" name="Picture 4" descr="A graph of a flood&#10;&#10;Description automatically generated with medium confidence">
            <a:extLst>
              <a:ext uri="{FF2B5EF4-FFF2-40B4-BE49-F238E27FC236}">
                <a16:creationId xmlns:a16="http://schemas.microsoft.com/office/drawing/2014/main" id="{436D3E20-B1DD-9E0F-E4CE-971CF93F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21319"/>
            <a:ext cx="3247859" cy="25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68513-4874-A9D7-F657-64E3D2B186BD}"/>
              </a:ext>
            </a:extLst>
          </p:cNvPr>
          <p:cNvSpPr txBox="1"/>
          <p:nvPr/>
        </p:nvSpPr>
        <p:spPr>
          <a:xfrm>
            <a:off x="457199" y="5757023"/>
            <a:ext cx="324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https://www.kbzk.com/weather/historic-flooding-on-the-yellowstone</a:t>
            </a:r>
          </a:p>
        </p:txBody>
      </p:sp>
      <p:pic>
        <p:nvPicPr>
          <p:cNvPr id="8" name="Picture 7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176F7D7-A66F-824E-AE3E-AA2F1761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96" y="3221320"/>
            <a:ext cx="3810224" cy="25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6E647-AA2D-5F8E-5962-59E6F2ED5274}"/>
              </a:ext>
            </a:extLst>
          </p:cNvPr>
          <p:cNvSpPr txBox="1"/>
          <p:nvPr/>
        </p:nvSpPr>
        <p:spPr>
          <a:xfrm>
            <a:off x="4572001" y="5787187"/>
            <a:ext cx="404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https://www.nytimes.com/2021/02/02/business/gamestop-investors-plunging-shares.html</a:t>
            </a:r>
          </a:p>
        </p:txBody>
      </p:sp>
    </p:spTree>
    <p:extLst>
      <p:ext uri="{BB962C8B-B14F-4D97-AF65-F5344CB8AC3E}">
        <p14:creationId xmlns:p14="http://schemas.microsoft.com/office/powerpoint/2010/main" val="279337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3EBF2-92CE-2E34-613D-13FBEB56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multiple dependent inputs</a:t>
            </a:r>
          </a:p>
          <a:p>
            <a:r>
              <a:rPr lang="en-US" dirty="0"/>
              <a:t>Forecasts can be made based on batches of inputs</a:t>
            </a:r>
          </a:p>
          <a:p>
            <a:pPr lvl="1"/>
            <a:r>
              <a:rPr lang="en-US" dirty="0"/>
              <a:t>Too many inputs -&gt; Exploding gradient</a:t>
            </a:r>
          </a:p>
          <a:p>
            <a:r>
              <a:rPr lang="en-US" dirty="0"/>
              <a:t>Long Short-Term Memory Networks provide a solution</a:t>
            </a:r>
          </a:p>
          <a:p>
            <a:pPr lvl="1"/>
            <a:r>
              <a:rPr lang="en-US" dirty="0"/>
              <a:t>Hidden State -&gt; Memory Cells</a:t>
            </a:r>
          </a:p>
        </p:txBody>
      </p:sp>
    </p:spTree>
    <p:extLst>
      <p:ext uri="{BB962C8B-B14F-4D97-AF65-F5344CB8AC3E}">
        <p14:creationId xmlns:p14="http://schemas.microsoft.com/office/powerpoint/2010/main" val="295033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583" y="4981188"/>
            <a:ext cx="4037759" cy="4616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Recurrent Neural Network</a:t>
            </a:r>
          </a:p>
        </p:txBody>
      </p:sp>
      <p:pic>
        <p:nvPicPr>
          <p:cNvPr id="6" name="Picture Placeholder 5" descr="A diagram of a state&#10;&#10;Description automatically generated">
            <a:extLst>
              <a:ext uri="{FF2B5EF4-FFF2-40B4-BE49-F238E27FC236}">
                <a16:creationId xmlns:a16="http://schemas.microsoft.com/office/drawing/2014/main" id="{CC9F7F6B-EA09-BA61-FE27-FE7AA5136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175" r="8175"/>
          <a:stretch>
            <a:fillRect/>
          </a:stretch>
        </p:blipFill>
        <p:spPr>
          <a:xfrm>
            <a:off x="4953842" y="1341008"/>
            <a:ext cx="4037759" cy="3028319"/>
          </a:xfrm>
          <a:ln>
            <a:solidFill>
              <a:schemeClr val="tx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0359" y="5821576"/>
            <a:ext cx="4037759" cy="2872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Flowcharts made with </a:t>
            </a:r>
            <a:r>
              <a:rPr lang="en-US" dirty="0" err="1"/>
              <a:t>Lucidchart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4EA2D7-7574-09CA-06DF-A30AF8AB1A59}"/>
              </a:ext>
            </a:extLst>
          </p:cNvPr>
          <p:cNvSpPr txBox="1">
            <a:spLocks/>
          </p:cNvSpPr>
          <p:nvPr/>
        </p:nvSpPr>
        <p:spPr>
          <a:xfrm>
            <a:off x="333442" y="4981188"/>
            <a:ext cx="4037759" cy="4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Traditional Neural Network</a:t>
            </a:r>
          </a:p>
        </p:txBody>
      </p:sp>
      <p:pic>
        <p:nvPicPr>
          <p:cNvPr id="13" name="Picture 12" descr="A diagram of a company&#10;&#10;Description automatically generated">
            <a:extLst>
              <a:ext uri="{FF2B5EF4-FFF2-40B4-BE49-F238E27FC236}">
                <a16:creationId xmlns:a16="http://schemas.microsoft.com/office/drawing/2014/main" id="{28F3FA4F-7C7C-3AE6-D740-D20A14E2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7" y="1341009"/>
            <a:ext cx="4551730" cy="3028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392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B689-0D45-4EFB-6274-04A5EECC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7" y="5152744"/>
            <a:ext cx="5486400" cy="566738"/>
          </a:xfrm>
        </p:spPr>
        <p:txBody>
          <a:bodyPr/>
          <a:lstStyle/>
          <a:p>
            <a:pPr algn="ctr"/>
            <a:r>
              <a:rPr lang="en-US" dirty="0"/>
              <a:t>Long Short-Term Memory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FFF89-D47E-9D57-D9FA-9B9BA1686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719482"/>
            <a:ext cx="5559424" cy="364097"/>
          </a:xfrm>
        </p:spPr>
        <p:txBody>
          <a:bodyPr/>
          <a:lstStyle/>
          <a:p>
            <a:pPr algn="ctr"/>
            <a:r>
              <a:rPr lang="en-US" dirty="0"/>
              <a:t>Flowchart made with </a:t>
            </a:r>
            <a:r>
              <a:rPr lang="en-US" dirty="0" err="1"/>
              <a:t>Lucidchart</a:t>
            </a:r>
            <a:endParaRPr lang="en-US" dirty="0"/>
          </a:p>
        </p:txBody>
      </p:sp>
      <p:pic>
        <p:nvPicPr>
          <p:cNvPr id="10" name="Picture 9" descr="A diagram of a computer&#10;&#10;Description automatically generated">
            <a:extLst>
              <a:ext uri="{FF2B5EF4-FFF2-40B4-BE49-F238E27FC236}">
                <a16:creationId xmlns:a16="http://schemas.microsoft.com/office/drawing/2014/main" id="{B85D997E-1B03-B2E5-4B3E-E39B0D19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21" y="472977"/>
            <a:ext cx="7463558" cy="2376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diagram of a process flow&#10;&#10;Description automatically generated">
            <a:extLst>
              <a:ext uri="{FF2B5EF4-FFF2-40B4-BE49-F238E27FC236}">
                <a16:creationId xmlns:a16="http://schemas.microsoft.com/office/drawing/2014/main" id="{BA39714C-B3C9-4ADB-2A2A-66749D40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20" y="2873743"/>
            <a:ext cx="4622535" cy="2493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5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DE2CCB-A79B-8897-27F7-CACE7661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70858-9CB8-E218-E2C1-7DB554BD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water depth for future dates</a:t>
            </a:r>
          </a:p>
          <a:p>
            <a:pPr lvl="1"/>
            <a:r>
              <a:rPr lang="en-US" dirty="0"/>
              <a:t>Comparison of Predictions and Observations allow for potential problems to be caught early</a:t>
            </a:r>
          </a:p>
          <a:p>
            <a:r>
              <a:rPr lang="en-US" dirty="0"/>
              <a:t>Explore non-traditional methods for time-series forecasting</a:t>
            </a:r>
          </a:p>
        </p:txBody>
      </p:sp>
      <p:pic>
        <p:nvPicPr>
          <p:cNvPr id="10" name="Picture 9" descr="A map of land with different colored triangles&#10;&#10;Description automatically generated">
            <a:extLst>
              <a:ext uri="{FF2B5EF4-FFF2-40B4-BE49-F238E27FC236}">
                <a16:creationId xmlns:a16="http://schemas.microsoft.com/office/drawing/2014/main" id="{39859CE4-C87A-6CD9-415D-28DFE21B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86"/>
          <a:stretch/>
        </p:blipFill>
        <p:spPr>
          <a:xfrm>
            <a:off x="4530159" y="3633694"/>
            <a:ext cx="2402547" cy="24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7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808E40-3637-FE8F-3B4F-739000E0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C54B3-42F4-2E82-6BDA-576634BD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2504422"/>
          </a:xfrm>
        </p:spPr>
        <p:txBody>
          <a:bodyPr>
            <a:normAutofit/>
          </a:bodyPr>
          <a:lstStyle/>
          <a:p>
            <a:r>
              <a:rPr lang="en-US" sz="2000" dirty="0"/>
              <a:t>Everglades National Park (EVER) telemetry stations monitor water depth</a:t>
            </a:r>
          </a:p>
          <a:p>
            <a:pPr lvl="1"/>
            <a:r>
              <a:rPr lang="en-US" sz="2000" dirty="0"/>
              <a:t>Range as far as 1952 – 2023</a:t>
            </a:r>
          </a:p>
          <a:p>
            <a:pPr lvl="1"/>
            <a:r>
              <a:rPr lang="en-US" sz="2000" dirty="0"/>
              <a:t>Various levels of missingness</a:t>
            </a:r>
          </a:p>
          <a:p>
            <a:r>
              <a:rPr lang="en-US" sz="2000" dirty="0"/>
              <a:t>Measurements are daily averages</a:t>
            </a:r>
          </a:p>
          <a:p>
            <a:pPr lvl="1"/>
            <a:r>
              <a:rPr lang="en-US" sz="2000" dirty="0"/>
              <a:t>Originally “Stage” (water elevation)</a:t>
            </a:r>
          </a:p>
          <a:p>
            <a:pPr lvl="1"/>
            <a:r>
              <a:rPr lang="en-US" sz="2000" dirty="0"/>
              <a:t>Converted to Depth based on station elevation</a:t>
            </a:r>
          </a:p>
        </p:txBody>
      </p:sp>
      <p:pic>
        <p:nvPicPr>
          <p:cNvPr id="8" name="Picture 7" descr="A graph showing 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54B41769-2371-52FB-4426-105C2944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12" y="3429000"/>
            <a:ext cx="5229412" cy="2614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91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23EF-C2EC-CCCB-D973-FDC494C5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5077-7240-0875-7FFE-052F4E93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82059"/>
          </a:xfrm>
        </p:spPr>
        <p:txBody>
          <a:bodyPr>
            <a:normAutofit/>
          </a:bodyPr>
          <a:lstStyle/>
          <a:p>
            <a:r>
              <a:rPr lang="en-US" sz="2400" dirty="0"/>
              <a:t>Missingness when training NNs can lead to exploding gradients, so missing values must be imputed</a:t>
            </a:r>
          </a:p>
          <a:p>
            <a:r>
              <a:rPr lang="en-US" sz="2400" dirty="0"/>
              <a:t>A </a:t>
            </a:r>
            <a:r>
              <a:rPr lang="en-US" sz="2400" b="1" dirty="0"/>
              <a:t>Kalman Filter </a:t>
            </a:r>
            <a:r>
              <a:rPr lang="en-US" sz="2400" dirty="0"/>
              <a:t>was used to fill in those values</a:t>
            </a:r>
          </a:p>
          <a:p>
            <a:endParaRPr lang="en-US" sz="2400" dirty="0"/>
          </a:p>
        </p:txBody>
      </p:sp>
      <p:pic>
        <p:nvPicPr>
          <p:cNvPr id="5" name="Picture 4" descr="A graph with black and red lines&#10;&#10;Description automatically generated">
            <a:extLst>
              <a:ext uri="{FF2B5EF4-FFF2-40B4-BE49-F238E27FC236}">
                <a16:creationId xmlns:a16="http://schemas.microsoft.com/office/drawing/2014/main" id="{287BC954-CB5C-35B3-831E-1611F817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9" y="3042024"/>
            <a:ext cx="5871882" cy="2935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058096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B11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d0097c-64f4-4e3b-99a3-bc1c796771ba">
      <Terms xmlns="http://schemas.microsoft.com/office/infopath/2007/PartnerControls"/>
    </lcf76f155ced4ddcb4097134ff3c332f>
    <TaxCatchAll xmlns="a7e95da2-8946-49ae-a42c-eac0e2e4909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8E895C404BE40B8E18D2FE0DE171E" ma:contentTypeVersion="15" ma:contentTypeDescription="Create a new document." ma:contentTypeScope="" ma:versionID="e3b50e3d3966c5dce05a9c59b7961e98">
  <xsd:schema xmlns:xsd="http://www.w3.org/2001/XMLSchema" xmlns:xs="http://www.w3.org/2001/XMLSchema" xmlns:p="http://schemas.microsoft.com/office/2006/metadata/properties" xmlns:ns2="d0d0097c-64f4-4e3b-99a3-bc1c796771ba" xmlns:ns3="a7e95da2-8946-49ae-a42c-eac0e2e49090" targetNamespace="http://schemas.microsoft.com/office/2006/metadata/properties" ma:root="true" ma:fieldsID="846743cf0710f7e7c5b0659fc053b820" ns2:_="" ns3:_="">
    <xsd:import namespace="d0d0097c-64f4-4e3b-99a3-bc1c796771ba"/>
    <xsd:import namespace="a7e95da2-8946-49ae-a42c-eac0e2e4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0097c-64f4-4e3b-99a3-bc1c79677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95da2-8946-49ae-a42c-eac0e2e4909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9a57be3-f9ed-4d1f-aaa7-b4c82ccacba5}" ma:internalName="TaxCatchAll" ma:showField="CatchAllData" ma:web="a7e95da2-8946-49ae-a42c-eac0e2e4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5FAE3B-CFC5-4FC7-9790-E3F2C457D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361201-2870-471D-85D3-8260AD892915}">
  <ds:schemaRefs>
    <ds:schemaRef ds:uri="http://schemas.microsoft.com/office/2006/metadata/properties"/>
    <ds:schemaRef ds:uri="http://schemas.microsoft.com/office/infopath/2007/PartnerControls"/>
    <ds:schemaRef ds:uri="d0d0097c-64f4-4e3b-99a3-bc1c796771ba"/>
    <ds:schemaRef ds:uri="a7e95da2-8946-49ae-a42c-eac0e2e49090"/>
  </ds:schemaRefs>
</ds:datastoreItem>
</file>

<file path=customXml/itemProps3.xml><?xml version="1.0" encoding="utf-8"?>
<ds:datastoreItem xmlns:ds="http://schemas.openxmlformats.org/officeDocument/2006/customXml" ds:itemID="{30F31322-97E6-44DA-A806-71B071768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0097c-64f4-4e3b-99a3-bc1c796771ba"/>
    <ds:schemaRef ds:uri="a7e95da2-8946-49ae-a42c-eac0e2e49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458</Words>
  <Application>Microsoft Office PowerPoint</Application>
  <PresentationFormat>On-screen Show (4:3)</PresentationFormat>
  <Paragraphs>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CMR12</vt:lpstr>
      <vt:lpstr>CMTI12</vt:lpstr>
      <vt:lpstr>1_Custom Design</vt:lpstr>
      <vt:lpstr>Long Short-Term Memory Networks for Time-Series Predictions</vt:lpstr>
      <vt:lpstr>Special Thanks</vt:lpstr>
      <vt:lpstr>Time-Series Data</vt:lpstr>
      <vt:lpstr>Recurrent Neural Networks</vt:lpstr>
      <vt:lpstr>Recurrent Neural Network</vt:lpstr>
      <vt:lpstr>Long Short-Term Memory Networks</vt:lpstr>
      <vt:lpstr>Motivation</vt:lpstr>
      <vt:lpstr>Data Available</vt:lpstr>
      <vt:lpstr>Issues Within the Data</vt:lpstr>
      <vt:lpstr>Results</vt:lpstr>
      <vt:lpstr>Next Steps</vt:lpstr>
      <vt:lpstr>References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Lambert</dc:creator>
  <cp:lastModifiedBy>Liucci, Eliot</cp:lastModifiedBy>
  <cp:revision>18</cp:revision>
  <dcterms:created xsi:type="dcterms:W3CDTF">2012-04-26T20:02:36Z</dcterms:created>
  <dcterms:modified xsi:type="dcterms:W3CDTF">2024-03-19T20:56:06Z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0x010100DC58E895C404BE40B8E18D2FE0DE171E</vt:lpwstr>
  </property>
</Properties>
</file>