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BB7-C4F4-4A64-947A-BB184074F2B0}" type="datetimeFigureOut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CFA-8FBE-40AE-B17A-BE7B225B6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</p:spPr>
            <p:txBody>
              <a:bodyPr>
                <a:normAutofit/>
              </a:bodyPr>
              <a:lstStyle/>
              <a:p>
                <a:pPr marL="5715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1. Choose the best answer from the four choices(24 points).</a:t>
                </a:r>
              </a:p>
              <a:p>
                <a:pPr marL="5715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1) The output of an AND gate is LOW when </a:t>
                </a:r>
                <a:r>
                  <a:rPr lang="en-US" altLang="zh-CN" sz="2000" b="1" dirty="0" smtClean="0"/>
                  <a:t>(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any input is LOW  	B. all inputs are LOW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C. no inputs are LOW  	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D. Both (A) and (B)</a:t>
                </a:r>
              </a:p>
              <a:p>
                <a:pPr marL="5715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2) The two types of gates which are called universal gates are  (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AND/OR             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B. NAND/NOR       </a:t>
                </a:r>
                <a:r>
                  <a:rPr lang="en-US" altLang="zh-CN" sz="2000" b="1" dirty="0"/>
                  <a:t>C. AND/NAND                  D. OR/NOR</a:t>
                </a:r>
              </a:p>
              <a:p>
                <a:pPr marL="265113" lvl="0" indent="-265113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3) Which method can be used in digital systems to convert subtraction  operations to addition operations. (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original code       B. ASCII code        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C. complement code</a:t>
                </a:r>
                <a:r>
                  <a:rPr lang="en-US" altLang="zh-CN" sz="2000" b="1" dirty="0"/>
                  <a:t>      D. BCD code</a:t>
                </a: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4) Which is correct about 8421BCD code operation. (  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A. 00111000 + 10000011 = 10111011    B. 11001001 + 00000001 = 11001010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C. 01001000 + 00100100 = 10000010   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D. 01011001 + 00010000 = 01101001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5) </a:t>
                </a:r>
                <a:r>
                  <a:rPr lang="en-US" altLang="zh-CN" sz="2000" b="1" i="1" dirty="0"/>
                  <a:t>F = f(A,B) = m</a:t>
                </a:r>
                <a:r>
                  <a:rPr lang="en-US" altLang="zh-CN" sz="2000" b="1" i="1" baseline="-25000" dirty="0"/>
                  <a:t>0</a:t>
                </a:r>
                <a:r>
                  <a:rPr lang="en-US" altLang="zh-CN" sz="2000" b="1" i="1" dirty="0"/>
                  <a:t>+m</a:t>
                </a:r>
                <a:r>
                  <a:rPr lang="en-US" altLang="zh-CN" sz="2000" b="1" i="1" baseline="-25000" dirty="0"/>
                  <a:t>3</a:t>
                </a:r>
                <a:r>
                  <a:rPr lang="en-US" altLang="zh-CN" sz="2000" b="1" dirty="0"/>
                  <a:t>, select the right answer for F’. (        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    B.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sz="2000" b="1" dirty="0"/>
                  <a:t>     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 C.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              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D. All above</a:t>
                </a:r>
              </a:p>
              <a:p>
                <a:pPr marL="0" lv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6) How many code groups can be received by the even parity system. (        )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     10011000, 01101101, 10011011,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11111111, 01110111, 00011000</a:t>
                </a:r>
                <a:endParaRPr lang="zh-CN" altLang="zh-CN" sz="20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 A.  2                             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B.  3                        </a:t>
                </a:r>
                <a:r>
                  <a:rPr lang="en-US" altLang="zh-CN" sz="2000" b="1" dirty="0"/>
                  <a:t>C.  5                                   D.  6</a:t>
                </a:r>
                <a:endParaRPr lang="zh-CN" altLang="zh-CN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 smtClean="0"/>
                  <a:t>2. Fill in the blanks. (20 points)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/>
                  <a:t>  1)  (29)</a:t>
                </a:r>
                <a:r>
                  <a:rPr lang="en-US" altLang="zh-CN" sz="2000" b="1" baseline="-25000" dirty="0"/>
                  <a:t>10  </a:t>
                </a:r>
                <a:r>
                  <a:rPr lang="en-US" altLang="zh-CN" sz="2000" b="1" dirty="0"/>
                  <a:t>=  (    </a:t>
                </a:r>
                <a:r>
                  <a:rPr lang="en-US" altLang="zh-CN" sz="2000" b="1" dirty="0" smtClean="0"/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11101</a:t>
                </a:r>
                <a:r>
                  <a:rPr lang="en-US" altLang="zh-CN" sz="2000" b="1" dirty="0" smtClean="0"/>
                  <a:t>     </a:t>
                </a:r>
                <a:r>
                  <a:rPr lang="en-US" altLang="zh-CN" sz="2000" b="1" dirty="0"/>
                  <a:t>)</a:t>
                </a:r>
                <a:r>
                  <a:rPr lang="en-US" altLang="zh-CN" sz="2000" b="1" baseline="-25000" dirty="0"/>
                  <a:t>2</a:t>
                </a:r>
                <a:r>
                  <a:rPr lang="en-US" altLang="zh-CN" sz="2000" b="1" dirty="0"/>
                  <a:t>=(   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1D</a:t>
                </a:r>
                <a:r>
                  <a:rPr lang="en-US" altLang="zh-CN" sz="2000" b="1" dirty="0" smtClean="0"/>
                  <a:t>     </a:t>
                </a:r>
                <a:r>
                  <a:rPr lang="en-US" altLang="zh-CN" sz="2000" b="1" dirty="0"/>
                  <a:t>)</a:t>
                </a:r>
                <a:r>
                  <a:rPr lang="en-US" altLang="zh-CN" sz="2000" b="1" baseline="-25000" dirty="0"/>
                  <a:t>16</a:t>
                </a:r>
                <a:r>
                  <a:rPr lang="en-US" altLang="zh-CN" sz="2000" b="1" dirty="0"/>
                  <a:t>= (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00101001</a:t>
                </a:r>
                <a:r>
                  <a:rPr lang="en-US" altLang="zh-CN" sz="2000" b="1" dirty="0" smtClean="0"/>
                  <a:t> )</a:t>
                </a:r>
                <a:r>
                  <a:rPr lang="en-US" altLang="zh-CN" sz="2000" b="1" baseline="-25000" dirty="0"/>
                  <a:t>BCD</a:t>
                </a:r>
                <a:r>
                  <a:rPr lang="en-US" altLang="zh-CN" sz="2000" b="1" dirty="0"/>
                  <a:t>.</a:t>
                </a:r>
              </a:p>
              <a:p>
                <a:pPr marL="360363" indent="-360363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/>
                  <a:t>  2) The standard SOP form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𝐚𝐛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𝐚</m:t>
                        </m:r>
                        <m:acc>
                          <m:accPr>
                            <m:chr m:val="̅"/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zh-CN" sz="2000" b="1" dirty="0"/>
                  <a:t> is </a:t>
                </a:r>
                <a:r>
                  <a:rPr lang="en-US" altLang="zh-CN" sz="2000" b="1" dirty="0" smtClean="0"/>
                  <a:t>(</a:t>
                </a:r>
                <a:endParaRPr lang="en-US" altLang="zh-CN" sz="2000" kern="1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14:m>
                  <m:oMath xmlns:m="http://schemas.openxmlformats.org/officeDocument/2006/math">
                    <m:r>
                      <a:rPr lang="en-US" altLang="zh-CN" sz="20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zh-CN" sz="200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0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1,3,5,6,7)</m:t>
                        </m:r>
                      </m:e>
                    </m:nary>
                  </m:oMath>
                </a14:m>
                <a:r>
                  <a:rPr lang="en-US" altLang="zh-CN" sz="2000" b="1" dirty="0"/>
                  <a:t>), and the standard POS form of  it is </a:t>
                </a:r>
                <a:r>
                  <a:rPr lang="en-US" altLang="zh-CN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0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0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 sz="20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0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0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0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000" b="1" dirty="0" smtClean="0"/>
                  <a:t>).</a:t>
                </a:r>
              </a:p>
              <a:p>
                <a:pPr marL="360363" indent="-360363">
                  <a:lnSpc>
                    <a:spcPct val="130000"/>
                  </a:lnSpc>
                  <a:spcBef>
                    <a:spcPts val="0"/>
                  </a:spcBef>
                  <a:buNone/>
                  <a:tabLst>
                    <a:tab pos="84138" algn="l"/>
                  </a:tabLst>
                </a:pPr>
                <a:r>
                  <a:rPr lang="en-US" altLang="zh-CN" sz="2000" b="1" dirty="0" smtClean="0"/>
                  <a:t>  			SOP</a:t>
                </a:r>
                <a:endParaRPr lang="en-US" altLang="zh-CN" sz="2000" b="1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/>
                  <a:t>		f(</a:t>
                </a:r>
                <a:r>
                  <a:rPr lang="en-US" altLang="zh-CN" sz="2000" b="1" dirty="0" err="1" smtClean="0"/>
                  <a:t>a,b,c</a:t>
                </a:r>
                <a:r>
                  <a:rPr lang="en-US" altLang="zh-CN" sz="2000" b="1" dirty="0" smtClean="0"/>
                  <a:t>)=ab+(</a:t>
                </a:r>
                <a:r>
                  <a:rPr lang="en-US" altLang="zh-CN" sz="2000" b="1" dirty="0" err="1" smtClean="0"/>
                  <a:t>a’+ab</a:t>
                </a:r>
                <a:r>
                  <a:rPr lang="en-US" altLang="zh-CN" sz="2000" b="1" dirty="0" smtClean="0"/>
                  <a:t>’)c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/>
                  <a:t>		=</a:t>
                </a:r>
                <a:r>
                  <a:rPr lang="en-US" altLang="zh-CN" sz="2000" b="1" dirty="0" err="1" smtClean="0"/>
                  <a:t>ab+a’c+ab’c</a:t>
                </a:r>
                <a:endParaRPr lang="en-US" altLang="zh-CN" sz="2000" b="1" dirty="0" smtClean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/>
                  <a:t>		=ab(</a:t>
                </a:r>
                <a:r>
                  <a:rPr lang="en-US" altLang="zh-CN" sz="2000" b="1" dirty="0" err="1" smtClean="0"/>
                  <a:t>c+c</a:t>
                </a:r>
                <a:r>
                  <a:rPr lang="en-US" altLang="zh-CN" sz="2000" b="1" dirty="0" smtClean="0"/>
                  <a:t>’)+</a:t>
                </a:r>
                <a:r>
                  <a:rPr lang="en-US" altLang="zh-CN" sz="2000" b="1" dirty="0" err="1" smtClean="0"/>
                  <a:t>a’c</a:t>
                </a:r>
                <a:r>
                  <a:rPr lang="en-US" altLang="zh-CN" sz="2000" b="1" dirty="0" smtClean="0"/>
                  <a:t>(</a:t>
                </a:r>
                <a:r>
                  <a:rPr lang="en-US" altLang="zh-CN" sz="2000" b="1" dirty="0" err="1" smtClean="0"/>
                  <a:t>b+b</a:t>
                </a:r>
                <a:r>
                  <a:rPr lang="en-US" altLang="zh-CN" sz="2000" b="1" dirty="0" smtClean="0"/>
                  <a:t>’)+</a:t>
                </a:r>
                <a:r>
                  <a:rPr lang="en-US" altLang="zh-CN" sz="2000" b="1" dirty="0" err="1" smtClean="0"/>
                  <a:t>ab’c</a:t>
                </a:r>
                <a:endParaRPr lang="en-US" altLang="zh-CN" sz="2000" b="1" dirty="0" smtClean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/>
                  <a:t>		=</a:t>
                </a:r>
                <a:r>
                  <a:rPr lang="en-US" altLang="zh-CN" sz="2000" b="1" dirty="0" err="1" smtClean="0"/>
                  <a:t>abc+abc</a:t>
                </a:r>
                <a:r>
                  <a:rPr lang="en-US" altLang="zh-CN" sz="2000" b="1" dirty="0" smtClean="0"/>
                  <a:t>’+</a:t>
                </a:r>
                <a:r>
                  <a:rPr lang="en-US" altLang="zh-CN" sz="2000" b="1" dirty="0" err="1" smtClean="0"/>
                  <a:t>a’bc+a’b’c+ab’c</a:t>
                </a:r>
                <a:endParaRPr lang="en-US" altLang="zh-CN" sz="2000" b="1" dirty="0" smtClean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/>
                  <a:t>		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=a’b’c+a’bc+ab’</a:t>
                </a:r>
                <a:r>
                  <a:rPr lang="en-US" altLang="zh-CN" sz="2000" b="1" dirty="0" err="1" smtClean="0">
                    <a:solidFill>
                      <a:srgbClr val="FF0000"/>
                    </a:solidFill>
                  </a:rPr>
                  <a:t>c+abc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’+</a:t>
                </a:r>
                <a:r>
                  <a:rPr lang="en-US" altLang="zh-CN" sz="2000" b="1" dirty="0" err="1" smtClean="0">
                    <a:solidFill>
                      <a:srgbClr val="FF0000"/>
                    </a:solidFill>
                  </a:rPr>
                  <a:t>abc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		=m1+m3+m5+m6+m7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		=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∑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m(1,2,5,6,7)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000" b="1" dirty="0" smtClean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 </a:t>
                </a:r>
                <a:r>
                  <a:rPr lang="en-US" altLang="zh-CN" sz="2000" b="1" dirty="0" smtClean="0"/>
                  <a:t>                                POS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/>
                  <a:t>	</a:t>
                </a:r>
                <a:r>
                  <a:rPr lang="en-US" altLang="zh-CN" sz="2000" b="1" dirty="0" smtClean="0"/>
                  <a:t>	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dirty="0" err="1" smtClean="0">
                    <a:solidFill>
                      <a:srgbClr val="FF0000"/>
                    </a:solidFill>
                  </a:rPr>
                  <a:t>a+b+c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)(</a:t>
                </a:r>
                <a:r>
                  <a:rPr lang="en-US" altLang="zh-CN" sz="2000" b="1" dirty="0" err="1" smtClean="0">
                    <a:solidFill>
                      <a:srgbClr val="FF0000"/>
                    </a:solidFill>
                  </a:rPr>
                  <a:t>a+b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’+c)(a’+</a:t>
                </a:r>
                <a:r>
                  <a:rPr lang="en-US" altLang="zh-CN" sz="2000" b="1" dirty="0" err="1" smtClean="0">
                    <a:solidFill>
                      <a:srgbClr val="FF0000"/>
                    </a:solidFill>
                  </a:rPr>
                  <a:t>b+c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		=M0M2M4</a:t>
                </a:r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		=</a:t>
                </a:r>
                <a:r>
                  <a:rPr lang="el-GR" altLang="zh-CN" sz="2000" b="1" dirty="0" smtClean="0">
                    <a:solidFill>
                      <a:srgbClr val="FF0000"/>
                    </a:solidFill>
                  </a:rPr>
                  <a:t>Π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M(0,2,4</a:t>
                </a:r>
                <a:r>
                  <a:rPr lang="en-US" altLang="zh-CN" sz="2000" b="1" dirty="0" smtClean="0"/>
                  <a:t>)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  <a:blipFill>
                <a:blip r:embed="rId2"/>
                <a:stretch>
                  <a:fillRect l="-629" b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  <a:tabLst>
                <a:tab pos="84138" algn="l"/>
              </a:tabLst>
            </a:pPr>
            <a:r>
              <a:rPr lang="en-US" altLang="zh-CN" sz="2000" b="1" dirty="0" smtClean="0"/>
              <a:t>3</a:t>
            </a:r>
            <a:r>
              <a:rPr lang="en-US" altLang="zh-CN" sz="2000" b="1" dirty="0"/>
              <a:t>. Simplify the following expression using </a:t>
            </a:r>
            <a:r>
              <a:rPr lang="en-US" altLang="zh-CN" sz="2000" b="1" dirty="0" err="1"/>
              <a:t>karnaugh</a:t>
            </a:r>
            <a:r>
              <a:rPr lang="en-US" altLang="zh-CN" sz="2000" b="1" dirty="0"/>
              <a:t> maps .(12points)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F= f(x, y , z, w) = 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m(0, 2, 4, 8, 10, 14,15)  + 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d(3, 5, 6, 7, 11, 12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5"/>
            <a:ext cx="7623449" cy="3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 smtClean="0"/>
                  <a:t>4</a:t>
                </a:r>
                <a:r>
                  <a:rPr lang="en-US" altLang="zh-CN" sz="2000" b="1" dirty="0"/>
                  <a:t>. Simplify the following expression.(8points)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acc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𝑨𝑫𝑭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𝑪𝑫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6408712"/>
              </a:xfr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49957"/>
            <a:ext cx="7788132" cy="34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408712"/>
          </a:xfrm>
        </p:spPr>
        <p:txBody>
          <a:bodyPr>
            <a:normAutofit/>
          </a:bodyPr>
          <a:lstStyle/>
          <a:p>
            <a:pPr marL="258763" indent="-25876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5</a:t>
            </a:r>
            <a:r>
              <a:rPr lang="en-US" altLang="zh-CN" sz="2000" b="1" dirty="0"/>
              <a:t>. Design a  logic circuit with a control switch X. When X is 0,  the circuit can be used to implement F=A</a:t>
            </a:r>
            <a:r>
              <a:rPr lang="zh-CN" altLang="en-US" sz="2000" b="1" dirty="0"/>
              <a:t>⊕</a:t>
            </a:r>
            <a:r>
              <a:rPr lang="en-US" altLang="zh-CN" sz="2000" b="1" dirty="0"/>
              <a:t>B, when X is 1, the circuit can be used to implement F= A+B’. (a) construct the truth table; (b)write the logic expression and simplify it; (c)rewrite the logic expression with NOT and  NAND only. (16points)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b="1" dirty="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7148" b="4887"/>
          <a:stretch/>
        </p:blipFill>
        <p:spPr>
          <a:xfrm>
            <a:off x="821268" y="1988840"/>
            <a:ext cx="757347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408712"/>
          </a:xfrm>
        </p:spPr>
        <p:txBody>
          <a:bodyPr>
            <a:normAutofit/>
          </a:bodyPr>
          <a:lstStyle/>
          <a:p>
            <a:pPr marL="265113" indent="-2651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6</a:t>
            </a:r>
            <a:r>
              <a:rPr lang="en-US" altLang="zh-CN" sz="2000" b="1" dirty="0"/>
              <a:t>. Develop a logic circuit for detecting whether a 8421BCD is more than 5. If it is, the output should be truth .  </a:t>
            </a:r>
            <a:endParaRPr lang="en-US" altLang="zh-CN" sz="2000" b="1" dirty="0" smtClean="0"/>
          </a:p>
          <a:p>
            <a:pPr marL="265113" indent="-2651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a) construct the truth table</a:t>
            </a:r>
            <a:r>
              <a:rPr lang="en-US" altLang="zh-CN" sz="2000" b="1" dirty="0" smtClean="0"/>
              <a:t>;</a:t>
            </a:r>
          </a:p>
          <a:p>
            <a:pPr marL="265113" indent="-2651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	(</a:t>
            </a:r>
            <a:r>
              <a:rPr lang="en-US" altLang="zh-CN" sz="2000" b="1" dirty="0"/>
              <a:t>b</a:t>
            </a:r>
            <a:r>
              <a:rPr lang="en-US" altLang="zh-CN" sz="2000" b="1" dirty="0" smtClean="0"/>
              <a:t>) write </a:t>
            </a:r>
            <a:r>
              <a:rPr lang="en-US" altLang="zh-CN" sz="2000" b="1" dirty="0"/>
              <a:t>the logic expression and simplify it; </a:t>
            </a:r>
            <a:endParaRPr lang="en-US" altLang="zh-CN" sz="2000" b="1" dirty="0" smtClean="0"/>
          </a:p>
          <a:p>
            <a:pPr marL="265113" indent="-2651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	(</a:t>
            </a:r>
            <a:r>
              <a:rPr lang="en-US" altLang="zh-CN" sz="2000" b="1" dirty="0"/>
              <a:t>c</a:t>
            </a:r>
            <a:r>
              <a:rPr lang="en-US" altLang="zh-CN" sz="2000" b="1" dirty="0" smtClean="0"/>
              <a:t>) draw </a:t>
            </a:r>
            <a:r>
              <a:rPr lang="en-US" altLang="zh-CN" sz="2000" b="1" dirty="0"/>
              <a:t>the logic circuit. (20points)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b="1" dirty="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843808" y="4941167"/>
            <a:ext cx="8945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941"/>
          <a:stretch/>
        </p:blipFill>
        <p:spPr>
          <a:xfrm>
            <a:off x="1614857" y="188639"/>
            <a:ext cx="5914286" cy="66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241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PC</cp:lastModifiedBy>
  <cp:revision>103</cp:revision>
  <dcterms:created xsi:type="dcterms:W3CDTF">2014-04-29T01:20:30Z</dcterms:created>
  <dcterms:modified xsi:type="dcterms:W3CDTF">2020-11-20T08:22:26Z</dcterms:modified>
</cp:coreProperties>
</file>