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0" r:id="rId2"/>
    <p:sldId id="268" r:id="rId3"/>
    <p:sldId id="270" r:id="rId4"/>
    <p:sldId id="261" r:id="rId5"/>
    <p:sldId id="264" r:id="rId6"/>
    <p:sldId id="263" r:id="rId7"/>
    <p:sldId id="265" r:id="rId8"/>
    <p:sldId id="266" r:id="rId9"/>
    <p:sldId id="267" r:id="rId10"/>
    <p:sldId id="287" r:id="rId11"/>
    <p:sldId id="271" r:id="rId12"/>
    <p:sldId id="272" r:id="rId13"/>
    <p:sldId id="279" r:id="rId14"/>
    <p:sldId id="281" r:id="rId15"/>
    <p:sldId id="282" r:id="rId16"/>
    <p:sldId id="283" r:id="rId17"/>
    <p:sldId id="284" r:id="rId18"/>
    <p:sldId id="285" r:id="rId19"/>
    <p:sldId id="286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01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3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76BB7-C4F4-4A64-947A-BB184074F2B0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9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21.wmf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03498"/>
            <a:ext cx="8784976" cy="4698522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1.(10p)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truth table and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1-bit</a:t>
            </a:r>
          </a:p>
          <a:p>
            <a:pPr marL="457200" indent="-45720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comparator,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circuit, and complete the time diagram.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(10p) Give the truth table of a 1-bit full adder, and implement it using 1-of-8 multiplexer.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Consider the three-variable function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zh-CN" altLang="zh-CN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(10p) Give its canonical SOP and canonical POS. </a:t>
            </a:r>
            <a:endParaRPr lang="zh-CN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(10p) Implement the function using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gates only. </a:t>
            </a:r>
            <a:endParaRPr lang="zh-CN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(15p) Implement the function using 3-line-to-8-line decoder.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(15p) Implement the function using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4-16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decoder. </a:t>
            </a:r>
            <a:endParaRPr lang="zh-CN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(15p) Implement the function using 1-of-4 multiplexer(use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select inputs). 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.(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15p) There are 2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contral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signals: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circuit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an 1-of-8 MUX.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               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2)                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/>
          <a:srcRect r="37434"/>
          <a:stretch>
            <a:fillRect/>
          </a:stretch>
        </p:blipFill>
        <p:spPr bwMode="auto">
          <a:xfrm>
            <a:off x="6373092" y="91990"/>
            <a:ext cx="2389910" cy="93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855470"/>
              </p:ext>
            </p:extLst>
          </p:nvPr>
        </p:nvGraphicFramePr>
        <p:xfrm>
          <a:off x="495300" y="3932382"/>
          <a:ext cx="931516" cy="29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2" name="公式" r:id="rId4" imgW="685800" imgH="215640" progId="Equation.3">
                  <p:embed/>
                </p:oleObj>
              </mc:Choice>
              <mc:Fallback>
                <p:oleObj name="公式" r:id="rId4" imgW="6858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00" y="3932382"/>
                        <a:ext cx="931516" cy="293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562634"/>
              </p:ext>
            </p:extLst>
          </p:nvPr>
        </p:nvGraphicFramePr>
        <p:xfrm>
          <a:off x="1481281" y="3937577"/>
          <a:ext cx="1021194" cy="24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3" name="公式" r:id="rId6" imgW="736560" imgH="177480" progId="Equation.3">
                  <p:embed/>
                </p:oleObj>
              </mc:Choice>
              <mc:Fallback>
                <p:oleObj name="公式" r:id="rId6" imgW="7365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1281" y="3937577"/>
                        <a:ext cx="1021194" cy="24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368146"/>
              </p:ext>
            </p:extLst>
          </p:nvPr>
        </p:nvGraphicFramePr>
        <p:xfrm>
          <a:off x="3249613" y="3925888"/>
          <a:ext cx="8810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4" name="公式" r:id="rId8" imgW="647640" imgH="215640" progId="Equation.3">
                  <p:embed/>
                </p:oleObj>
              </mc:Choice>
              <mc:Fallback>
                <p:oleObj name="公式" r:id="rId8" imgW="647640" imgH="21564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3925888"/>
                        <a:ext cx="8810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07532"/>
              </p:ext>
            </p:extLst>
          </p:nvPr>
        </p:nvGraphicFramePr>
        <p:xfrm>
          <a:off x="527770" y="4272395"/>
          <a:ext cx="88106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5" name="公式" r:id="rId10" imgW="647640" imgH="215640" progId="Equation.3">
                  <p:embed/>
                </p:oleObj>
              </mc:Choice>
              <mc:Fallback>
                <p:oleObj name="公式" r:id="rId10" imgW="647640" imgH="2156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770" y="4272395"/>
                        <a:ext cx="881062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599628"/>
              </p:ext>
            </p:extLst>
          </p:nvPr>
        </p:nvGraphicFramePr>
        <p:xfrm>
          <a:off x="4285096" y="3883313"/>
          <a:ext cx="751032" cy="279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6" name="公式" r:id="rId12" imgW="545760" imgH="203040" progId="Equation.3">
                  <p:embed/>
                </p:oleObj>
              </mc:Choice>
              <mc:Fallback>
                <p:oleObj name="公式" r:id="rId12" imgW="545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85096" y="3883313"/>
                        <a:ext cx="751032" cy="279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430304"/>
              </p:ext>
            </p:extLst>
          </p:nvPr>
        </p:nvGraphicFramePr>
        <p:xfrm>
          <a:off x="1480127" y="4208895"/>
          <a:ext cx="1028416" cy="29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7" name="公式" r:id="rId14" imgW="711000" imgH="203040" progId="Equation.3">
                  <p:embed/>
                </p:oleObj>
              </mc:Choice>
              <mc:Fallback>
                <p:oleObj name="公式" r:id="rId14" imgW="7110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80127" y="4208895"/>
                        <a:ext cx="1028416" cy="293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693488"/>
              </p:ext>
            </p:extLst>
          </p:nvPr>
        </p:nvGraphicFramePr>
        <p:xfrm>
          <a:off x="3256541" y="4272252"/>
          <a:ext cx="8810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8" name="公式" r:id="rId16" imgW="647640" imgH="215640" progId="Equation.3">
                  <p:embed/>
                </p:oleObj>
              </mc:Choice>
              <mc:Fallback>
                <p:oleObj name="公式" r:id="rId16" imgW="647640" imgH="2156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541" y="4272252"/>
                        <a:ext cx="8810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805035"/>
              </p:ext>
            </p:extLst>
          </p:nvPr>
        </p:nvGraphicFramePr>
        <p:xfrm>
          <a:off x="4270663" y="4255654"/>
          <a:ext cx="753474" cy="23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9" name="公式" r:id="rId18" imgW="533160" imgH="164880" progId="Equation.3">
                  <p:embed/>
                </p:oleObj>
              </mc:Choice>
              <mc:Fallback>
                <p:oleObj name="公式" r:id="rId18" imgW="53316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70663" y="4255654"/>
                        <a:ext cx="753474" cy="23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207818" y="303498"/>
            <a:ext cx="8749146" cy="135741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signals: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circuit using an 1-of-8 MUX.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2) 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4) 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050264"/>
              </p:ext>
            </p:extLst>
          </p:nvPr>
        </p:nvGraphicFramePr>
        <p:xfrm>
          <a:off x="633846" y="738766"/>
          <a:ext cx="1003146" cy="31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公式" r:id="rId3" imgW="685800" imgH="215640" progId="Equation.3">
                  <p:embed/>
                </p:oleObj>
              </mc:Choice>
              <mc:Fallback>
                <p:oleObj name="公式" r:id="rId3" imgW="68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46" y="738766"/>
                        <a:ext cx="1003146" cy="316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187115"/>
              </p:ext>
            </p:extLst>
          </p:nvPr>
        </p:nvGraphicFramePr>
        <p:xfrm>
          <a:off x="1728067" y="757238"/>
          <a:ext cx="1057275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公式" r:id="rId5" imgW="711000" imgH="177480" progId="Equation.3">
                  <p:embed/>
                </p:oleObj>
              </mc:Choice>
              <mc:Fallback>
                <p:oleObj name="公式" r:id="rId5" imgW="7110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067" y="757238"/>
                        <a:ext cx="1057275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077093"/>
              </p:ext>
            </p:extLst>
          </p:nvPr>
        </p:nvGraphicFramePr>
        <p:xfrm>
          <a:off x="4219399" y="725489"/>
          <a:ext cx="969674" cy="323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公式" r:id="rId7" imgW="647640" imgH="215640" progId="Equation.3">
                  <p:embed/>
                </p:oleObj>
              </mc:Choice>
              <mc:Fallback>
                <p:oleObj name="公式" r:id="rId7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399" y="725489"/>
                        <a:ext cx="969674" cy="323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10304"/>
              </p:ext>
            </p:extLst>
          </p:nvPr>
        </p:nvGraphicFramePr>
        <p:xfrm>
          <a:off x="665596" y="1078491"/>
          <a:ext cx="948460" cy="31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公式" r:id="rId9" imgW="647640" imgH="215640" progId="Equation.3">
                  <p:embed/>
                </p:oleObj>
              </mc:Choice>
              <mc:Fallback>
                <p:oleObj name="公式" r:id="rId9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96" y="1078491"/>
                        <a:ext cx="948460" cy="316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820840"/>
              </p:ext>
            </p:extLst>
          </p:nvPr>
        </p:nvGraphicFramePr>
        <p:xfrm>
          <a:off x="5344500" y="696479"/>
          <a:ext cx="852203" cy="31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公式" r:id="rId11" imgW="545760" imgH="203040" progId="Equation.3">
                  <p:embed/>
                </p:oleObj>
              </mc:Choice>
              <mc:Fallback>
                <p:oleObj name="公式" r:id="rId11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500" y="696479"/>
                        <a:ext cx="852203" cy="31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25686"/>
              </p:ext>
            </p:extLst>
          </p:nvPr>
        </p:nvGraphicFramePr>
        <p:xfrm>
          <a:off x="1727200" y="1028700"/>
          <a:ext cx="10636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公式" r:id="rId13" imgW="685800" imgH="203040" progId="Equation.3">
                  <p:embed/>
                </p:oleObj>
              </mc:Choice>
              <mc:Fallback>
                <p:oleObj name="公式" r:id="rId13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028700"/>
                        <a:ext cx="10636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549961"/>
              </p:ext>
            </p:extLst>
          </p:nvPr>
        </p:nvGraphicFramePr>
        <p:xfrm>
          <a:off x="4225749" y="1071564"/>
          <a:ext cx="969674" cy="323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公式" r:id="rId15" imgW="647640" imgH="215640" progId="Equation.3">
                  <p:embed/>
                </p:oleObj>
              </mc:Choice>
              <mc:Fallback>
                <p:oleObj name="公式" r:id="rId15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49" y="1071564"/>
                        <a:ext cx="969674" cy="323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615416"/>
              </p:ext>
            </p:extLst>
          </p:nvPr>
        </p:nvGraphicFramePr>
        <p:xfrm>
          <a:off x="5321300" y="1069975"/>
          <a:ext cx="8763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公式" r:id="rId17" imgW="545760" imgH="164880" progId="Equation.3">
                  <p:embed/>
                </p:oleObj>
              </mc:Choice>
              <mc:Fallback>
                <p:oleObj name="公式" r:id="rId17" imgW="5457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1069975"/>
                        <a:ext cx="8763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11293"/>
              </p:ext>
            </p:extLst>
          </p:nvPr>
        </p:nvGraphicFramePr>
        <p:xfrm>
          <a:off x="304802" y="1474929"/>
          <a:ext cx="162790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36"/>
                <a:gridCol w="542636"/>
                <a:gridCol w="542636"/>
              </a:tblGrid>
              <a:tr h="251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12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1200" b="1" kern="1200" baseline="-250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lang="zh-CN" altLang="en-US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459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0 0</a:t>
                      </a:r>
                      <a:endParaRPr lang="zh-CN" altLang="en-US" sz="12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0 0</a:t>
                      </a:r>
                      <a:endParaRPr lang="zh-CN" altLang="en-US" sz="12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0 0</a:t>
                      </a:r>
                      <a:endParaRPr lang="zh-CN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0 0</a:t>
                      </a: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0 1</a:t>
                      </a: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1 0</a:t>
                      </a: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1 1</a:t>
                      </a:r>
                      <a:endParaRPr lang="zh-CN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altLang="zh-CN" sz="1200" b="1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459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0 1</a:t>
                      </a:r>
                      <a:endParaRPr lang="zh-CN" altLang="en-US" sz="12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0 1</a:t>
                      </a:r>
                      <a:endParaRPr lang="zh-CN" altLang="en-US" sz="12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0 1</a:t>
                      </a:r>
                      <a:endParaRPr lang="zh-CN" altLang="en-US" sz="12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0 0</a:t>
                      </a: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0 1</a:t>
                      </a: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1 0</a:t>
                      </a: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1 1</a:t>
                      </a:r>
                      <a:endParaRPr lang="zh-CN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altLang="zh-CN" sz="1200" b="1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459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1 0</a:t>
                      </a:r>
                      <a:endParaRPr lang="zh-CN" altLang="en-US" sz="12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1 0</a:t>
                      </a:r>
                      <a:endParaRPr lang="zh-CN" altLang="en-US" sz="12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1 0</a:t>
                      </a:r>
                      <a:endParaRPr lang="zh-CN" altLang="en-US" sz="12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0 0</a:t>
                      </a: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0 1</a:t>
                      </a: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1 0</a:t>
                      </a: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1 1</a:t>
                      </a:r>
                      <a:endParaRPr lang="zh-CN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altLang="zh-CN" sz="1200" b="1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459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1 1</a:t>
                      </a:r>
                      <a:endParaRPr lang="zh-CN" altLang="en-US" sz="12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1 1</a:t>
                      </a:r>
                      <a:endParaRPr lang="zh-CN" altLang="en-US" sz="12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1 1</a:t>
                      </a:r>
                      <a:endParaRPr lang="zh-CN" altLang="en-US" sz="12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0 0</a:t>
                      </a: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0 1</a:t>
                      </a: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1 0</a:t>
                      </a: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1 1</a:t>
                      </a:r>
                      <a:endParaRPr lang="zh-CN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6155443" y="1535039"/>
            <a:ext cx="2771775" cy="3268263"/>
            <a:chOff x="3906" y="1163"/>
            <a:chExt cx="1746" cy="2745"/>
          </a:xfrm>
        </p:grpSpPr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907" y="300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4975" y="2406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3906" y="1428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3906" y="1643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3906" y="1861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914" y="2078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3906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3906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3906" y="276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4621" y="3214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4491" y="3663"/>
              <a:ext cx="793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i="1" dirty="0" smtClean="0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  <a:r>
                <a:rPr lang="en-US" altLang="zh-CN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en-US" altLang="zh-CN" b="1" i="1" dirty="0" smtClean="0">
                  <a:solidFill>
                    <a:schemeClr val="tx1"/>
                  </a:solidFill>
                  <a:latin typeface="Times New Roman" pitchFamily="18" charset="0"/>
                </a:rPr>
                <a:t>  C</a:t>
              </a:r>
              <a:r>
                <a:rPr lang="en-US" altLang="zh-CN" b="1" baseline="-25000" dirty="0">
                  <a:latin typeface="Times New Roman" pitchFamily="18" charset="0"/>
                </a:rPr>
                <a:t>1</a:t>
              </a:r>
              <a:r>
                <a:rPr lang="en-US" altLang="zh-CN" b="1" i="1" dirty="0" smtClean="0">
                  <a:solidFill>
                    <a:schemeClr val="tx1"/>
                  </a:solidFill>
                  <a:latin typeface="Times New Roman" pitchFamily="18" charset="0"/>
                </a:rPr>
                <a:t>  A</a:t>
              </a:r>
              <a:endParaRPr lang="en-US" altLang="zh-CN" b="1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4286" y="3406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4302" y="3453"/>
              <a:ext cx="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4225" y="1219"/>
              <a:ext cx="698" cy="1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1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3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4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5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6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4810" y="3208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4993" y="3208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4137" y="1163"/>
              <a:ext cx="1045" cy="224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 dirty="0"/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4430" y="1184"/>
              <a:ext cx="621" cy="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Times New Roman" pitchFamily="18" charset="0"/>
                </a:rPr>
                <a:t>MUX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Times New Roman" pitchFamily="18" charset="0"/>
                </a:rPr>
                <a:t>74LS151</a:t>
              </a:r>
              <a:endParaRPr lang="en-US" altLang="zh-CN" sz="16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4195" y="3172"/>
              <a:ext cx="119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G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itchFamily="18" charset="0"/>
                </a:rPr>
                <a:t>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en-US" altLang="zh-CN" sz="1400" b="1" baseline="-25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4236" y="3687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5316" y="2145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 smtClean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  <a:endParaRPr lang="en-US" altLang="zh-CN" b="1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4993" y="2243"/>
              <a:ext cx="31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400" b="1" i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Y</a:t>
              </a:r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4122" y="1244"/>
              <a:ext cx="612" cy="1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0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6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7</a:t>
              </a: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682926"/>
              </p:ext>
            </p:extLst>
          </p:nvPr>
        </p:nvGraphicFramePr>
        <p:xfrm>
          <a:off x="2392652" y="1691266"/>
          <a:ext cx="217011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公式" r:id="rId19" imgW="1460160" imgH="253800" progId="Equation.3">
                  <p:embed/>
                </p:oleObj>
              </mc:Choice>
              <mc:Fallback>
                <p:oleObj name="公式" r:id="rId19" imgW="1460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652" y="1691266"/>
                        <a:ext cx="2170112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235867"/>
              </p:ext>
            </p:extLst>
          </p:nvPr>
        </p:nvGraphicFramePr>
        <p:xfrm>
          <a:off x="2634670" y="2185843"/>
          <a:ext cx="2435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公式" r:id="rId21" imgW="1638000" imgH="241200" progId="Equation.3">
                  <p:embed/>
                </p:oleObj>
              </mc:Choice>
              <mc:Fallback>
                <p:oleObj name="公式" r:id="rId21" imgW="1638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670" y="2185843"/>
                        <a:ext cx="2435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405359"/>
              </p:ext>
            </p:extLst>
          </p:nvPr>
        </p:nvGraphicFramePr>
        <p:xfrm>
          <a:off x="2639869" y="2699615"/>
          <a:ext cx="19446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公式" r:id="rId23" imgW="1307880" imgH="482400" progId="Equation.3">
                  <p:embed/>
                </p:oleObj>
              </mc:Choice>
              <mc:Fallback>
                <p:oleObj name="公式" r:id="rId23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869" y="2699615"/>
                        <a:ext cx="19446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5824676" y="1826630"/>
            <a:ext cx="447675" cy="20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endParaRPr lang="en-US" altLang="zh-CN" sz="1700" b="1" i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i="1" dirty="0" smtClean="0">
                <a:solidFill>
                  <a:schemeClr val="tx1"/>
                </a:solidFill>
                <a:latin typeface="Times New Roman" pitchFamily="18" charset="0"/>
              </a:rPr>
              <a:t>B’</a:t>
            </a:r>
            <a:endParaRPr lang="en-US" altLang="zh-CN" sz="1700" b="1" i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sz="17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i="1" dirty="0" smtClean="0">
                <a:solidFill>
                  <a:schemeClr val="tx1"/>
                </a:solidFill>
                <a:latin typeface="Times New Roman" pitchFamily="18" charset="0"/>
              </a:rPr>
              <a:t>B’</a:t>
            </a:r>
            <a:endParaRPr lang="en-US" altLang="zh-CN" sz="1700" b="1" i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i="1" dirty="0" smtClean="0">
                <a:solidFill>
                  <a:schemeClr val="tx1"/>
                </a:solidFill>
                <a:latin typeface="Times New Roman" pitchFamily="18" charset="0"/>
              </a:rPr>
              <a:t>B’</a:t>
            </a:r>
            <a:endParaRPr lang="en-US" altLang="zh-CN" sz="1700" b="1" i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altLang="zh-CN" sz="1700" b="1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altLang="zh-CN" sz="1700" b="1" i="1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endParaRPr lang="en-US" altLang="zh-CN" sz="1700" b="1" i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67145" y="1995055"/>
            <a:ext cx="1343891" cy="166254"/>
            <a:chOff x="367145" y="1995055"/>
            <a:chExt cx="1343891" cy="166254"/>
          </a:xfrm>
        </p:grpSpPr>
        <p:sp>
          <p:nvSpPr>
            <p:cNvPr id="44" name="圆角矩形 43"/>
            <p:cNvSpPr/>
            <p:nvPr/>
          </p:nvSpPr>
          <p:spPr>
            <a:xfrm>
              <a:off x="367145" y="1995055"/>
              <a:ext cx="755073" cy="166254"/>
            </a:xfrm>
            <a:prstGeom prst="roundRect">
              <a:avLst/>
            </a:prstGeom>
            <a:solidFill>
              <a:srgbClr val="FFC000">
                <a:alpha val="38039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374072" y="1995055"/>
              <a:ext cx="1336964" cy="16625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67151" y="2168236"/>
            <a:ext cx="1343891" cy="166254"/>
            <a:chOff x="367145" y="1995055"/>
            <a:chExt cx="1343891" cy="166254"/>
          </a:xfrm>
        </p:grpSpPr>
        <p:sp>
          <p:nvSpPr>
            <p:cNvPr id="56" name="圆角矩形 55"/>
            <p:cNvSpPr/>
            <p:nvPr/>
          </p:nvSpPr>
          <p:spPr>
            <a:xfrm>
              <a:off x="367145" y="1995055"/>
              <a:ext cx="755073" cy="166254"/>
            </a:xfrm>
            <a:prstGeom prst="roundRect">
              <a:avLst/>
            </a:prstGeom>
            <a:solidFill>
              <a:srgbClr val="FFC000">
                <a:alpha val="38039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374072" y="1995055"/>
              <a:ext cx="1336964" cy="16625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74072" y="2632363"/>
            <a:ext cx="1343891" cy="353291"/>
            <a:chOff x="367145" y="1995055"/>
            <a:chExt cx="1343891" cy="166254"/>
          </a:xfrm>
        </p:grpSpPr>
        <p:sp>
          <p:nvSpPr>
            <p:cNvPr id="59" name="圆角矩形 58"/>
            <p:cNvSpPr/>
            <p:nvPr/>
          </p:nvSpPr>
          <p:spPr>
            <a:xfrm>
              <a:off x="367145" y="1995055"/>
              <a:ext cx="755073" cy="166254"/>
            </a:xfrm>
            <a:prstGeom prst="roundRect">
              <a:avLst/>
            </a:prstGeom>
            <a:solidFill>
              <a:srgbClr val="FFC000">
                <a:alpha val="38039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74072" y="1995055"/>
              <a:ext cx="1336964" cy="16625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59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254000" y="115223"/>
            <a:ext cx="5564188" cy="523220"/>
          </a:xfrm>
          <a:solidFill>
            <a:srgbClr val="FFFFCC"/>
          </a:solidFill>
          <a:ln cap="flat" algn="ctr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  <a:latin typeface="Times New Roman" pitchFamily="18" charset="0"/>
                <a:ea typeface="幼圆" pitchFamily="49" charset="-122"/>
              </a:rPr>
              <a:t>用译码器实现组合逻辑函数</a:t>
            </a:r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319088" y="560925"/>
            <a:ext cx="83947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/>
          <a:p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一、实现原理：</a:t>
            </a:r>
          </a:p>
          <a:p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        由于二进制译码器的输出为输入变量的全部最小项，即每一个输出对应一个最小项：</a:t>
            </a:r>
          </a:p>
        </p:txBody>
      </p:sp>
      <p:grpSp>
        <p:nvGrpSpPr>
          <p:cNvPr id="126989" name="Group 13"/>
          <p:cNvGrpSpPr>
            <a:grpSpLocks/>
          </p:cNvGrpSpPr>
          <p:nvPr/>
        </p:nvGrpSpPr>
        <p:grpSpPr bwMode="auto">
          <a:xfrm>
            <a:off x="1735139" y="1607345"/>
            <a:ext cx="4554825" cy="734616"/>
            <a:chOff x="1093" y="1487"/>
            <a:chExt cx="3338" cy="617"/>
          </a:xfrm>
        </p:grpSpPr>
        <p:sp>
          <p:nvSpPr>
            <p:cNvPr id="126986" name="Rectangle 10"/>
            <p:cNvSpPr>
              <a:spLocks noChangeArrowheads="1"/>
            </p:cNvSpPr>
            <p:nvPr/>
          </p:nvSpPr>
          <p:spPr bwMode="auto">
            <a:xfrm>
              <a:off x="1093" y="1487"/>
              <a:ext cx="3338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kumimoji="0" lang="en-US" altLang="zh-CN" sz="2000" b="1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kumimoji="0" lang="en-US" altLang="zh-CN" sz="2000" b="1" i="1" dirty="0">
                  <a:solidFill>
                    <a:schemeClr val="tx1"/>
                  </a:solidFill>
                  <a:latin typeface="Times New Roman" pitchFamily="18" charset="0"/>
                </a:rPr>
                <a:t>=m</a:t>
              </a:r>
              <a:r>
                <a:rPr kumimoji="0"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kumimoji="0" lang="zh-CN" altLang="en-US" sz="2000" b="1" dirty="0">
                  <a:solidFill>
                    <a:schemeClr val="tx1"/>
                  </a:solidFill>
                  <a:latin typeface="Times New Roman" pitchFamily="18" charset="0"/>
                </a:rPr>
                <a:t>（译码器输出高电平）</a:t>
              </a:r>
            </a:p>
            <a:p>
              <a:pPr>
                <a:lnSpc>
                  <a:spcPct val="120000"/>
                </a:lnSpc>
              </a:pPr>
              <a:r>
                <a:rPr kumimoji="0" lang="en-US" altLang="zh-CN" sz="2000" b="1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kumimoji="0"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kumimoji="0" lang="en-US" altLang="zh-CN" sz="2000" b="1" i="1" dirty="0">
                  <a:solidFill>
                    <a:schemeClr val="tx1"/>
                  </a:solidFill>
                  <a:latin typeface="Times New Roman" pitchFamily="18" charset="0"/>
                </a:rPr>
                <a:t>=m</a:t>
              </a:r>
              <a:r>
                <a:rPr kumimoji="0"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kumimoji="0" lang="zh-CN" altLang="en-US" sz="2000" b="1" dirty="0">
                  <a:solidFill>
                    <a:schemeClr val="tx1"/>
                  </a:solidFill>
                  <a:latin typeface="Times New Roman" pitchFamily="18" charset="0"/>
                </a:rPr>
                <a:t>（译码器输出低电平）</a:t>
              </a:r>
            </a:p>
          </p:txBody>
        </p:sp>
        <p:sp>
          <p:nvSpPr>
            <p:cNvPr id="126987" name="Line 11"/>
            <p:cNvSpPr>
              <a:spLocks noChangeShapeType="1"/>
            </p:cNvSpPr>
            <p:nvPr/>
          </p:nvSpPr>
          <p:spPr bwMode="auto">
            <a:xfrm>
              <a:off x="1165" y="1802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2000"/>
            </a:p>
          </p:txBody>
        </p:sp>
        <p:sp>
          <p:nvSpPr>
            <p:cNvPr id="126988" name="Line 12"/>
            <p:cNvSpPr>
              <a:spLocks noChangeShapeType="1"/>
            </p:cNvSpPr>
            <p:nvPr/>
          </p:nvSpPr>
          <p:spPr bwMode="auto">
            <a:xfrm>
              <a:off x="1403" y="1850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2000"/>
            </a:p>
          </p:txBody>
        </p:sp>
      </p:grpSp>
      <p:sp>
        <p:nvSpPr>
          <p:cNvPr id="126990" name="Rectangle 14"/>
          <p:cNvSpPr>
            <a:spLocks noChangeArrowheads="1"/>
          </p:cNvSpPr>
          <p:nvPr/>
        </p:nvSpPr>
        <p:spPr bwMode="auto">
          <a:xfrm>
            <a:off x="401638" y="2624278"/>
            <a:ext cx="83947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/>
          <a:p>
            <a:r>
              <a:rPr kumimoji="0"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而任何一个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位变量的逻辑函数都可变为最小项之和的标准式：</a:t>
            </a:r>
          </a:p>
        </p:txBody>
      </p:sp>
      <p:graphicFrame>
        <p:nvGraphicFramePr>
          <p:cNvPr id="1269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776401"/>
              </p:ext>
            </p:extLst>
          </p:nvPr>
        </p:nvGraphicFramePr>
        <p:xfrm>
          <a:off x="2596718" y="3022023"/>
          <a:ext cx="2154237" cy="772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公式" r:id="rId3" imgW="952200" imgH="457200" progId="Equation.3">
                  <p:embed/>
                </p:oleObj>
              </mc:Choice>
              <mc:Fallback>
                <p:oleObj name="公式" r:id="rId3" imgW="95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718" y="3022023"/>
                        <a:ext cx="2154237" cy="772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4721513" y="3204670"/>
            <a:ext cx="21659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kumimoji="0" lang="en-US" altLang="zh-CN" sz="2000" b="1" i="1" dirty="0" err="1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0" lang="en-US" altLang="zh-CN" sz="2000" b="1" i="1" baseline="-25000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的取值为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357188" y="3797044"/>
            <a:ext cx="83947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/>
          <a:p>
            <a:r>
              <a:rPr kumimoji="0"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因此，用译码器和门电路可实现任何单输出或多输出的组合逻辑函数。</a:t>
            </a:r>
          </a:p>
          <a:p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        当译码器输出低电平时，多选用与非门；</a:t>
            </a:r>
            <a:r>
              <a:rPr kumimoji="0" lang="zh-CN" altLang="en-US" sz="2000" b="1" dirty="0">
                <a:solidFill>
                  <a:schemeClr val="tx1"/>
                </a:solidFill>
              </a:rPr>
              <a:t>当译码器输出高电平时，多选用或门。</a:t>
            </a:r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BF6FEC2F-24CB-4F09-877D-3BE5D9624D3E}" type="datetime8"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2019年10月26日6时57分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学院吴志红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5F33A23-5B17-480E-802A-FD3F8AF69ACE}" type="slidenum"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6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6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6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5" grpId="0" autoUpdateAnimBg="0"/>
      <p:bldP spid="126990" grpId="0" autoUpdateAnimBg="0"/>
      <p:bldP spid="126992" grpId="0"/>
      <p:bldP spid="12699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09334" y="192546"/>
            <a:ext cx="60023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/>
          <a:p>
            <a:r>
              <a:rPr kumimoji="0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用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kumimoji="0"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线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-8</a:t>
            </a:r>
            <a:r>
              <a:rPr kumimoji="0"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线译码器实现函数：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952181"/>
              </p:ext>
            </p:extLst>
          </p:nvPr>
        </p:nvGraphicFramePr>
        <p:xfrm>
          <a:off x="860426" y="749048"/>
          <a:ext cx="5343525" cy="3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0" name="公式" r:id="rId3" imgW="2361960" imgH="190440" progId="Equation.3">
                  <p:embed/>
                </p:oleObj>
              </mc:Choice>
              <mc:Fallback>
                <p:oleObj name="公式" r:id="rId3" imgW="2361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6" y="749048"/>
                        <a:ext cx="5343525" cy="322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369889" y="1425476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kumimoji="0" lang="zh-CN" altLang="en-US" sz="2400" b="1" dirty="0"/>
              <a:t>解：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1028701" y="1523346"/>
            <a:ext cx="58110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选用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线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-8</a:t>
            </a:r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线译码器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74</a:t>
            </a:r>
            <a:r>
              <a:rPr kumimoji="0"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LS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138</a:t>
            </a:r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，因其输出为低电平有效，故选用与非门。</a:t>
            </a:r>
          </a:p>
        </p:txBody>
      </p:sp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2132013" y="2222898"/>
          <a:ext cx="3332162" cy="38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1" name="公式" r:id="rId5" imgW="1473120" imgH="228600" progId="Equation.3">
                  <p:embed/>
                </p:oleObj>
              </mc:Choice>
              <mc:Fallback>
                <p:oleObj name="公式" r:id="rId5" imgW="1473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2222898"/>
                        <a:ext cx="3332162" cy="386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5" name="Object 11"/>
          <p:cNvGraphicFramePr>
            <a:graphicFrameLocks noChangeAspect="1"/>
          </p:cNvGraphicFramePr>
          <p:nvPr/>
        </p:nvGraphicFramePr>
        <p:xfrm>
          <a:off x="2506663" y="2649142"/>
          <a:ext cx="2584450" cy="42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2" name="公式" r:id="rId7" imgW="1143000" imgH="253800" progId="Equation.3">
                  <p:embed/>
                </p:oleObj>
              </mc:Choice>
              <mc:Fallback>
                <p:oleObj name="公式" r:id="rId7" imgW="1143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2649142"/>
                        <a:ext cx="2584450" cy="429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1062038" y="3091399"/>
            <a:ext cx="57136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将函数</a:t>
            </a:r>
            <a:r>
              <a:rPr kumimoji="0"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与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74</a:t>
            </a:r>
            <a:r>
              <a:rPr kumimoji="0"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LS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138</a:t>
            </a:r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的输出表达式进行比较，设</a:t>
            </a:r>
            <a:r>
              <a:rPr kumimoji="0"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kumimoji="0"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0" lang="en-US" altLang="zh-CN" sz="2000" b="1" baseline="-25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kumimoji="0"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kumimoji="0"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0" lang="en-US" altLang="zh-CN" sz="2000" b="1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kumimoji="0"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Z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kumimoji="0"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0" lang="en-US" altLang="zh-CN" sz="2000" b="1" baseline="-250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0"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，比较得：</a:t>
            </a:r>
          </a:p>
        </p:txBody>
      </p:sp>
      <p:graphicFrame>
        <p:nvGraphicFramePr>
          <p:cNvPr id="226317" name="Object 13"/>
          <p:cNvGraphicFramePr>
            <a:graphicFrameLocks noChangeAspect="1"/>
          </p:cNvGraphicFramePr>
          <p:nvPr/>
        </p:nvGraphicFramePr>
        <p:xfrm>
          <a:off x="2182814" y="3832623"/>
          <a:ext cx="2917825" cy="472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" name="公式" r:id="rId9" imgW="1231560" imgH="266400" progId="Equation.3">
                  <p:embed/>
                </p:oleObj>
              </mc:Choice>
              <mc:Fallback>
                <p:oleObj name="公式" r:id="rId9" imgW="1231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4" y="3832623"/>
                        <a:ext cx="2917825" cy="472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582426"/>
              </p:ext>
            </p:extLst>
          </p:nvPr>
        </p:nvGraphicFramePr>
        <p:xfrm>
          <a:off x="6960808" y="631555"/>
          <a:ext cx="1501775" cy="379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" name="公式" r:id="rId11" imgW="634680" imgH="1993680" progId="Equation.3">
                  <p:embed/>
                </p:oleObj>
              </mc:Choice>
              <mc:Fallback>
                <p:oleObj name="公式" r:id="rId11" imgW="634680" imgH="1993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808" y="631555"/>
                        <a:ext cx="1501775" cy="37957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BF6FEC2F-24CB-4F09-877D-3BE5D9624D3E}" type="datetime8"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2019年10月26日6时57分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学院吴志红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5F33A23-5B17-480E-802A-FD3F8AF69ACE}" type="slidenum"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3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utoUpdateAnimBg="0"/>
      <p:bldP spid="226312" grpId="0"/>
      <p:bldP spid="226313" grpId="0"/>
      <p:bldP spid="2263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474698" y="455783"/>
            <a:ext cx="60023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/>
          <a:p>
            <a:r>
              <a:rPr kumimoji="0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用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kumimoji="0"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线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-8</a:t>
            </a:r>
            <a:r>
              <a:rPr kumimoji="0"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线译码器实现函数：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26955"/>
              </p:ext>
            </p:extLst>
          </p:nvPr>
        </p:nvGraphicFramePr>
        <p:xfrm>
          <a:off x="825790" y="1012285"/>
          <a:ext cx="5343525" cy="3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公式" r:id="rId3" imgW="2361960" imgH="190440" progId="Equation.3">
                  <p:embed/>
                </p:oleObj>
              </mc:Choice>
              <mc:Fallback>
                <p:oleObj name="公式" r:id="rId3" imgW="2361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790" y="1012285"/>
                        <a:ext cx="5343525" cy="322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369889" y="1487031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kumimoji="0" lang="zh-CN" altLang="en-US" sz="2000" b="1" dirty="0"/>
              <a:t>解：</a:t>
            </a:r>
          </a:p>
        </p:txBody>
      </p:sp>
      <p:sp>
        <p:nvSpPr>
          <p:cNvPr id="226319" name="Rectangle 15"/>
          <p:cNvSpPr>
            <a:spLocks noChangeArrowheads="1"/>
          </p:cNvSpPr>
          <p:nvPr/>
        </p:nvSpPr>
        <p:spPr bwMode="auto">
          <a:xfrm>
            <a:off x="1043306" y="1603267"/>
            <a:ext cx="317976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kumimoji="0" lang="zh-CN" altLang="en-US" sz="1500" b="1" dirty="0">
                <a:solidFill>
                  <a:schemeClr val="tx1"/>
                </a:solidFill>
                <a:latin typeface="Times New Roman" pitchFamily="18" charset="0"/>
              </a:rPr>
              <a:t>画逻辑电路图</a:t>
            </a:r>
          </a:p>
        </p:txBody>
      </p:sp>
      <p:grpSp>
        <p:nvGrpSpPr>
          <p:cNvPr id="226320" name="Group 16"/>
          <p:cNvGrpSpPr>
            <a:grpSpLocks/>
          </p:cNvGrpSpPr>
          <p:nvPr/>
        </p:nvGrpSpPr>
        <p:grpSpPr bwMode="auto">
          <a:xfrm>
            <a:off x="1297560" y="2101691"/>
            <a:ext cx="5110163" cy="2177654"/>
            <a:chOff x="155" y="1243"/>
            <a:chExt cx="3219" cy="1829"/>
          </a:xfrm>
        </p:grpSpPr>
        <p:sp>
          <p:nvSpPr>
            <p:cNvPr id="226321" name="Rectangle 17"/>
            <p:cNvSpPr>
              <a:spLocks noChangeArrowheads="1"/>
            </p:cNvSpPr>
            <p:nvPr/>
          </p:nvSpPr>
          <p:spPr bwMode="auto">
            <a:xfrm>
              <a:off x="155" y="1243"/>
              <a:ext cx="3219" cy="182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26322" name="Rectangle 18"/>
            <p:cNvSpPr>
              <a:spLocks noChangeArrowheads="1"/>
            </p:cNvSpPr>
            <p:nvPr/>
          </p:nvSpPr>
          <p:spPr bwMode="auto">
            <a:xfrm>
              <a:off x="609" y="1365"/>
              <a:ext cx="1021" cy="162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1368" y="1335"/>
              <a:ext cx="345" cy="1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O</a:t>
              </a:r>
              <a:r>
                <a:rPr lang="en-US" altLang="zh-CN" sz="1500" b="1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r>
                <a:rPr lang="en-US" altLang="zh-CN" sz="1500"/>
                <a:t> </a:t>
              </a: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O</a:t>
              </a:r>
              <a:r>
                <a:rPr lang="en-US" altLang="zh-CN" sz="1500" b="1" baseline="-25000">
                  <a:solidFill>
                    <a:schemeClr val="tx1"/>
                  </a:solidFill>
                  <a:latin typeface="Times New Roman" pitchFamily="18" charset="0"/>
                </a:rPr>
                <a:t>1 </a:t>
              </a: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O</a:t>
              </a:r>
              <a:r>
                <a:rPr lang="en-US" altLang="zh-CN" sz="15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 O</a:t>
              </a:r>
              <a:r>
                <a:rPr lang="en-US" altLang="zh-CN" sz="1500" b="1" baseline="-250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 O</a:t>
              </a:r>
              <a:r>
                <a:rPr lang="en-US" altLang="zh-CN" sz="1500" b="1" baseline="-2500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 O</a:t>
              </a:r>
              <a:r>
                <a:rPr lang="en-US" altLang="zh-CN" sz="1500" b="1" baseline="-25000">
                  <a:solidFill>
                    <a:schemeClr val="tx1"/>
                  </a:solidFill>
                  <a:latin typeface="Times New Roman" pitchFamily="18" charset="0"/>
                </a:rPr>
                <a:t>5</a:t>
              </a: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 O</a:t>
              </a:r>
              <a:r>
                <a:rPr lang="en-US" altLang="zh-CN" sz="1500" b="1" baseline="-25000">
                  <a:solidFill>
                    <a:schemeClr val="tx1"/>
                  </a:solidFill>
                  <a:latin typeface="Times New Roman" pitchFamily="18" charset="0"/>
                </a:rPr>
                <a:t>6</a:t>
              </a: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 O</a:t>
              </a:r>
              <a:r>
                <a:rPr lang="en-US" altLang="zh-CN" sz="1500" b="1" baseline="-25000">
                  <a:solidFill>
                    <a:schemeClr val="tx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324" name="Text Box 20"/>
            <p:cNvSpPr txBox="1">
              <a:spLocks noChangeArrowheads="1"/>
            </p:cNvSpPr>
            <p:nvPr/>
          </p:nvSpPr>
          <p:spPr bwMode="auto">
            <a:xfrm>
              <a:off x="600" y="2045"/>
              <a:ext cx="301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500" b="1" baseline="-25000">
                  <a:solidFill>
                    <a:schemeClr val="tx1"/>
                  </a:solidFill>
                  <a:latin typeface="Times New Roman" pitchFamily="18" charset="0"/>
                </a:rPr>
                <a:t>2 </a:t>
              </a: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5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 A</a:t>
              </a:r>
              <a:r>
                <a:rPr lang="en-US" altLang="zh-CN" sz="1500" b="1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25" name="Line 21"/>
            <p:cNvSpPr>
              <a:spLocks noChangeShapeType="1"/>
            </p:cNvSpPr>
            <p:nvPr/>
          </p:nvSpPr>
          <p:spPr bwMode="auto">
            <a:xfrm flipH="1" flipV="1">
              <a:off x="1629" y="1511"/>
              <a:ext cx="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26" name="Line 22"/>
            <p:cNvSpPr>
              <a:spLocks noChangeShapeType="1"/>
            </p:cNvSpPr>
            <p:nvPr/>
          </p:nvSpPr>
          <p:spPr bwMode="auto">
            <a:xfrm flipH="1" flipV="1">
              <a:off x="1626" y="1703"/>
              <a:ext cx="2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27" name="Line 23"/>
            <p:cNvSpPr>
              <a:spLocks noChangeShapeType="1"/>
            </p:cNvSpPr>
            <p:nvPr/>
          </p:nvSpPr>
          <p:spPr bwMode="auto">
            <a:xfrm flipH="1" flipV="1">
              <a:off x="1620" y="1888"/>
              <a:ext cx="5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28" name="Line 24"/>
            <p:cNvSpPr>
              <a:spLocks noChangeShapeType="1"/>
            </p:cNvSpPr>
            <p:nvPr/>
          </p:nvSpPr>
          <p:spPr bwMode="auto">
            <a:xfrm flipH="1" flipV="1">
              <a:off x="1623" y="2089"/>
              <a:ext cx="2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29" name="Line 25"/>
            <p:cNvSpPr>
              <a:spLocks noChangeShapeType="1"/>
            </p:cNvSpPr>
            <p:nvPr/>
          </p:nvSpPr>
          <p:spPr bwMode="auto">
            <a:xfrm flipH="1">
              <a:off x="1620" y="2288"/>
              <a:ext cx="3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30" name="Line 26"/>
            <p:cNvSpPr>
              <a:spLocks noChangeShapeType="1"/>
            </p:cNvSpPr>
            <p:nvPr/>
          </p:nvSpPr>
          <p:spPr bwMode="auto">
            <a:xfrm flipH="1" flipV="1">
              <a:off x="1623" y="2480"/>
              <a:ext cx="2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31" name="Line 27"/>
            <p:cNvSpPr>
              <a:spLocks noChangeShapeType="1"/>
            </p:cNvSpPr>
            <p:nvPr/>
          </p:nvSpPr>
          <p:spPr bwMode="auto">
            <a:xfrm flipH="1" flipV="1">
              <a:off x="1623" y="2665"/>
              <a:ext cx="2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32" name="Line 28"/>
            <p:cNvSpPr>
              <a:spLocks noChangeShapeType="1"/>
            </p:cNvSpPr>
            <p:nvPr/>
          </p:nvSpPr>
          <p:spPr bwMode="auto">
            <a:xfrm flipH="1" flipV="1">
              <a:off x="1629" y="2866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33" name="Line 29"/>
            <p:cNvSpPr>
              <a:spLocks noChangeShapeType="1"/>
            </p:cNvSpPr>
            <p:nvPr/>
          </p:nvSpPr>
          <p:spPr bwMode="auto">
            <a:xfrm flipH="1" flipV="1">
              <a:off x="386" y="2283"/>
              <a:ext cx="2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34" name="Line 30"/>
            <p:cNvSpPr>
              <a:spLocks noChangeShapeType="1"/>
            </p:cNvSpPr>
            <p:nvPr/>
          </p:nvSpPr>
          <p:spPr bwMode="auto">
            <a:xfrm flipH="1" flipV="1">
              <a:off x="383" y="2574"/>
              <a:ext cx="2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35" name="Line 31"/>
            <p:cNvSpPr>
              <a:spLocks noChangeShapeType="1"/>
            </p:cNvSpPr>
            <p:nvPr/>
          </p:nvSpPr>
          <p:spPr bwMode="auto">
            <a:xfrm flipH="1" flipV="1">
              <a:off x="383" y="2849"/>
              <a:ext cx="2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36" name="Rectangle 32"/>
            <p:cNvSpPr>
              <a:spLocks noChangeArrowheads="1"/>
            </p:cNvSpPr>
            <p:nvPr/>
          </p:nvSpPr>
          <p:spPr bwMode="auto">
            <a:xfrm>
              <a:off x="822" y="1813"/>
              <a:ext cx="41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itchFamily="18" charset="0"/>
                </a:rPr>
                <a:t>74138</a:t>
              </a:r>
            </a:p>
          </p:txBody>
        </p:sp>
        <p:sp>
          <p:nvSpPr>
            <p:cNvPr id="226337" name="Rectangle 33"/>
            <p:cNvSpPr>
              <a:spLocks noChangeArrowheads="1"/>
            </p:cNvSpPr>
            <p:nvPr/>
          </p:nvSpPr>
          <p:spPr bwMode="auto">
            <a:xfrm>
              <a:off x="167" y="2176"/>
              <a:ext cx="272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1500" b="1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Y Z</a:t>
              </a:r>
              <a:endParaRPr lang="en-US" altLang="zh-CN" sz="15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2519" y="2381"/>
              <a:ext cx="342" cy="5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26339" name="Oval 35"/>
            <p:cNvSpPr>
              <a:spLocks noChangeArrowheads="1"/>
            </p:cNvSpPr>
            <p:nvPr/>
          </p:nvSpPr>
          <p:spPr bwMode="auto">
            <a:xfrm>
              <a:off x="2867" y="2616"/>
              <a:ext cx="72" cy="6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26340" name="Line 36"/>
            <p:cNvSpPr>
              <a:spLocks noChangeShapeType="1"/>
            </p:cNvSpPr>
            <p:nvPr/>
          </p:nvSpPr>
          <p:spPr bwMode="auto">
            <a:xfrm>
              <a:off x="2933" y="2652"/>
              <a:ext cx="2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41" name="Line 37"/>
            <p:cNvSpPr>
              <a:spLocks noChangeShapeType="1"/>
            </p:cNvSpPr>
            <p:nvPr/>
          </p:nvSpPr>
          <p:spPr bwMode="auto">
            <a:xfrm flipH="1">
              <a:off x="2327" y="2452"/>
              <a:ext cx="1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42" name="Line 38"/>
            <p:cNvSpPr>
              <a:spLocks noChangeShapeType="1"/>
            </p:cNvSpPr>
            <p:nvPr/>
          </p:nvSpPr>
          <p:spPr bwMode="auto">
            <a:xfrm flipH="1">
              <a:off x="2170" y="2586"/>
              <a:ext cx="3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43" name="Line 39"/>
            <p:cNvSpPr>
              <a:spLocks noChangeShapeType="1"/>
            </p:cNvSpPr>
            <p:nvPr/>
          </p:nvSpPr>
          <p:spPr bwMode="auto">
            <a:xfrm flipH="1">
              <a:off x="2004" y="2712"/>
              <a:ext cx="5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44" name="Rectangle 40"/>
            <p:cNvSpPr>
              <a:spLocks noChangeArrowheads="1"/>
            </p:cNvSpPr>
            <p:nvPr/>
          </p:nvSpPr>
          <p:spPr bwMode="auto">
            <a:xfrm>
              <a:off x="2540" y="2339"/>
              <a:ext cx="21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226345" name="Rectangle 41"/>
            <p:cNvSpPr>
              <a:spLocks noChangeArrowheads="1"/>
            </p:cNvSpPr>
            <p:nvPr/>
          </p:nvSpPr>
          <p:spPr bwMode="auto">
            <a:xfrm>
              <a:off x="3142" y="2502"/>
              <a:ext cx="1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26346" name="Line 42"/>
            <p:cNvSpPr>
              <a:spLocks noChangeShapeType="1"/>
            </p:cNvSpPr>
            <p:nvPr/>
          </p:nvSpPr>
          <p:spPr bwMode="auto">
            <a:xfrm flipV="1">
              <a:off x="2012" y="2284"/>
              <a:ext cx="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47" name="Line 43"/>
            <p:cNvSpPr>
              <a:spLocks noChangeShapeType="1"/>
            </p:cNvSpPr>
            <p:nvPr/>
          </p:nvSpPr>
          <p:spPr bwMode="auto">
            <a:xfrm flipV="1">
              <a:off x="2176" y="1883"/>
              <a:ext cx="0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48" name="Line 44"/>
            <p:cNvSpPr>
              <a:spLocks noChangeShapeType="1"/>
            </p:cNvSpPr>
            <p:nvPr/>
          </p:nvSpPr>
          <p:spPr bwMode="auto">
            <a:xfrm flipV="1">
              <a:off x="2331" y="1506"/>
              <a:ext cx="0" cy="9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49" name="Line 45"/>
            <p:cNvSpPr>
              <a:spLocks noChangeShapeType="1"/>
            </p:cNvSpPr>
            <p:nvPr/>
          </p:nvSpPr>
          <p:spPr bwMode="auto">
            <a:xfrm flipH="1" flipV="1">
              <a:off x="385" y="1543"/>
              <a:ext cx="2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50" name="Rectangle 46"/>
            <p:cNvSpPr>
              <a:spLocks noChangeArrowheads="1"/>
            </p:cNvSpPr>
            <p:nvPr/>
          </p:nvSpPr>
          <p:spPr bwMode="auto">
            <a:xfrm>
              <a:off x="198" y="1505"/>
              <a:ext cx="177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500" b="1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500" b="1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500" b="1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51" name="Line 47"/>
            <p:cNvSpPr>
              <a:spLocks noChangeShapeType="1"/>
            </p:cNvSpPr>
            <p:nvPr/>
          </p:nvSpPr>
          <p:spPr bwMode="auto">
            <a:xfrm flipH="1" flipV="1">
              <a:off x="1430" y="2765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52" name="Line 48"/>
            <p:cNvSpPr>
              <a:spLocks noChangeShapeType="1"/>
            </p:cNvSpPr>
            <p:nvPr/>
          </p:nvSpPr>
          <p:spPr bwMode="auto">
            <a:xfrm flipH="1" flipV="1">
              <a:off x="1431" y="2574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53" name="Line 49"/>
            <p:cNvSpPr>
              <a:spLocks noChangeShapeType="1"/>
            </p:cNvSpPr>
            <p:nvPr/>
          </p:nvSpPr>
          <p:spPr bwMode="auto">
            <a:xfrm flipH="1" flipV="1">
              <a:off x="1432" y="2383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54" name="Line 50"/>
            <p:cNvSpPr>
              <a:spLocks noChangeShapeType="1"/>
            </p:cNvSpPr>
            <p:nvPr/>
          </p:nvSpPr>
          <p:spPr bwMode="auto">
            <a:xfrm flipH="1" flipV="1">
              <a:off x="1436" y="2189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55" name="Line 51"/>
            <p:cNvSpPr>
              <a:spLocks noChangeShapeType="1"/>
            </p:cNvSpPr>
            <p:nvPr/>
          </p:nvSpPr>
          <p:spPr bwMode="auto">
            <a:xfrm flipH="1" flipV="1">
              <a:off x="1428" y="1998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56" name="Line 52"/>
            <p:cNvSpPr>
              <a:spLocks noChangeShapeType="1"/>
            </p:cNvSpPr>
            <p:nvPr/>
          </p:nvSpPr>
          <p:spPr bwMode="auto">
            <a:xfrm flipH="1" flipV="1">
              <a:off x="1429" y="1807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57" name="Line 53"/>
            <p:cNvSpPr>
              <a:spLocks noChangeShapeType="1"/>
            </p:cNvSpPr>
            <p:nvPr/>
          </p:nvSpPr>
          <p:spPr bwMode="auto">
            <a:xfrm flipH="1" flipV="1">
              <a:off x="1430" y="1616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58" name="Line 54"/>
            <p:cNvSpPr>
              <a:spLocks noChangeShapeType="1"/>
            </p:cNvSpPr>
            <p:nvPr/>
          </p:nvSpPr>
          <p:spPr bwMode="auto">
            <a:xfrm flipH="1" flipV="1">
              <a:off x="1434" y="1422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59" name="Line 55"/>
            <p:cNvSpPr>
              <a:spLocks noChangeShapeType="1"/>
            </p:cNvSpPr>
            <p:nvPr/>
          </p:nvSpPr>
          <p:spPr bwMode="auto">
            <a:xfrm flipH="1" flipV="1">
              <a:off x="636" y="1476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60" name="Rectangle 56"/>
            <p:cNvSpPr>
              <a:spLocks noChangeArrowheads="1"/>
            </p:cNvSpPr>
            <p:nvPr/>
          </p:nvSpPr>
          <p:spPr bwMode="auto">
            <a:xfrm>
              <a:off x="580" y="1400"/>
              <a:ext cx="294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15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1500" b="1" baseline="-25000">
                  <a:solidFill>
                    <a:schemeClr val="tx1"/>
                  </a:solidFill>
                  <a:latin typeface="Times New Roman" pitchFamily="18" charset="0"/>
                </a:rPr>
                <a:t>2 </a:t>
              </a:r>
              <a:r>
                <a:rPr lang="en-US" altLang="zh-CN" sz="1500" b="1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1500" b="1" baseline="-250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361" name="Line 57"/>
            <p:cNvSpPr>
              <a:spLocks noChangeShapeType="1"/>
            </p:cNvSpPr>
            <p:nvPr/>
          </p:nvSpPr>
          <p:spPr bwMode="auto">
            <a:xfrm flipH="1" flipV="1">
              <a:off x="386" y="1733"/>
              <a:ext cx="2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62" name="Line 58"/>
            <p:cNvSpPr>
              <a:spLocks noChangeShapeType="1"/>
            </p:cNvSpPr>
            <p:nvPr/>
          </p:nvSpPr>
          <p:spPr bwMode="auto">
            <a:xfrm flipH="1" flipV="1">
              <a:off x="386" y="1922"/>
              <a:ext cx="2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63" name="Line 59"/>
            <p:cNvSpPr>
              <a:spLocks noChangeShapeType="1"/>
            </p:cNvSpPr>
            <p:nvPr/>
          </p:nvSpPr>
          <p:spPr bwMode="auto">
            <a:xfrm flipH="1" flipV="1">
              <a:off x="637" y="1666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500"/>
            </a:p>
          </p:txBody>
        </p:sp>
        <p:sp>
          <p:nvSpPr>
            <p:cNvPr id="226364" name="Oval 60"/>
            <p:cNvSpPr>
              <a:spLocks noChangeArrowheads="1"/>
            </p:cNvSpPr>
            <p:nvPr/>
          </p:nvSpPr>
          <p:spPr bwMode="auto">
            <a:xfrm>
              <a:off x="525" y="1507"/>
              <a:ext cx="72" cy="6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26365" name="Oval 61"/>
            <p:cNvSpPr>
              <a:spLocks noChangeArrowheads="1"/>
            </p:cNvSpPr>
            <p:nvPr/>
          </p:nvSpPr>
          <p:spPr bwMode="auto">
            <a:xfrm>
              <a:off x="526" y="1700"/>
              <a:ext cx="72" cy="6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26366" name="Oval 62"/>
            <p:cNvSpPr>
              <a:spLocks noChangeArrowheads="1"/>
            </p:cNvSpPr>
            <p:nvPr/>
          </p:nvSpPr>
          <p:spPr bwMode="auto">
            <a:xfrm>
              <a:off x="1639" y="1475"/>
              <a:ext cx="72" cy="6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26367" name="Oval 63"/>
            <p:cNvSpPr>
              <a:spLocks noChangeArrowheads="1"/>
            </p:cNvSpPr>
            <p:nvPr/>
          </p:nvSpPr>
          <p:spPr bwMode="auto">
            <a:xfrm>
              <a:off x="1640" y="1668"/>
              <a:ext cx="72" cy="6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26368" name="Oval 64"/>
            <p:cNvSpPr>
              <a:spLocks noChangeArrowheads="1"/>
            </p:cNvSpPr>
            <p:nvPr/>
          </p:nvSpPr>
          <p:spPr bwMode="auto">
            <a:xfrm>
              <a:off x="1639" y="1853"/>
              <a:ext cx="72" cy="6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26369" name="Oval 65"/>
            <p:cNvSpPr>
              <a:spLocks noChangeArrowheads="1"/>
            </p:cNvSpPr>
            <p:nvPr/>
          </p:nvSpPr>
          <p:spPr bwMode="auto">
            <a:xfrm>
              <a:off x="1640" y="2055"/>
              <a:ext cx="72" cy="6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26370" name="Oval 66"/>
            <p:cNvSpPr>
              <a:spLocks noChangeArrowheads="1"/>
            </p:cNvSpPr>
            <p:nvPr/>
          </p:nvSpPr>
          <p:spPr bwMode="auto">
            <a:xfrm>
              <a:off x="1634" y="2253"/>
              <a:ext cx="72" cy="6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26371" name="Oval 67"/>
            <p:cNvSpPr>
              <a:spLocks noChangeArrowheads="1"/>
            </p:cNvSpPr>
            <p:nvPr/>
          </p:nvSpPr>
          <p:spPr bwMode="auto">
            <a:xfrm>
              <a:off x="1635" y="2446"/>
              <a:ext cx="72" cy="6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26372" name="Oval 68"/>
            <p:cNvSpPr>
              <a:spLocks noChangeArrowheads="1"/>
            </p:cNvSpPr>
            <p:nvPr/>
          </p:nvSpPr>
          <p:spPr bwMode="auto">
            <a:xfrm>
              <a:off x="1634" y="2631"/>
              <a:ext cx="72" cy="6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26373" name="Oval 69"/>
            <p:cNvSpPr>
              <a:spLocks noChangeArrowheads="1"/>
            </p:cNvSpPr>
            <p:nvPr/>
          </p:nvSpPr>
          <p:spPr bwMode="auto">
            <a:xfrm>
              <a:off x="1635" y="2833"/>
              <a:ext cx="72" cy="6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</p:grpSp>
      <p:sp>
        <p:nvSpPr>
          <p:cNvPr id="70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BF6FEC2F-24CB-4F09-877D-3BE5D9624D3E}" type="datetime8"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2019年10月26日6时57分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学院吴志红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5F33A23-5B17-480E-802A-FD3F8AF69ACE}" type="slidenum"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7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utoUpdateAnimBg="0"/>
      <p:bldP spid="226312" grpId="0"/>
      <p:bldP spid="2263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468313" y="1266231"/>
            <a:ext cx="4175125" cy="46166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3300"/>
                </a:solidFill>
                <a:latin typeface="Times New Roman" pitchFamily="18" charset="0"/>
              </a:rPr>
              <a:t>数据选择器的主要特点：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73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148773"/>
              </p:ext>
            </p:extLst>
          </p:nvPr>
        </p:nvGraphicFramePr>
        <p:xfrm>
          <a:off x="5849937" y="1688902"/>
          <a:ext cx="1985962" cy="81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公式" r:id="rId3" imgW="838080" imgH="457200" progId="Equation.3">
                  <p:embed/>
                </p:oleObj>
              </mc:Choice>
              <mc:Fallback>
                <p:oleObj name="公式" r:id="rId3" imgW="838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7" y="1688902"/>
                        <a:ext cx="1985962" cy="812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395287" y="1907977"/>
            <a:ext cx="5853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）具有标准与或表达式的形式。即：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395287" y="2346127"/>
            <a:ext cx="554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）提供了地址变量的全部最小项。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395287" y="2778324"/>
            <a:ext cx="6767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）一般情况下，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可以当作一个变量处理。</a:t>
            </a:r>
          </a:p>
        </p:txBody>
      </p:sp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323850" y="3102174"/>
            <a:ext cx="8569325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　　因为任何组合逻辑函数总可以用最小项之和的标准形式构成。所以，利用数据选择器的输入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来选择地址变量组成的最小项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，可以实现任何所需的组合逻辑函数。</a:t>
            </a:r>
          </a:p>
        </p:txBody>
      </p:sp>
      <p:sp>
        <p:nvSpPr>
          <p:cNvPr id="17306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1376645" y="208987"/>
            <a:ext cx="6189662" cy="1077218"/>
          </a:xfrm>
          <a:noFill/>
          <a:ln cap="flat" algn="ctr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Times New Roman" pitchFamily="18" charset="0"/>
                <a:ea typeface="隶书" pitchFamily="49" charset="-122"/>
              </a:rPr>
              <a:t>数据</a:t>
            </a:r>
            <a:r>
              <a:rPr lang="zh-CN" altLang="en-US" sz="3200" b="1" dirty="0">
                <a:latin typeface="Times New Roman" pitchFamily="18" charset="0"/>
                <a:ea typeface="隶书" pitchFamily="49" charset="-122"/>
              </a:rPr>
              <a:t>选择器的</a:t>
            </a:r>
            <a:r>
              <a:rPr lang="zh-CN" altLang="en-US" sz="3200" b="1" dirty="0" smtClean="0">
                <a:latin typeface="Times New Roman" pitchFamily="18" charset="0"/>
                <a:ea typeface="隶书" pitchFamily="49" charset="-122"/>
              </a:rPr>
              <a:t>应用：</a:t>
            </a:r>
            <a:r>
              <a:rPr lang="en-US" altLang="zh-CN" sz="3200" b="1" dirty="0" smtClean="0">
                <a:latin typeface="Times New Roman" pitchFamily="18" charset="0"/>
                <a:ea typeface="隶书" pitchFamily="49" charset="-122"/>
              </a:rPr>
              <a:t/>
            </a:r>
            <a:br>
              <a:rPr lang="en-US" altLang="zh-CN" sz="3200" b="1" dirty="0" smtClean="0">
                <a:latin typeface="Times New Roman" pitchFamily="18" charset="0"/>
                <a:ea typeface="隶书" pitchFamily="49" charset="-122"/>
              </a:rPr>
            </a:br>
            <a:r>
              <a:rPr lang="zh-CN" altLang="en-US" sz="3200" b="1" dirty="0">
                <a:latin typeface="Arial" pitchFamily="34" charset="0"/>
                <a:ea typeface="楷体_GB2312" pitchFamily="49" charset="-122"/>
              </a:rPr>
              <a:t>用数据选择器实现</a:t>
            </a:r>
            <a:r>
              <a:rPr lang="zh-CN" altLang="en-US" sz="3200" b="1" dirty="0" smtClean="0">
                <a:latin typeface="Arial" pitchFamily="34" charset="0"/>
                <a:ea typeface="楷体_GB2312" pitchFamily="49" charset="-122"/>
              </a:rPr>
              <a:t>逻辑函数</a:t>
            </a:r>
            <a:endParaRPr lang="zh-CN" altLang="en-US" sz="32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BF6FEC2F-24CB-4F09-877D-3BE5D9624D3E}" type="datetime8"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2019年10月26日11时41分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学院吴志红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5F33A23-5B17-480E-802A-FD3F8AF69ACE}" type="slidenum"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39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3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3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 autoUpdateAnimBg="0"/>
      <p:bldP spid="173062" grpId="0" build="p" autoUpdateAnimBg="0"/>
      <p:bldP spid="173063" grpId="0" build="p" autoUpdateAnimBg="0"/>
      <p:bldP spid="173064" grpId="0" build="p" autoUpdateAnimBg="0"/>
      <p:bldP spid="17306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28600" y="3070622"/>
            <a:ext cx="3162300" cy="52322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确定数据选择器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04800" y="4343400"/>
            <a:ext cx="2971800" cy="52322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确定地址变量</a:t>
            </a:r>
            <a:endParaRPr lang="zh-CN" altLang="en-US" sz="5400" b="1" dirty="0">
              <a:solidFill>
                <a:schemeClr val="tx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4084" name="AutoShape 4"/>
          <p:cNvSpPr>
            <a:spLocks noChangeArrowheads="1"/>
          </p:cNvSpPr>
          <p:nvPr/>
        </p:nvSpPr>
        <p:spPr bwMode="auto">
          <a:xfrm rot="5400000">
            <a:off x="1228725" y="3804047"/>
            <a:ext cx="74295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CC3300">
              <a:alpha val="50000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5" name="AutoShape 5"/>
          <p:cNvSpPr>
            <a:spLocks noChangeArrowheads="1"/>
          </p:cNvSpPr>
          <p:nvPr/>
        </p:nvSpPr>
        <p:spPr bwMode="auto">
          <a:xfrm rot="5400000">
            <a:off x="5210175" y="1933575"/>
            <a:ext cx="1771650" cy="304800"/>
          </a:xfrm>
          <a:prstGeom prst="rightArrow">
            <a:avLst>
              <a:gd name="adj1" fmla="val 50000"/>
              <a:gd name="adj2" fmla="val 193750"/>
            </a:avLst>
          </a:prstGeom>
          <a:solidFill>
            <a:srgbClr val="CC3300">
              <a:alpha val="50000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6" name="Oval 6"/>
          <p:cNvSpPr>
            <a:spLocks noChangeArrowheads="1"/>
          </p:cNvSpPr>
          <p:nvPr/>
        </p:nvSpPr>
        <p:spPr bwMode="auto">
          <a:xfrm>
            <a:off x="689943" y="3637241"/>
            <a:ext cx="540990" cy="519351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 2  </a:t>
            </a: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5246068" y="1709619"/>
            <a:ext cx="540990" cy="519351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 1  </a:t>
            </a:r>
          </a:p>
        </p:txBody>
      </p:sp>
      <p:graphicFrame>
        <p:nvGraphicFramePr>
          <p:cNvPr id="174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124151"/>
              </p:ext>
            </p:extLst>
          </p:nvPr>
        </p:nvGraphicFramePr>
        <p:xfrm>
          <a:off x="4581526" y="742951"/>
          <a:ext cx="3230835" cy="320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公式" r:id="rId3" imgW="1523880" imgH="203040" progId="Equation.3">
                  <p:embed/>
                </p:oleObj>
              </mc:Choice>
              <mc:Fallback>
                <p:oleObj name="公式" r:id="rId3" imgW="1523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6" y="742951"/>
                        <a:ext cx="3230835" cy="32059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1187450" y="1329929"/>
            <a:ext cx="25606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个地址变量的数据选择器，不需要增加门电路，最多可实现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个变量的函数。</a:t>
            </a: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6227763" y="1629966"/>
            <a:ext cx="264001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个变量，选用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8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选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数据选择器。</a:t>
            </a:r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4572000" y="4343400"/>
            <a:ext cx="4248150" cy="523220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533400" y="685800"/>
            <a:ext cx="2895600" cy="52322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逻辑函数</a:t>
            </a:r>
            <a:endParaRPr lang="zh-CN" altLang="en-US" sz="360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4093" name="AutoShape 13"/>
          <p:cNvSpPr>
            <a:spLocks noChangeArrowheads="1"/>
          </p:cNvSpPr>
          <p:nvPr/>
        </p:nvSpPr>
        <p:spPr bwMode="auto">
          <a:xfrm rot="5400000">
            <a:off x="-76200" y="1962150"/>
            <a:ext cx="1828800" cy="3048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CC3300">
              <a:alpha val="50000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94" name="Oval 14"/>
          <p:cNvSpPr>
            <a:spLocks noChangeArrowheads="1"/>
          </p:cNvSpPr>
          <p:nvPr/>
        </p:nvSpPr>
        <p:spPr bwMode="auto">
          <a:xfrm>
            <a:off x="156543" y="1823919"/>
            <a:ext cx="540990" cy="519351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 1  </a:t>
            </a:r>
          </a:p>
        </p:txBody>
      </p:sp>
      <p:sp>
        <p:nvSpPr>
          <p:cNvPr id="174095" name="Text Box 15"/>
          <p:cNvSpPr txBox="1">
            <a:spLocks noChangeArrowheads="1"/>
          </p:cNvSpPr>
          <p:nvPr/>
        </p:nvSpPr>
        <p:spPr bwMode="auto">
          <a:xfrm>
            <a:off x="4876800" y="3013472"/>
            <a:ext cx="3162300" cy="52322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选用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74LS151</a:t>
            </a:r>
            <a:endParaRPr lang="en-US" altLang="zh-CN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4096" name="AutoShape 16"/>
          <p:cNvSpPr>
            <a:spLocks noChangeArrowheads="1"/>
          </p:cNvSpPr>
          <p:nvPr/>
        </p:nvSpPr>
        <p:spPr bwMode="auto">
          <a:xfrm rot="5400000">
            <a:off x="5724525" y="3746897"/>
            <a:ext cx="74295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CC3300">
              <a:alpha val="50000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5185743" y="3580091"/>
            <a:ext cx="540990" cy="519351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 2  </a:t>
            </a:r>
          </a:p>
        </p:txBody>
      </p:sp>
      <p:sp>
        <p:nvSpPr>
          <p:cNvPr id="174098" name="Text Box 18"/>
          <p:cNvSpPr txBox="1">
            <a:spLocks noChangeArrowheads="1"/>
          </p:cNvSpPr>
          <p:nvPr/>
        </p:nvSpPr>
        <p:spPr bwMode="auto">
          <a:xfrm>
            <a:off x="6400800" y="3584973"/>
            <a:ext cx="22034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74LS151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</a:rPr>
              <a:t>有三个地址变量。</a:t>
            </a:r>
          </a:p>
        </p:txBody>
      </p:sp>
      <p:sp>
        <p:nvSpPr>
          <p:cNvPr id="174099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3059113" y="195263"/>
            <a:ext cx="2157412" cy="486287"/>
          </a:xfrm>
          <a:noFill/>
          <a:ln cap="flat" algn="ctr">
            <a:solidFill>
              <a:srgbClr val="CC0066"/>
            </a:solidFill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基本步骤</a:t>
            </a:r>
          </a:p>
        </p:txBody>
      </p:sp>
      <p:sp>
        <p:nvSpPr>
          <p:cNvPr id="23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BF6FEC2F-24CB-4F09-877D-3BE5D9624D3E}" type="datetime8"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2019年10月26日11时41分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学院吴志红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5F33A23-5B17-480E-802A-FD3F8AF69ACE}" type="slidenum"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12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17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"/>
                                        <p:tgtEl>
                                          <p:spTgt spid="17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nimBg="1" autoUpdateAnimBg="0"/>
      <p:bldP spid="174083" grpId="0" animBg="1" autoUpdateAnimBg="0"/>
      <p:bldP spid="174084" grpId="0" animBg="1"/>
      <p:bldP spid="174085" grpId="0" animBg="1"/>
      <p:bldP spid="174086" grpId="0" animBg="1" autoUpdateAnimBg="0"/>
      <p:bldP spid="174087" grpId="0" animBg="1" autoUpdateAnimBg="0"/>
      <p:bldP spid="174089" grpId="0" build="p" autoUpdateAnimBg="0"/>
      <p:bldP spid="174090" grpId="0" build="p" autoUpdateAnimBg="0"/>
      <p:bldP spid="174091" grpId="0" animBg="1" autoUpdateAnimBg="0"/>
      <p:bldP spid="174092" grpId="0" animBg="1" autoUpdateAnimBg="0"/>
      <p:bldP spid="174093" grpId="0" animBg="1"/>
      <p:bldP spid="174094" grpId="0" animBg="1" autoUpdateAnimBg="0"/>
      <p:bldP spid="174095" grpId="0" animBg="1" autoUpdateAnimBg="0"/>
      <p:bldP spid="174096" grpId="0" animBg="1"/>
      <p:bldP spid="174097" grpId="0" animBg="1" autoUpdateAnimBg="0"/>
      <p:bldP spid="17409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228600" y="3371850"/>
            <a:ext cx="1447800" cy="52322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求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i</a:t>
            </a:r>
            <a:endParaRPr lang="en-US" altLang="zh-CN" sz="5400" b="1">
              <a:solidFill>
                <a:schemeClr val="tx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5107" name="AutoShape 3"/>
          <p:cNvSpPr>
            <a:spLocks noChangeArrowheads="1"/>
          </p:cNvSpPr>
          <p:nvPr/>
        </p:nvSpPr>
        <p:spPr bwMode="auto">
          <a:xfrm rot="5400000">
            <a:off x="-531614" y="1640087"/>
            <a:ext cx="3044428" cy="304800"/>
          </a:xfrm>
          <a:prstGeom prst="rightArrow">
            <a:avLst>
              <a:gd name="adj1" fmla="val 50000"/>
              <a:gd name="adj2" fmla="val 332943"/>
            </a:avLst>
          </a:prstGeom>
          <a:solidFill>
            <a:srgbClr val="CC3300">
              <a:alpha val="50000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232743" y="1481019"/>
            <a:ext cx="540990" cy="519351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 3  </a:t>
            </a: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3124200" y="701279"/>
            <a:ext cx="2971800" cy="52322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）公式法</a:t>
            </a:r>
            <a:endParaRPr lang="zh-CN" altLang="en-US" sz="5400" b="1">
              <a:solidFill>
                <a:schemeClr val="tx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2438400" y="1210867"/>
            <a:ext cx="4725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函数的标准与或表达式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175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294808"/>
              </p:ext>
            </p:extLst>
          </p:nvPr>
        </p:nvGraphicFramePr>
        <p:xfrm>
          <a:off x="1471538" y="1649448"/>
          <a:ext cx="7348613" cy="975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公式" r:id="rId3" imgW="3936960" imgH="698400" progId="Equation.3">
                  <p:embed/>
                </p:oleObj>
              </mc:Choice>
              <mc:Fallback>
                <p:oleObj name="公式" r:id="rId3" imgW="39369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38" y="1649448"/>
                        <a:ext cx="7348613" cy="97588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2438400" y="2753916"/>
            <a:ext cx="6381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</a:rPr>
              <a:t>8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</a:rPr>
              <a:t>选</a:t>
            </a: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</a:rPr>
              <a:t>数据选择器输出信号的表达式：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75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358825"/>
              </p:ext>
            </p:extLst>
          </p:nvPr>
        </p:nvGraphicFramePr>
        <p:xfrm>
          <a:off x="1547814" y="3221580"/>
          <a:ext cx="7272337" cy="32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公式" r:id="rId5" imgW="4076640" imgH="228600" progId="Equation.3">
                  <p:embed/>
                </p:oleObj>
              </mc:Choice>
              <mc:Fallback>
                <p:oleObj name="公式" r:id="rId5" imgW="4076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4" y="3221580"/>
                        <a:ext cx="7272337" cy="32172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2590801" y="3714750"/>
            <a:ext cx="3781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</a:rPr>
              <a:t>比较</a:t>
            </a:r>
            <a:r>
              <a:rPr lang="en-US" altLang="zh-CN" sz="2000" b="1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sz="2000" b="1" i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</a:rPr>
              <a:t>，得：</a:t>
            </a:r>
          </a:p>
        </p:txBody>
      </p:sp>
      <p:graphicFrame>
        <p:nvGraphicFramePr>
          <p:cNvPr id="175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130435"/>
              </p:ext>
            </p:extLst>
          </p:nvPr>
        </p:nvGraphicFramePr>
        <p:xfrm>
          <a:off x="1547814" y="4209092"/>
          <a:ext cx="7074637" cy="28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公式" r:id="rId7" imgW="4178160" imgH="228600" progId="Equation.3">
                  <p:embed/>
                </p:oleObj>
              </mc:Choice>
              <mc:Fallback>
                <p:oleObj name="公式" r:id="rId7" imgW="4178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4" y="4209092"/>
                        <a:ext cx="7074637" cy="28909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6" name="AutoShape 12"/>
          <p:cNvSpPr>
            <a:spLocks noChangeArrowheads="1"/>
          </p:cNvSpPr>
          <p:nvPr/>
        </p:nvSpPr>
        <p:spPr bwMode="auto">
          <a:xfrm rot="5400000">
            <a:off x="4743450" y="190500"/>
            <a:ext cx="5715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CC3300">
              <a:alpha val="50000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17" name="Oval 13"/>
          <p:cNvSpPr>
            <a:spLocks noChangeArrowheads="1"/>
          </p:cNvSpPr>
          <p:nvPr/>
        </p:nvSpPr>
        <p:spPr bwMode="auto">
          <a:xfrm>
            <a:off x="4271343" y="52269"/>
            <a:ext cx="540990" cy="519351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 3  </a:t>
            </a:r>
          </a:p>
        </p:txBody>
      </p:sp>
      <p:sp>
        <p:nvSpPr>
          <p:cNvPr id="1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BF6FEC2F-24CB-4F09-877D-3BE5D9624D3E}" type="datetime8"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2019年10月26日11时41分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学院吴志红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5F33A23-5B17-480E-802A-FD3F8AF69ACE}" type="slidenum"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72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17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nimBg="1" autoUpdateAnimBg="0"/>
      <p:bldP spid="175107" grpId="0" animBg="1"/>
      <p:bldP spid="175108" grpId="0" animBg="1" autoUpdateAnimBg="0"/>
      <p:bldP spid="175109" grpId="0" animBg="1" autoUpdateAnimBg="0"/>
      <p:bldP spid="175110" grpId="0" build="p" autoUpdateAnimBg="0"/>
      <p:bldP spid="175112" grpId="0" build="p" autoUpdateAnimBg="0"/>
      <p:bldP spid="175114" grpId="0" build="p" autoUpdateAnimBg="0"/>
      <p:bldP spid="175116" grpId="0" animBg="1"/>
      <p:bldP spid="17511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457200" y="3371851"/>
            <a:ext cx="1905000" cy="5847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画连线图</a:t>
            </a:r>
            <a:endParaRPr lang="zh-CN" altLang="en-US" sz="6000" b="1">
              <a:solidFill>
                <a:schemeClr val="tx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6131" name="AutoShape 3"/>
          <p:cNvSpPr>
            <a:spLocks noChangeArrowheads="1"/>
          </p:cNvSpPr>
          <p:nvPr/>
        </p:nvSpPr>
        <p:spPr bwMode="auto">
          <a:xfrm rot="5400000">
            <a:off x="-180975" y="1762125"/>
            <a:ext cx="2800350" cy="304800"/>
          </a:xfrm>
          <a:prstGeom prst="rightArrow">
            <a:avLst>
              <a:gd name="adj1" fmla="val 50000"/>
              <a:gd name="adj2" fmla="val 306250"/>
            </a:avLst>
          </a:prstGeom>
          <a:solidFill>
            <a:srgbClr val="CC3300">
              <a:alpha val="50000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2" name="Oval 4"/>
          <p:cNvSpPr>
            <a:spLocks noChangeArrowheads="1"/>
          </p:cNvSpPr>
          <p:nvPr/>
        </p:nvSpPr>
        <p:spPr bwMode="auto">
          <a:xfrm>
            <a:off x="461343" y="1481019"/>
            <a:ext cx="540990" cy="519351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 4  </a:t>
            </a:r>
          </a:p>
        </p:txBody>
      </p:sp>
      <p:sp>
        <p:nvSpPr>
          <p:cNvPr id="176133" name="AutoShape 5"/>
          <p:cNvSpPr>
            <a:spLocks noChangeArrowheads="1"/>
          </p:cNvSpPr>
          <p:nvPr/>
        </p:nvSpPr>
        <p:spPr bwMode="auto">
          <a:xfrm rot="5400000">
            <a:off x="5048250" y="647700"/>
            <a:ext cx="5715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CC3300">
              <a:alpha val="50000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176134" name="Oval 6"/>
          <p:cNvSpPr>
            <a:spLocks noChangeArrowheads="1"/>
          </p:cNvSpPr>
          <p:nvPr/>
        </p:nvSpPr>
        <p:spPr bwMode="auto">
          <a:xfrm>
            <a:off x="4643766" y="574387"/>
            <a:ext cx="405743" cy="389513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4  </a:t>
            </a:r>
          </a:p>
        </p:txBody>
      </p:sp>
      <p:grpSp>
        <p:nvGrpSpPr>
          <p:cNvPr id="176135" name="Group 7"/>
          <p:cNvGrpSpPr>
            <a:grpSpLocks/>
          </p:cNvGrpSpPr>
          <p:nvPr/>
        </p:nvGrpSpPr>
        <p:grpSpPr bwMode="auto">
          <a:xfrm>
            <a:off x="4070351" y="1193010"/>
            <a:ext cx="2771775" cy="3300411"/>
            <a:chOff x="3906" y="1155"/>
            <a:chExt cx="1746" cy="2772"/>
          </a:xfrm>
        </p:grpSpPr>
        <p:sp>
          <p:nvSpPr>
            <p:cNvPr id="176136" name="Line 8"/>
            <p:cNvSpPr>
              <a:spLocks noChangeShapeType="1"/>
            </p:cNvSpPr>
            <p:nvPr/>
          </p:nvSpPr>
          <p:spPr bwMode="auto">
            <a:xfrm>
              <a:off x="3907" y="300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6137" name="Line 9"/>
            <p:cNvSpPr>
              <a:spLocks noChangeShapeType="1"/>
            </p:cNvSpPr>
            <p:nvPr/>
          </p:nvSpPr>
          <p:spPr bwMode="auto">
            <a:xfrm>
              <a:off x="4975" y="2406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6138" name="Line 10"/>
            <p:cNvSpPr>
              <a:spLocks noChangeShapeType="1"/>
            </p:cNvSpPr>
            <p:nvPr/>
          </p:nvSpPr>
          <p:spPr bwMode="auto">
            <a:xfrm>
              <a:off x="3906" y="1428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>
              <a:off x="3906" y="1643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906" y="1861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>
              <a:off x="3914" y="2078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3906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>
              <a:off x="3906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3906" y="276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6145" name="Line 17"/>
            <p:cNvSpPr>
              <a:spLocks noChangeShapeType="1"/>
            </p:cNvSpPr>
            <p:nvPr/>
          </p:nvSpPr>
          <p:spPr bwMode="auto">
            <a:xfrm>
              <a:off x="4621" y="3214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6146" name="Text Box 18"/>
            <p:cNvSpPr txBox="1">
              <a:spLocks noChangeArrowheads="1"/>
            </p:cNvSpPr>
            <p:nvPr/>
          </p:nvSpPr>
          <p:spPr bwMode="auto">
            <a:xfrm>
              <a:off x="4535" y="3687"/>
              <a:ext cx="7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tx1"/>
                  </a:solidFill>
                  <a:latin typeface="Times New Roman" pitchFamily="18" charset="0"/>
                </a:rPr>
                <a:t>A  B  C</a:t>
              </a:r>
            </a:p>
          </p:txBody>
        </p:sp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4286" y="3406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6148" name="Line 20"/>
            <p:cNvSpPr>
              <a:spLocks noChangeShapeType="1"/>
            </p:cNvSpPr>
            <p:nvPr/>
          </p:nvSpPr>
          <p:spPr bwMode="auto">
            <a:xfrm>
              <a:off x="4302" y="3453"/>
              <a:ext cx="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6149" name="Rectangle 21"/>
            <p:cNvSpPr>
              <a:spLocks noChangeArrowheads="1"/>
            </p:cNvSpPr>
            <p:nvPr/>
          </p:nvSpPr>
          <p:spPr bwMode="auto">
            <a:xfrm>
              <a:off x="4225" y="1219"/>
              <a:ext cx="698" cy="1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1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3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4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5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6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76150" name="Line 22"/>
            <p:cNvSpPr>
              <a:spLocks noChangeShapeType="1"/>
            </p:cNvSpPr>
            <p:nvPr/>
          </p:nvSpPr>
          <p:spPr bwMode="auto">
            <a:xfrm>
              <a:off x="4810" y="3208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6151" name="Line 23"/>
            <p:cNvSpPr>
              <a:spLocks noChangeShapeType="1"/>
            </p:cNvSpPr>
            <p:nvPr/>
          </p:nvSpPr>
          <p:spPr bwMode="auto">
            <a:xfrm>
              <a:off x="4993" y="3208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6152" name="Rectangle 24"/>
            <p:cNvSpPr>
              <a:spLocks noChangeArrowheads="1"/>
            </p:cNvSpPr>
            <p:nvPr/>
          </p:nvSpPr>
          <p:spPr bwMode="auto">
            <a:xfrm>
              <a:off x="4137" y="1163"/>
              <a:ext cx="1045" cy="224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 dirty="0"/>
            </a:p>
          </p:txBody>
        </p:sp>
        <p:sp>
          <p:nvSpPr>
            <p:cNvPr id="176153" name="Rectangle 25"/>
            <p:cNvSpPr>
              <a:spLocks noChangeArrowheads="1"/>
            </p:cNvSpPr>
            <p:nvPr/>
          </p:nvSpPr>
          <p:spPr bwMode="auto">
            <a:xfrm>
              <a:off x="4308" y="1155"/>
              <a:ext cx="739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74LS151</a:t>
              </a:r>
            </a:p>
          </p:txBody>
        </p:sp>
        <p:sp>
          <p:nvSpPr>
            <p:cNvPr id="176154" name="Rectangle 26"/>
            <p:cNvSpPr>
              <a:spLocks noChangeArrowheads="1"/>
            </p:cNvSpPr>
            <p:nvPr/>
          </p:nvSpPr>
          <p:spPr bwMode="auto">
            <a:xfrm>
              <a:off x="4195" y="3172"/>
              <a:ext cx="119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G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itchFamily="18" charset="0"/>
                </a:rPr>
                <a:t>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en-US" altLang="zh-CN" sz="1400" b="1" baseline="-25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76155" name="Line 27"/>
            <p:cNvSpPr>
              <a:spLocks noChangeShapeType="1"/>
            </p:cNvSpPr>
            <p:nvPr/>
          </p:nvSpPr>
          <p:spPr bwMode="auto">
            <a:xfrm>
              <a:off x="4236" y="3687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6156" name="Text Box 28"/>
            <p:cNvSpPr txBox="1">
              <a:spLocks noChangeArrowheads="1"/>
            </p:cNvSpPr>
            <p:nvPr/>
          </p:nvSpPr>
          <p:spPr bwMode="auto">
            <a:xfrm>
              <a:off x="5316" y="2145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76157" name="Rectangle 29"/>
            <p:cNvSpPr>
              <a:spLocks noChangeArrowheads="1"/>
            </p:cNvSpPr>
            <p:nvPr/>
          </p:nvSpPr>
          <p:spPr bwMode="auto">
            <a:xfrm>
              <a:off x="4993" y="2243"/>
              <a:ext cx="31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400" b="1" i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Y</a:t>
              </a:r>
            </a:p>
          </p:txBody>
        </p:sp>
        <p:sp>
          <p:nvSpPr>
            <p:cNvPr id="176158" name="Rectangle 30"/>
            <p:cNvSpPr>
              <a:spLocks noChangeArrowheads="1"/>
            </p:cNvSpPr>
            <p:nvPr/>
          </p:nvSpPr>
          <p:spPr bwMode="auto">
            <a:xfrm>
              <a:off x="4122" y="1244"/>
              <a:ext cx="612" cy="1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0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6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7</a:t>
              </a:r>
            </a:p>
          </p:txBody>
        </p:sp>
      </p:grpSp>
      <p:sp>
        <p:nvSpPr>
          <p:cNvPr id="176159" name="Rectangle 31"/>
          <p:cNvSpPr>
            <a:spLocks noChangeArrowheads="1"/>
          </p:cNvSpPr>
          <p:nvPr/>
        </p:nvSpPr>
        <p:spPr bwMode="auto">
          <a:xfrm>
            <a:off x="3709989" y="1402557"/>
            <a:ext cx="447675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altLang="zh-CN" b="1" baseline="-250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altLang="zh-CN" b="1" baseline="-250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altLang="zh-CN" b="1" baseline="-250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b="1" baseline="-250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altLang="zh-CN" b="1" baseline="-2500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b="1" baseline="-2500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b="1" baseline="-250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BF6FEC2F-24CB-4F09-877D-3BE5D9624D3E}" type="datetime8"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2019年10月26日11时41分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学院吴志红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5F33A23-5B17-480E-802A-FD3F8AF69ACE}" type="slidenum"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97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 autoUpdateAnimBg="0"/>
      <p:bldP spid="176131" grpId="0" animBg="1"/>
      <p:bldP spid="176132" grpId="0" animBg="1" autoUpdateAnimBg="0"/>
      <p:bldP spid="176133" grpId="0" animBg="1"/>
      <p:bldP spid="176134" grpId="0" animBg="1" autoUpdateAnimBg="0"/>
      <p:bldP spid="17615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228600" y="1943101"/>
            <a:ext cx="1447800" cy="95410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求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的方法</a:t>
            </a:r>
            <a:endParaRPr lang="zh-CN" altLang="en-US" sz="5400" b="1">
              <a:solidFill>
                <a:schemeClr val="tx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5746750" y="2228850"/>
            <a:ext cx="2819400" cy="3693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=0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，故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b="1" baseline="-25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=0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5746750" y="2641997"/>
            <a:ext cx="2819400" cy="3693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=1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，故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b="1" baseline="-25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3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=1</a:t>
            </a:r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916239" y="519113"/>
            <a:ext cx="2517775" cy="437043"/>
          </a:xfrm>
          <a:noFill/>
          <a:ln cap="flat" algn="ctr">
            <a:solidFill>
              <a:srgbClr val="CC0066"/>
            </a:solidFill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(2)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真值表法</a:t>
            </a:r>
          </a:p>
        </p:txBody>
      </p:sp>
      <p:graphicFrame>
        <p:nvGraphicFramePr>
          <p:cNvPr id="177158" name="Group 6"/>
          <p:cNvGraphicFramePr>
            <a:graphicFrameLocks noGrp="1"/>
          </p:cNvGraphicFramePr>
          <p:nvPr/>
        </p:nvGraphicFramePr>
        <p:xfrm>
          <a:off x="2316163" y="1047750"/>
          <a:ext cx="3429000" cy="3512160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  <a:gridCol w="857250"/>
              </a:tblGrid>
              <a:tr h="39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54000" marR="54000" marT="35100" marB="35100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marL="54000" marR="54000" marT="35100" marB="35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</a:tr>
              <a:tr h="39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</a:tr>
              <a:tr h="39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</a:tr>
              <a:tr h="39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</a:tr>
              <a:tr h="39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</a:tr>
              <a:tr h="39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</a:tr>
              <a:tr h="39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</a:tr>
              <a:tr h="39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</a:tr>
              <a:tr h="39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5100" marB="35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4FF"/>
                    </a:solidFill>
                  </a:tcPr>
                </a:tc>
              </a:tr>
            </a:tbl>
          </a:graphicData>
        </a:graphic>
      </p:graphicFrame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BF6FEC2F-24CB-4F09-877D-3BE5D9624D3E}" type="datetime8"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2019年10月26日11时41分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学院吴志红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5F33A23-5B17-480E-802A-FD3F8AF69ACE}" type="slidenum"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5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animBg="1" autoUpdateAnimBg="0"/>
      <p:bldP spid="177155" grpId="0" animBg="1" autoUpdateAnimBg="0"/>
      <p:bldP spid="17715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201482"/>
              </p:ext>
            </p:extLst>
          </p:nvPr>
        </p:nvGraphicFramePr>
        <p:xfrm>
          <a:off x="1437986" y="740136"/>
          <a:ext cx="6417541" cy="444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公式" r:id="rId3" imgW="2565360" imgH="253800" progId="Equation.3">
                  <p:embed/>
                </p:oleObj>
              </mc:Choice>
              <mc:Fallback>
                <p:oleObj name="公式" r:id="rId3" imgW="2565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986" y="740136"/>
                        <a:ext cx="6417541" cy="44442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338842" y="190500"/>
            <a:ext cx="4581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用数据选择器实现函数：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12800" y="1254919"/>
            <a:ext cx="533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</a:rPr>
              <a:t>①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</a:rPr>
              <a:t>选用</a:t>
            </a: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</a:rPr>
              <a:t>8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</a:rPr>
              <a:t>选</a:t>
            </a: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</a:rPr>
              <a:t>数据选择器</a:t>
            </a: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</a:rPr>
              <a:t>74LS151</a:t>
            </a:r>
            <a:endParaRPr lang="en-US" altLang="zh-CN" sz="2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812800" y="1654969"/>
            <a:ext cx="426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</a:rPr>
              <a:t>②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</a:rPr>
              <a:t>设</a:t>
            </a:r>
            <a:r>
              <a:rPr lang="en-US" altLang="zh-CN" sz="2000" b="1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20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sz="2000" b="1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sz="2000" b="1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20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sz="2000" b="1" i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sz="2000" b="1" i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2000" b="1" baseline="-2500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sz="2000" b="1" i="1">
                <a:solidFill>
                  <a:schemeClr val="tx1"/>
                </a:solidFill>
                <a:latin typeface="Times New Roman" pitchFamily="18" charset="0"/>
              </a:rPr>
              <a:t>Z</a:t>
            </a:r>
            <a:endParaRPr lang="en-US" altLang="zh-CN" sz="2800" b="1" i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812800" y="2055019"/>
            <a:ext cx="152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</a:rPr>
              <a:t>③</a:t>
            </a: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</a:rPr>
              <a:t>求</a:t>
            </a:r>
            <a:r>
              <a:rPr lang="en-US" altLang="zh-CN" sz="2000" b="1" i="1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altLang="zh-CN" sz="2000" b="1" baseline="-25000">
                <a:solidFill>
                  <a:schemeClr val="tx1"/>
                </a:solidFill>
                <a:latin typeface="Times New Roman" pitchFamily="18" charset="0"/>
              </a:rPr>
              <a:t>i</a:t>
            </a:r>
            <a:endParaRPr lang="en-US" altLang="zh-CN" sz="2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1041400" y="2569369"/>
            <a:ext cx="4592638" cy="8617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itchFamily="18" charset="0"/>
              </a:rPr>
              <a:t>0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= 0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，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itchFamily="18" charset="0"/>
              </a:rPr>
              <a:t>1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= 1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，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itchFamily="18" charset="0"/>
              </a:rPr>
              <a:t>2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= 1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，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itchFamily="18" charset="0"/>
              </a:rPr>
              <a:t>3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= 0 </a:t>
            </a:r>
          </a:p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itchFamily="18" charset="0"/>
              </a:rPr>
              <a:t>4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= 1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，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itchFamily="18" charset="0"/>
              </a:rPr>
              <a:t>5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= 0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，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itchFamily="18" charset="0"/>
              </a:rPr>
              <a:t>6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= 0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，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itchFamily="18" charset="0"/>
              </a:rPr>
              <a:t>7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= 1</a:t>
            </a: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832428" y="3497841"/>
            <a:ext cx="2743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④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画连线图</a:t>
            </a:r>
            <a:endParaRPr lang="zh-CN" altLang="en-US" sz="2000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818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250032"/>
            <a:ext cx="862013" cy="646331"/>
          </a:xfrm>
          <a:noFill/>
          <a:ln cap="flat" algn="ctr">
            <a:solidFill>
              <a:srgbClr val="CC3300"/>
            </a:solidFill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例</a:t>
            </a: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5651501" y="1681163"/>
            <a:ext cx="447675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altLang="zh-CN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altLang="zh-CN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78187" name="Group 11"/>
          <p:cNvGrpSpPr>
            <a:grpSpLocks/>
          </p:cNvGrpSpPr>
          <p:nvPr/>
        </p:nvGrpSpPr>
        <p:grpSpPr bwMode="auto">
          <a:xfrm>
            <a:off x="6118226" y="1470422"/>
            <a:ext cx="2771775" cy="3300412"/>
            <a:chOff x="3906" y="1155"/>
            <a:chExt cx="1746" cy="2772"/>
          </a:xfrm>
        </p:grpSpPr>
        <p:sp>
          <p:nvSpPr>
            <p:cNvPr id="178188" name="Line 12"/>
            <p:cNvSpPr>
              <a:spLocks noChangeShapeType="1"/>
            </p:cNvSpPr>
            <p:nvPr/>
          </p:nvSpPr>
          <p:spPr bwMode="auto">
            <a:xfrm>
              <a:off x="3907" y="300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8189" name="Line 13"/>
            <p:cNvSpPr>
              <a:spLocks noChangeShapeType="1"/>
            </p:cNvSpPr>
            <p:nvPr/>
          </p:nvSpPr>
          <p:spPr bwMode="auto">
            <a:xfrm>
              <a:off x="4975" y="2406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8190" name="Line 14"/>
            <p:cNvSpPr>
              <a:spLocks noChangeShapeType="1"/>
            </p:cNvSpPr>
            <p:nvPr/>
          </p:nvSpPr>
          <p:spPr bwMode="auto">
            <a:xfrm>
              <a:off x="3906" y="1428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8191" name="Line 15"/>
            <p:cNvSpPr>
              <a:spLocks noChangeShapeType="1"/>
            </p:cNvSpPr>
            <p:nvPr/>
          </p:nvSpPr>
          <p:spPr bwMode="auto">
            <a:xfrm>
              <a:off x="3906" y="1643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8192" name="Line 16"/>
            <p:cNvSpPr>
              <a:spLocks noChangeShapeType="1"/>
            </p:cNvSpPr>
            <p:nvPr/>
          </p:nvSpPr>
          <p:spPr bwMode="auto">
            <a:xfrm>
              <a:off x="3906" y="1861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8193" name="Line 17"/>
            <p:cNvSpPr>
              <a:spLocks noChangeShapeType="1"/>
            </p:cNvSpPr>
            <p:nvPr/>
          </p:nvSpPr>
          <p:spPr bwMode="auto">
            <a:xfrm>
              <a:off x="3914" y="2078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8194" name="Line 18"/>
            <p:cNvSpPr>
              <a:spLocks noChangeShapeType="1"/>
            </p:cNvSpPr>
            <p:nvPr/>
          </p:nvSpPr>
          <p:spPr bwMode="auto">
            <a:xfrm>
              <a:off x="3906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8195" name="Line 19"/>
            <p:cNvSpPr>
              <a:spLocks noChangeShapeType="1"/>
            </p:cNvSpPr>
            <p:nvPr/>
          </p:nvSpPr>
          <p:spPr bwMode="auto">
            <a:xfrm>
              <a:off x="3906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8196" name="Line 20"/>
            <p:cNvSpPr>
              <a:spLocks noChangeShapeType="1"/>
            </p:cNvSpPr>
            <p:nvPr/>
          </p:nvSpPr>
          <p:spPr bwMode="auto">
            <a:xfrm>
              <a:off x="3906" y="276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8197" name="Line 21"/>
            <p:cNvSpPr>
              <a:spLocks noChangeShapeType="1"/>
            </p:cNvSpPr>
            <p:nvPr/>
          </p:nvSpPr>
          <p:spPr bwMode="auto">
            <a:xfrm>
              <a:off x="4621" y="3214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8198" name="Text Box 22"/>
            <p:cNvSpPr txBox="1">
              <a:spLocks noChangeArrowheads="1"/>
            </p:cNvSpPr>
            <p:nvPr/>
          </p:nvSpPr>
          <p:spPr bwMode="auto">
            <a:xfrm>
              <a:off x="4443" y="3687"/>
              <a:ext cx="7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tx1"/>
                  </a:solidFill>
                  <a:latin typeface="Times New Roman" pitchFamily="18" charset="0"/>
                </a:rPr>
                <a:t>X  Y  Z</a:t>
              </a:r>
            </a:p>
          </p:txBody>
        </p:sp>
        <p:sp>
          <p:nvSpPr>
            <p:cNvPr id="178199" name="Oval 23"/>
            <p:cNvSpPr>
              <a:spLocks noChangeArrowheads="1"/>
            </p:cNvSpPr>
            <p:nvPr/>
          </p:nvSpPr>
          <p:spPr bwMode="auto">
            <a:xfrm>
              <a:off x="4286" y="3406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8200" name="Line 24"/>
            <p:cNvSpPr>
              <a:spLocks noChangeShapeType="1"/>
            </p:cNvSpPr>
            <p:nvPr/>
          </p:nvSpPr>
          <p:spPr bwMode="auto">
            <a:xfrm>
              <a:off x="4302" y="3453"/>
              <a:ext cx="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8201" name="Rectangle 25"/>
            <p:cNvSpPr>
              <a:spLocks noChangeArrowheads="1"/>
            </p:cNvSpPr>
            <p:nvPr/>
          </p:nvSpPr>
          <p:spPr bwMode="auto">
            <a:xfrm>
              <a:off x="4225" y="1219"/>
              <a:ext cx="698" cy="1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1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3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4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5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6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78202" name="Line 26"/>
            <p:cNvSpPr>
              <a:spLocks noChangeShapeType="1"/>
            </p:cNvSpPr>
            <p:nvPr/>
          </p:nvSpPr>
          <p:spPr bwMode="auto">
            <a:xfrm>
              <a:off x="4810" y="3208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8203" name="Line 27"/>
            <p:cNvSpPr>
              <a:spLocks noChangeShapeType="1"/>
            </p:cNvSpPr>
            <p:nvPr/>
          </p:nvSpPr>
          <p:spPr bwMode="auto">
            <a:xfrm>
              <a:off x="4993" y="3208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8204" name="Rectangle 28"/>
            <p:cNvSpPr>
              <a:spLocks noChangeArrowheads="1"/>
            </p:cNvSpPr>
            <p:nvPr/>
          </p:nvSpPr>
          <p:spPr bwMode="auto">
            <a:xfrm>
              <a:off x="4137" y="1163"/>
              <a:ext cx="1045" cy="224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8205" name="Rectangle 29"/>
            <p:cNvSpPr>
              <a:spLocks noChangeArrowheads="1"/>
            </p:cNvSpPr>
            <p:nvPr/>
          </p:nvSpPr>
          <p:spPr bwMode="auto">
            <a:xfrm>
              <a:off x="4308" y="1155"/>
              <a:ext cx="739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</a:rPr>
                <a:t>74LS151</a:t>
              </a:r>
            </a:p>
          </p:txBody>
        </p:sp>
        <p:sp>
          <p:nvSpPr>
            <p:cNvPr id="178206" name="Rectangle 30"/>
            <p:cNvSpPr>
              <a:spLocks noChangeArrowheads="1"/>
            </p:cNvSpPr>
            <p:nvPr/>
          </p:nvSpPr>
          <p:spPr bwMode="auto">
            <a:xfrm>
              <a:off x="4195" y="3172"/>
              <a:ext cx="119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G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itchFamily="18" charset="0"/>
                </a:rPr>
                <a:t>    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1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78207" name="Line 31"/>
            <p:cNvSpPr>
              <a:spLocks noChangeShapeType="1"/>
            </p:cNvSpPr>
            <p:nvPr/>
          </p:nvSpPr>
          <p:spPr bwMode="auto">
            <a:xfrm>
              <a:off x="4236" y="3687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8208" name="Text Box 32"/>
            <p:cNvSpPr txBox="1">
              <a:spLocks noChangeArrowheads="1"/>
            </p:cNvSpPr>
            <p:nvPr/>
          </p:nvSpPr>
          <p:spPr bwMode="auto">
            <a:xfrm>
              <a:off x="5316" y="2145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78209" name="Rectangle 33"/>
            <p:cNvSpPr>
              <a:spLocks noChangeArrowheads="1"/>
            </p:cNvSpPr>
            <p:nvPr/>
          </p:nvSpPr>
          <p:spPr bwMode="auto">
            <a:xfrm>
              <a:off x="4993" y="2242"/>
              <a:ext cx="31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400" b="1" i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Y</a:t>
              </a:r>
            </a:p>
          </p:txBody>
        </p:sp>
        <p:sp>
          <p:nvSpPr>
            <p:cNvPr id="178210" name="Rectangle 34"/>
            <p:cNvSpPr>
              <a:spLocks noChangeArrowheads="1"/>
            </p:cNvSpPr>
            <p:nvPr/>
          </p:nvSpPr>
          <p:spPr bwMode="auto">
            <a:xfrm>
              <a:off x="4122" y="1221"/>
              <a:ext cx="612" cy="1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0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6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7</a:t>
              </a:r>
            </a:p>
          </p:txBody>
        </p:sp>
      </p:grpSp>
      <p:sp>
        <p:nvSpPr>
          <p:cNvPr id="38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BF6FEC2F-24CB-4F09-877D-3BE5D9624D3E}" type="datetime8"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2019年10月26日11时41分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学院吴志红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5F33A23-5B17-480E-802A-FD3F8AF69ACE}" type="slidenum"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21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7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78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  <p:bldP spid="178180" grpId="0" build="p" autoUpdateAnimBg="0"/>
      <p:bldP spid="178181" grpId="0" build="p" autoUpdateAnimBg="0"/>
      <p:bldP spid="178182" grpId="0" build="p" autoUpdateAnimBg="0"/>
      <p:bldP spid="178183" grpId="0" animBg="1" autoUpdateAnimBg="0"/>
      <p:bldP spid="178184" grpId="0" build="p" autoUpdateAnimBg="0"/>
      <p:bldP spid="17818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5164" y="514350"/>
            <a:ext cx="7793037" cy="51435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Times New Roman" pitchFamily="18" charset="0"/>
              </a:rPr>
              <a:t>一位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</a:rPr>
              <a:t>数值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</a:rPr>
              <a:t>比较器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65164" y="1459707"/>
            <a:ext cx="74882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</a:rPr>
              <a:t>用来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完成两个二进制数的大小比较的逻辑电路称为数值比较器，简称比较器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Times New Roman" pitchFamily="18" charset="0"/>
              </a:rPr>
              <a:t>    设</a:t>
            </a:r>
            <a:r>
              <a:rPr lang="en-US" altLang="zh-CN" sz="2000" b="1" i="1" dirty="0">
                <a:latin typeface="Times New Roman" pitchFamily="18" charset="0"/>
              </a:rPr>
              <a:t>A</a:t>
            </a:r>
            <a:r>
              <a:rPr lang="zh-CN" altLang="en-US" sz="2000" b="1" dirty="0">
                <a:latin typeface="Times New Roman" pitchFamily="18" charset="0"/>
              </a:rPr>
              <a:t>＞</a:t>
            </a:r>
            <a:r>
              <a:rPr lang="en-US" altLang="zh-CN" sz="2000" b="1" i="1" dirty="0">
                <a:latin typeface="Times New Roman" pitchFamily="18" charset="0"/>
              </a:rPr>
              <a:t>B</a:t>
            </a:r>
            <a:r>
              <a:rPr lang="zh-CN" altLang="en-US" sz="2000" b="1" dirty="0">
                <a:latin typeface="Times New Roman" pitchFamily="18" charset="0"/>
              </a:rPr>
              <a:t>时</a:t>
            </a:r>
            <a:r>
              <a:rPr lang="en-US" altLang="zh-CN" sz="2000" b="1" i="1" dirty="0">
                <a:latin typeface="Times New Roman" pitchFamily="18" charset="0"/>
              </a:rPr>
              <a:t>L</a:t>
            </a:r>
            <a:r>
              <a:rPr lang="en-US" altLang="zh-CN" sz="2000" b="1" baseline="-25000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；</a:t>
            </a:r>
            <a:r>
              <a:rPr lang="en-US" altLang="zh-CN" sz="2000" b="1" i="1" dirty="0">
                <a:latin typeface="Times New Roman" pitchFamily="18" charset="0"/>
              </a:rPr>
              <a:t>A</a:t>
            </a:r>
            <a:r>
              <a:rPr lang="zh-CN" altLang="en-US" sz="2000" b="1" dirty="0">
                <a:latin typeface="Times New Roman" pitchFamily="18" charset="0"/>
              </a:rPr>
              <a:t>＜</a:t>
            </a:r>
            <a:r>
              <a:rPr lang="en-US" altLang="zh-CN" sz="2000" b="1" i="1" dirty="0">
                <a:latin typeface="Times New Roman" pitchFamily="18" charset="0"/>
              </a:rPr>
              <a:t>B</a:t>
            </a:r>
            <a:r>
              <a:rPr lang="zh-CN" altLang="en-US" sz="2000" b="1" dirty="0">
                <a:latin typeface="Times New Roman" pitchFamily="18" charset="0"/>
              </a:rPr>
              <a:t>时</a:t>
            </a:r>
            <a:r>
              <a:rPr lang="en-US" altLang="zh-CN" sz="2000" b="1" i="1" dirty="0">
                <a:latin typeface="Times New Roman" pitchFamily="18" charset="0"/>
              </a:rPr>
              <a:t>L</a:t>
            </a:r>
            <a:r>
              <a:rPr lang="en-US" altLang="zh-CN" sz="2000" b="1" baseline="-25000" dirty="0">
                <a:latin typeface="Times New Roman" pitchFamily="18" charset="0"/>
              </a:rPr>
              <a:t>2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；</a:t>
            </a:r>
            <a:r>
              <a:rPr lang="en-US" altLang="zh-CN" sz="2000" b="1" i="1" dirty="0">
                <a:latin typeface="Times New Roman" pitchFamily="18" charset="0"/>
              </a:rPr>
              <a:t>A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i="1" dirty="0">
                <a:latin typeface="Times New Roman" pitchFamily="18" charset="0"/>
              </a:rPr>
              <a:t>B</a:t>
            </a:r>
            <a:r>
              <a:rPr lang="zh-CN" altLang="en-US" sz="2000" b="1" dirty="0">
                <a:latin typeface="Times New Roman" pitchFamily="18" charset="0"/>
              </a:rPr>
              <a:t>时</a:t>
            </a:r>
            <a:r>
              <a:rPr lang="en-US" altLang="zh-CN" sz="2000" b="1" i="1" dirty="0">
                <a:latin typeface="Times New Roman" pitchFamily="18" charset="0"/>
              </a:rPr>
              <a:t>L</a:t>
            </a:r>
            <a:r>
              <a:rPr lang="en-US" altLang="zh-CN" sz="2000" b="1" baseline="-25000" dirty="0">
                <a:latin typeface="Times New Roman" pitchFamily="18" charset="0"/>
              </a:rPr>
              <a:t>3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。得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位数值比较器的真值表</a:t>
            </a:r>
            <a:r>
              <a:rPr lang="zh-CN" altLang="en-US" sz="2000" b="1" dirty="0" smtClean="0">
                <a:latin typeface="Times New Roman" pitchFamily="18" charset="0"/>
              </a:rPr>
              <a:t>。</a:t>
            </a:r>
            <a:endParaRPr lang="zh-CN" altLang="en-US" sz="2000" b="1" dirty="0">
              <a:latin typeface="Times New Roman" pitchFamily="18" charset="0"/>
            </a:endParaRPr>
          </a:p>
        </p:txBody>
      </p:sp>
      <p:sp>
        <p:nvSpPr>
          <p:cNvPr id="182276" name="Oval 4"/>
          <p:cNvSpPr>
            <a:spLocks noChangeArrowheads="1"/>
          </p:cNvSpPr>
          <p:nvPr/>
        </p:nvSpPr>
        <p:spPr bwMode="auto">
          <a:xfrm>
            <a:off x="6542977" y="1463787"/>
            <a:ext cx="1499587" cy="400050"/>
          </a:xfrm>
          <a:prstGeom prst="ellips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2277" name="Picture 5" descr="pai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028701"/>
            <a:ext cx="7658100" cy="16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619242"/>
              </p:ext>
            </p:extLst>
          </p:nvPr>
        </p:nvGraphicFramePr>
        <p:xfrm>
          <a:off x="1241630" y="2972455"/>
          <a:ext cx="6096000" cy="1784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图片" r:id="rId4" imgW="2124075" imgH="1143000" progId="Word.Picture.8">
                  <p:embed/>
                </p:oleObj>
              </mc:Choice>
              <mc:Fallback>
                <p:oleObj name="图片" r:id="rId4" imgW="2124075" imgH="11430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519" b="2519"/>
                      <a:stretch>
                        <a:fillRect/>
                      </a:stretch>
                    </p:blipFill>
                    <p:spPr bwMode="auto">
                      <a:xfrm>
                        <a:off x="1241630" y="2972455"/>
                        <a:ext cx="6096000" cy="1784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BF6FEC2F-24CB-4F09-877D-3BE5D9624D3E}" type="datetime8"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2019年10月26日6时57分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学院吴志红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5F33A23-5B17-480E-802A-FD3F8AF69ACE}" type="slidenum"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7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uiExpand="1" build="p" autoUpdateAnimBg="0" advAuto="0"/>
      <p:bldP spid="1822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00721"/>
              </p:ext>
            </p:extLst>
          </p:nvPr>
        </p:nvGraphicFramePr>
        <p:xfrm>
          <a:off x="1736686" y="647786"/>
          <a:ext cx="3411847" cy="1235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name="公式" r:id="rId3" imgW="1600200" imgH="774360" progId="Equation.3">
                  <p:embed/>
                </p:oleObj>
              </mc:Choice>
              <mc:Fallback>
                <p:oleObj name="公式" r:id="rId3" imgW="160020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686" y="647786"/>
                        <a:ext cx="3411847" cy="123560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457200" y="3077767"/>
            <a:ext cx="685800" cy="1384995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逻辑图</a:t>
            </a:r>
            <a:endParaRPr lang="zh-CN" altLang="en-US" sz="3600" b="1">
              <a:solidFill>
                <a:schemeClr val="tx1"/>
              </a:solidFill>
              <a:latin typeface="Times New Roman" pitchFamily="18" charset="0"/>
              <a:ea typeface="隶书" pitchFamily="49" charset="-122"/>
            </a:endParaRPr>
          </a:p>
        </p:txBody>
      </p:sp>
      <p:graphicFrame>
        <p:nvGraphicFramePr>
          <p:cNvPr id="184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29445"/>
              </p:ext>
            </p:extLst>
          </p:nvPr>
        </p:nvGraphicFramePr>
        <p:xfrm>
          <a:off x="1421650" y="2610706"/>
          <a:ext cx="7086600" cy="1972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图片" r:id="rId5" imgW="2181240" imgH="809640" progId="Word.Picture.8">
                  <p:embed/>
                </p:oleObj>
              </mc:Choice>
              <mc:Fallback>
                <p:oleObj name="图片" r:id="rId5" imgW="2181240" imgH="8096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206" b="-2605"/>
                      <a:stretch>
                        <a:fillRect/>
                      </a:stretch>
                    </p:blipFill>
                    <p:spPr bwMode="auto">
                      <a:xfrm>
                        <a:off x="1421650" y="2610706"/>
                        <a:ext cx="7086600" cy="1972866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84188" y="463154"/>
            <a:ext cx="658812" cy="2246769"/>
          </a:xfrm>
          <a:noFill/>
          <a:ln cap="flat">
            <a:solidFill>
              <a:srgbClr val="CC0066"/>
            </a:solidFill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逻辑表达式</a:t>
            </a: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BF6FEC2F-24CB-4F09-877D-3BE5D9624D3E}" type="datetime8"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2019年10月26日6时57分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学院吴志红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5F33A23-5B17-480E-802A-FD3F8AF69ACE}" type="slidenum"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78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03498"/>
            <a:ext cx="8784976" cy="901847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1.(10p) Write the logic expression of a 1-bit comparator,  draw the  circuit,  and complete the time diagram.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/>
          <a:srcRect r="37434"/>
          <a:stretch>
            <a:fillRect/>
          </a:stretch>
        </p:blipFill>
        <p:spPr bwMode="auto">
          <a:xfrm>
            <a:off x="4286248" y="1212273"/>
            <a:ext cx="4227192" cy="153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611181"/>
              </p:ext>
            </p:extLst>
          </p:nvPr>
        </p:nvGraphicFramePr>
        <p:xfrm>
          <a:off x="728201" y="1580491"/>
          <a:ext cx="2176203" cy="414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公式" r:id="rId4" imgW="799920" imgH="203040" progId="Equation.3">
                  <p:embed/>
                </p:oleObj>
              </mc:Choice>
              <mc:Fallback>
                <p:oleObj name="公式" r:id="rId4" imgW="799920" imgH="203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01" y="1580491"/>
                        <a:ext cx="2176203" cy="4145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肘形连接符 9"/>
          <p:cNvCxnSpPr/>
          <p:nvPr/>
        </p:nvCxnSpPr>
        <p:spPr>
          <a:xfrm rot="10800000" flipV="1">
            <a:off x="4707015" y="2638613"/>
            <a:ext cx="900100" cy="3214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 flipV="1">
            <a:off x="5607117" y="2638614"/>
            <a:ext cx="900098" cy="3214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 flipV="1">
            <a:off x="7000892" y="2634339"/>
            <a:ext cx="901478" cy="3257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683568" y="2222990"/>
            <a:ext cx="2451100" cy="917972"/>
            <a:chOff x="1518" y="1570"/>
            <a:chExt cx="1544" cy="771"/>
          </a:xfrm>
        </p:grpSpPr>
        <p:sp>
          <p:nvSpPr>
            <p:cNvPr id="11" name="Rectangle 35"/>
            <p:cNvSpPr>
              <a:spLocks noChangeArrowheads="1"/>
            </p:cNvSpPr>
            <p:nvPr/>
          </p:nvSpPr>
          <p:spPr bwMode="auto">
            <a:xfrm>
              <a:off x="2064" y="1570"/>
              <a:ext cx="453" cy="771"/>
            </a:xfrm>
            <a:prstGeom prst="rect">
              <a:avLst/>
            </a:prstGeom>
            <a:solidFill>
              <a:srgbClr val="FFFFFF"/>
            </a:solidFill>
            <a:ln w="349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36"/>
            <p:cNvSpPr>
              <a:spLocks noChangeShapeType="1"/>
            </p:cNvSpPr>
            <p:nvPr/>
          </p:nvSpPr>
          <p:spPr bwMode="auto">
            <a:xfrm>
              <a:off x="2517" y="1954"/>
              <a:ext cx="317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1747" y="1752"/>
              <a:ext cx="317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1747" y="2160"/>
              <a:ext cx="317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1518" y="1616"/>
              <a:ext cx="27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1518" y="2024"/>
              <a:ext cx="27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0"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41"/>
            <p:cNvSpPr txBox="1">
              <a:spLocks noChangeArrowheads="1"/>
            </p:cNvSpPr>
            <p:nvPr/>
          </p:nvSpPr>
          <p:spPr bwMode="auto">
            <a:xfrm>
              <a:off x="2789" y="1818"/>
              <a:ext cx="27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kumimoji="0"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1692500" y="2330742"/>
            <a:ext cx="5032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21" name="Oval 45"/>
          <p:cNvSpPr>
            <a:spLocks noChangeArrowheads="1"/>
          </p:cNvSpPr>
          <p:nvPr/>
        </p:nvSpPr>
        <p:spPr bwMode="auto">
          <a:xfrm>
            <a:off x="2269482" y="2625421"/>
            <a:ext cx="144463" cy="108347"/>
          </a:xfrm>
          <a:prstGeom prst="ellipse">
            <a:avLst/>
          </a:prstGeom>
          <a:solidFill>
            <a:srgbClr val="FFFFFF"/>
          </a:solidFill>
          <a:ln w="349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5607115" y="2638613"/>
            <a:ext cx="0" cy="321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507215" y="2634339"/>
            <a:ext cx="0" cy="321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02370" y="2638614"/>
            <a:ext cx="0" cy="321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507216" y="2960087"/>
            <a:ext cx="493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902370" y="2955812"/>
            <a:ext cx="493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4271001" y="2693432"/>
            <a:ext cx="433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0" lang="en-US" altLang="zh-CN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03498"/>
            <a:ext cx="8784976" cy="7144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(10p) Give the truth table of a 1-bit full adder, and implement it using 1-of-8 multiplexer.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93572"/>
              </p:ext>
            </p:extLst>
          </p:nvPr>
        </p:nvGraphicFramePr>
        <p:xfrm>
          <a:off x="6237185" y="857238"/>
          <a:ext cx="2311505" cy="25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01"/>
                <a:gridCol w="462301"/>
                <a:gridCol w="462301"/>
                <a:gridCol w="462301"/>
                <a:gridCol w="46230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1400" b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i-1</a:t>
                      </a:r>
                      <a:endParaRPr lang="zh-CN" altLang="en-US" sz="1400" b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1400" b="1" baseline="-25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2831003" y="2813620"/>
            <a:ext cx="4068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endParaRPr lang="en-US" altLang="zh-CN" sz="1600" b="1" i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5167" y="1995661"/>
            <a:ext cx="2459255" cy="2195808"/>
            <a:chOff x="580847" y="1574680"/>
            <a:chExt cx="2459255" cy="2927744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604660" y="372171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209839" y="2977326"/>
              <a:ext cx="830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580847" y="2011525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589659" y="2233278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603072" y="2461575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615772" y="2731605"/>
              <a:ext cx="552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03072" y="295663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603072" y="322666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603072" y="345168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534764" y="3789636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1209094" y="4068713"/>
              <a:ext cx="73025" cy="714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234494" y="4124754"/>
              <a:ext cx="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109485" y="1663579"/>
              <a:ext cx="1108075" cy="2507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1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3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4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5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6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804794" y="3780111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2074824" y="3780111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969785" y="1574680"/>
              <a:ext cx="1247775" cy="24923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1109485" y="1577951"/>
              <a:ext cx="1087438" cy="38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  <a:latin typeface="Times New Roman" pitchFamily="18" charset="0"/>
                </a:rPr>
                <a:t>74LS151</a:t>
              </a: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1116988" y="3757008"/>
              <a:ext cx="124722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</a:rPr>
                <a:t>G</a:t>
              </a:r>
              <a:r>
                <a:rPr lang="en-US" altLang="zh-CN" sz="1200" b="1" dirty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en-US" altLang="zh-CN" sz="1200" b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itchFamily="18" charset="0"/>
                </a:rPr>
                <a:t>   </a:t>
              </a:r>
              <a:r>
                <a:rPr lang="en-US" altLang="zh-CN" sz="12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2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itchFamily="18" charset="0"/>
                </a:rPr>
                <a:t>   </a:t>
              </a:r>
              <a:r>
                <a:rPr lang="en-US" altLang="zh-CN" sz="12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2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en-US" altLang="zh-CN" sz="1200" b="1" baseline="-25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1129719" y="4496229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1965941" y="2734082"/>
              <a:ext cx="5032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Y</a:t>
              </a: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970577" y="1769114"/>
              <a:ext cx="544513" cy="209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b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0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6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7</a:t>
              </a:r>
            </a:p>
          </p:txBody>
        </p:sp>
      </p:grp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412272" y="4212339"/>
            <a:ext cx="1044576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1" i="1" dirty="0">
                <a:latin typeface="Times New Roman" pitchFamily="18" charset="0"/>
              </a:rPr>
              <a:t>a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itchFamily="18" charset="0"/>
              </a:rPr>
              <a:t>  b  c</a:t>
            </a:r>
            <a:r>
              <a:rPr lang="en-US" altLang="zh-CN" sz="1600" b="1" i="1" baseline="-25000" dirty="0" smtClean="0">
                <a:solidFill>
                  <a:schemeClr val="tx1"/>
                </a:solidFill>
                <a:latin typeface="Times New Roman" pitchFamily="18" charset="0"/>
              </a:rPr>
              <a:t>i-1</a:t>
            </a:r>
            <a:endParaRPr lang="en-US" altLang="zh-CN" sz="1600" b="1" i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361329" y="2250585"/>
            <a:ext cx="4476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altLang="zh-CN" sz="1200" b="1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altLang="zh-CN" sz="1200" b="1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5820859" y="2786703"/>
            <a:ext cx="406837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1" i="1" dirty="0">
                <a:latin typeface="Times New Roman" pitchFamily="18" charset="0"/>
              </a:rPr>
              <a:t>c</a:t>
            </a:r>
            <a:r>
              <a:rPr lang="en-US" altLang="zh-CN" sz="1600" b="1" i="1" baseline="-25000" dirty="0">
                <a:latin typeface="Times New Roman" pitchFamily="18" charset="0"/>
              </a:rPr>
              <a:t>i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565023" y="1968743"/>
            <a:ext cx="2459255" cy="2195808"/>
            <a:chOff x="3570703" y="1538790"/>
            <a:chExt cx="2459255" cy="2927744"/>
          </a:xfrm>
        </p:grpSpPr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3594516" y="36858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5199695" y="2941436"/>
              <a:ext cx="830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570703" y="1975635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3579515" y="2197388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3592928" y="2425685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3605628" y="2695715"/>
              <a:ext cx="552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3592928" y="292074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3592928" y="319077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3592928" y="341579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4524620" y="3753746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4198950" y="4032823"/>
              <a:ext cx="73025" cy="714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4224350" y="4088864"/>
              <a:ext cx="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3" name="Rectangle 21"/>
            <p:cNvSpPr>
              <a:spLocks noChangeArrowheads="1"/>
            </p:cNvSpPr>
            <p:nvPr/>
          </p:nvSpPr>
          <p:spPr bwMode="auto">
            <a:xfrm>
              <a:off x="4099341" y="1627689"/>
              <a:ext cx="1108075" cy="2507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1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3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4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5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6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4794650" y="3744221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5064680" y="3744221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3959641" y="1538790"/>
              <a:ext cx="1247775" cy="24923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7" name="Rectangle 25"/>
            <p:cNvSpPr>
              <a:spLocks noChangeArrowheads="1"/>
            </p:cNvSpPr>
            <p:nvPr/>
          </p:nvSpPr>
          <p:spPr bwMode="auto">
            <a:xfrm>
              <a:off x="4099341" y="1542061"/>
              <a:ext cx="1087438" cy="38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  <a:latin typeface="Times New Roman" pitchFamily="18" charset="0"/>
                </a:rPr>
                <a:t>74LS151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4117602" y="3721118"/>
              <a:ext cx="124722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</a:rPr>
                <a:t>G</a:t>
              </a:r>
              <a:r>
                <a:rPr lang="en-US" altLang="zh-CN" sz="1200" b="1" dirty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en-US" altLang="zh-CN" sz="1200" b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itchFamily="18" charset="0"/>
                </a:rPr>
                <a:t>   </a:t>
              </a:r>
              <a:r>
                <a:rPr lang="en-US" altLang="zh-CN" sz="12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2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itchFamily="18" charset="0"/>
                </a:rPr>
                <a:t>   </a:t>
              </a:r>
              <a:r>
                <a:rPr lang="en-US" altLang="zh-CN" sz="12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2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en-US" altLang="zh-CN" sz="1200" b="1" baseline="-25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>
              <a:off x="4119575" y="4460339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1" name="Rectangle 29"/>
            <p:cNvSpPr>
              <a:spLocks noChangeArrowheads="1"/>
            </p:cNvSpPr>
            <p:nvPr/>
          </p:nvSpPr>
          <p:spPr bwMode="auto">
            <a:xfrm>
              <a:off x="4955797" y="2698192"/>
              <a:ext cx="5032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Y</a:t>
              </a:r>
            </a:p>
          </p:txBody>
        </p:sp>
        <p:sp>
          <p:nvSpPr>
            <p:cNvPr id="52" name="Rectangle 30"/>
            <p:cNvSpPr>
              <a:spLocks noChangeArrowheads="1"/>
            </p:cNvSpPr>
            <p:nvPr/>
          </p:nvSpPr>
          <p:spPr bwMode="auto">
            <a:xfrm>
              <a:off x="3960433" y="1733224"/>
              <a:ext cx="544513" cy="209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b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0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6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7</a:t>
              </a:r>
            </a:p>
          </p:txBody>
        </p:sp>
      </p:grp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4409054" y="4157716"/>
            <a:ext cx="1044576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1" i="1" dirty="0">
                <a:latin typeface="Times New Roman" pitchFamily="18" charset="0"/>
              </a:rPr>
              <a:t>a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itchFamily="18" charset="0"/>
              </a:rPr>
              <a:t>  b  c</a:t>
            </a:r>
            <a:r>
              <a:rPr lang="en-US" altLang="zh-CN" sz="1600" b="1" i="1" baseline="-25000" dirty="0" smtClean="0">
                <a:solidFill>
                  <a:schemeClr val="tx1"/>
                </a:solidFill>
                <a:latin typeface="Times New Roman" pitchFamily="18" charset="0"/>
              </a:rPr>
              <a:t>i-1</a:t>
            </a:r>
            <a:endParaRPr lang="en-US" altLang="zh-CN" sz="1600" b="1" i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3351185" y="2223668"/>
            <a:ext cx="4476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sz="12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sz="12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82714"/>
              </p:ext>
            </p:extLst>
          </p:nvPr>
        </p:nvGraphicFramePr>
        <p:xfrm>
          <a:off x="1284288" y="1052513"/>
          <a:ext cx="1568450" cy="641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公式" r:id="rId3" imgW="838200" imgH="457200" progId="Equation.3">
                  <p:embed/>
                </p:oleObj>
              </mc:Choice>
              <mc:Fallback>
                <p:oleObj name="公式" r:id="rId3" imgW="838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1052513"/>
                        <a:ext cx="1568450" cy="641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 autoUpdateAnimBg="0"/>
      <p:bldP spid="50" grpId="0"/>
      <p:bldP spid="53" grpId="0"/>
      <p:bldP spid="5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03498"/>
            <a:ext cx="8784976" cy="26405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Consider the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3-variable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zh-CN" altLang="zh-CN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(10p) Give its canonical SOP and canonical POS. </a:t>
            </a:r>
          </a:p>
          <a:p>
            <a:pPr lvl="1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(10p) Implement the function using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gates.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79505"/>
              </p:ext>
            </p:extLst>
          </p:nvPr>
        </p:nvGraphicFramePr>
        <p:xfrm>
          <a:off x="677806" y="1219848"/>
          <a:ext cx="2330450" cy="32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2" name="公式" r:id="rId3" imgW="1104840" imgH="203040" progId="Equation.3">
                  <p:embed/>
                </p:oleObj>
              </mc:Choice>
              <mc:Fallback>
                <p:oleObj name="公式" r:id="rId3" imgW="11048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06" y="1219848"/>
                        <a:ext cx="2330450" cy="322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254944"/>
              </p:ext>
            </p:extLst>
          </p:nvPr>
        </p:nvGraphicFramePr>
        <p:xfrm>
          <a:off x="3106728" y="1219848"/>
          <a:ext cx="4071937" cy="3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3" name="公式" r:id="rId5" imgW="1930320" imgH="203040" progId="Equation.3">
                  <p:embed/>
                </p:oleObj>
              </mc:Choice>
              <mc:Fallback>
                <p:oleObj name="公式" r:id="rId5" imgW="19303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28" y="1219848"/>
                        <a:ext cx="4071937" cy="322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728244"/>
              </p:ext>
            </p:extLst>
          </p:nvPr>
        </p:nvGraphicFramePr>
        <p:xfrm>
          <a:off x="3143240" y="1648476"/>
          <a:ext cx="4178300" cy="282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4" name="公式" r:id="rId7" imgW="1981080" imgH="177480" progId="Equation.3">
                  <p:embed/>
                </p:oleObj>
              </mc:Choice>
              <mc:Fallback>
                <p:oleObj name="公式" r:id="rId7" imgW="19810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1648476"/>
                        <a:ext cx="4178300" cy="282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57945"/>
              </p:ext>
            </p:extLst>
          </p:nvPr>
        </p:nvGraphicFramePr>
        <p:xfrm>
          <a:off x="3152750" y="2075916"/>
          <a:ext cx="1954213" cy="3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5" name="公式" r:id="rId9" imgW="927000" imgH="203040" progId="Equation.3">
                  <p:embed/>
                </p:oleObj>
              </mc:Choice>
              <mc:Fallback>
                <p:oleObj name="公式" r:id="rId9" imgW="92700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50" y="2075916"/>
                        <a:ext cx="1954213" cy="322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714348" y="3107535"/>
          <a:ext cx="2330450" cy="32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6" name="公式" r:id="rId11" imgW="1104840" imgH="203040" progId="Equation.3">
                  <p:embed/>
                </p:oleObj>
              </mc:Choice>
              <mc:Fallback>
                <p:oleObj name="公式" r:id="rId11" imgW="110484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107535"/>
                        <a:ext cx="2330450" cy="322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071538" y="3521878"/>
          <a:ext cx="1847850" cy="282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7" name="公式" r:id="rId12" imgW="876240" imgH="177480" progId="Equation.3">
                  <p:embed/>
                </p:oleObj>
              </mc:Choice>
              <mc:Fallback>
                <p:oleObj name="公式" r:id="rId12" imgW="876240" imgH="177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521878"/>
                        <a:ext cx="1847850" cy="282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25970"/>
              </p:ext>
            </p:extLst>
          </p:nvPr>
        </p:nvGraphicFramePr>
        <p:xfrm>
          <a:off x="1056196" y="3877246"/>
          <a:ext cx="20891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8" name="公式" r:id="rId14" imgW="990360" imgH="482400" progId="Equation.3">
                  <p:embed/>
                </p:oleObj>
              </mc:Choice>
              <mc:Fallback>
                <p:oleObj name="公式" r:id="rId14" imgW="990360" imgH="482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196" y="3877246"/>
                        <a:ext cx="2089150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7002674" y="3552701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600" i="1" dirty="0"/>
          </a:p>
        </p:txBody>
      </p:sp>
      <p:sp>
        <p:nvSpPr>
          <p:cNvPr id="44" name="矩形 43"/>
          <p:cNvSpPr/>
          <p:nvPr/>
        </p:nvSpPr>
        <p:spPr>
          <a:xfrm>
            <a:off x="4106782" y="3107712"/>
            <a:ext cx="344966" cy="1118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ts val="2000"/>
              </a:lnSpc>
            </a:pPr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2000"/>
              </a:lnSpc>
            </a:pPr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i="1" dirty="0"/>
          </a:p>
        </p:txBody>
      </p:sp>
      <p:grpSp>
        <p:nvGrpSpPr>
          <p:cNvPr id="35" name="组合 34"/>
          <p:cNvGrpSpPr/>
          <p:nvPr/>
        </p:nvGrpSpPr>
        <p:grpSpPr>
          <a:xfrm>
            <a:off x="4385309" y="3187714"/>
            <a:ext cx="2841986" cy="922286"/>
            <a:chOff x="4385309" y="4250284"/>
            <a:chExt cx="2841986" cy="1229715"/>
          </a:xfrm>
        </p:grpSpPr>
        <p:sp>
          <p:nvSpPr>
            <p:cNvPr id="4" name="流程图: 延期 3"/>
            <p:cNvSpPr/>
            <p:nvPr/>
          </p:nvSpPr>
          <p:spPr>
            <a:xfrm>
              <a:off x="4887035" y="4250284"/>
              <a:ext cx="585065" cy="540060"/>
            </a:xfrm>
            <a:prstGeom prst="flowChartDelay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延期 12"/>
            <p:cNvSpPr/>
            <p:nvPr/>
          </p:nvSpPr>
          <p:spPr>
            <a:xfrm>
              <a:off x="4887034" y="4939939"/>
              <a:ext cx="585065" cy="540060"/>
            </a:xfrm>
            <a:prstGeom prst="flowChartDelay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延期 14"/>
            <p:cNvSpPr/>
            <p:nvPr/>
          </p:nvSpPr>
          <p:spPr>
            <a:xfrm>
              <a:off x="6057165" y="4849442"/>
              <a:ext cx="585065" cy="540060"/>
            </a:xfrm>
            <a:prstGeom prst="flowChartDelay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6642230" y="5093698"/>
              <a:ext cx="90010" cy="9001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472100" y="4475309"/>
              <a:ext cx="90010" cy="9001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472100" y="5184195"/>
              <a:ext cx="90010" cy="9001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18" idx="6"/>
            </p:cNvCxnSpPr>
            <p:nvPr/>
          </p:nvCxnSpPr>
          <p:spPr>
            <a:xfrm>
              <a:off x="5562110" y="5229200"/>
              <a:ext cx="495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>
              <a:stCxn id="17" idx="6"/>
            </p:cNvCxnSpPr>
            <p:nvPr/>
          </p:nvCxnSpPr>
          <p:spPr>
            <a:xfrm>
              <a:off x="5562110" y="4520314"/>
              <a:ext cx="495055" cy="4838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732240" y="5138703"/>
              <a:ext cx="495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391980" y="4374105"/>
              <a:ext cx="495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398650" y="4644135"/>
              <a:ext cx="495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385309" y="5094185"/>
              <a:ext cx="495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391979" y="5364215"/>
              <a:ext cx="495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114547"/>
              </p:ext>
            </p:extLst>
          </p:nvPr>
        </p:nvGraphicFramePr>
        <p:xfrm>
          <a:off x="5091868" y="2078255"/>
          <a:ext cx="14986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9" name="公式" r:id="rId16" imgW="711000" imgH="203040" progId="Equation.3">
                  <p:embed/>
                </p:oleObj>
              </mc:Choice>
              <mc:Fallback>
                <p:oleObj name="公式" r:id="rId16" imgW="7110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868" y="2078255"/>
                        <a:ext cx="14986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3447161" y="3608873"/>
            <a:ext cx="431800" cy="113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</a:rPr>
              <a:t>b c</a:t>
            </a:r>
            <a:endParaRPr lang="en-US" altLang="zh-CN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8169975" y="4123671"/>
            <a:ext cx="3209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3496374" y="2843083"/>
            <a:ext cx="30008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790061" y="2787016"/>
            <a:ext cx="4438650" cy="1940719"/>
            <a:chOff x="3790061" y="3716020"/>
            <a:chExt cx="4438650" cy="2587625"/>
          </a:xfrm>
        </p:grpSpPr>
        <p:sp>
          <p:nvSpPr>
            <p:cNvPr id="62" name="Line 24"/>
            <p:cNvSpPr>
              <a:spLocks noChangeShapeType="1"/>
            </p:cNvSpPr>
            <p:nvPr/>
          </p:nvSpPr>
          <p:spPr bwMode="auto">
            <a:xfrm flipH="1" flipV="1">
              <a:off x="5758561" y="3954780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4148836" y="3716020"/>
              <a:ext cx="1620838" cy="25860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5388384" y="3717592"/>
              <a:ext cx="547688" cy="2564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lnSpc>
                  <a:spcPts val="1800"/>
                </a:lnSpc>
                <a:spcBef>
                  <a:spcPts val="600"/>
                </a:spcBef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r>
                <a:rPr lang="en-US" altLang="zh-CN" sz="1200" dirty="0"/>
                <a:t> 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1 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 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 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 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5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 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6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 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4134549" y="4762197"/>
              <a:ext cx="477838" cy="154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1600" b="1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2 </a:t>
              </a:r>
              <a:r>
                <a:rPr lang="en-US" altLang="zh-CN" sz="1600" b="1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sz="1600" b="1" i="1">
                  <a:solidFill>
                    <a:schemeClr val="tx1"/>
                  </a:solidFill>
                  <a:latin typeface="Times New Roman" pitchFamily="18" charset="0"/>
                </a:rPr>
                <a:t> A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H="1">
              <a:off x="6130290" y="5930583"/>
              <a:ext cx="1039558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5763324" y="4252595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>
              <a:off x="5763324" y="4544695"/>
              <a:ext cx="1120775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H="1" flipV="1">
              <a:off x="5758560" y="4865370"/>
              <a:ext cx="329820" cy="38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 flipV="1">
              <a:off x="5753798" y="5181282"/>
              <a:ext cx="719392" cy="7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 flipH="1" flipV="1">
              <a:off x="5758557" y="5486080"/>
              <a:ext cx="394593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 flipH="1" flipV="1">
              <a:off x="5768086" y="6098858"/>
              <a:ext cx="1398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 flipH="1" flipV="1">
              <a:off x="3794824" y="5173345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 flipH="1" flipV="1">
              <a:off x="3790061" y="5635308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H="1" flipV="1">
              <a:off x="3790061" y="6071870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4486974" y="4406028"/>
              <a:ext cx="697627" cy="451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itchFamily="18" charset="0"/>
                </a:rPr>
                <a:t>74138</a:t>
              </a:r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7180961" y="5328920"/>
              <a:ext cx="542925" cy="8604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7" name="Oval 35"/>
            <p:cNvSpPr>
              <a:spLocks noChangeArrowheads="1"/>
            </p:cNvSpPr>
            <p:nvPr/>
          </p:nvSpPr>
          <p:spPr bwMode="auto">
            <a:xfrm>
              <a:off x="7733411" y="5701983"/>
              <a:ext cx="114300" cy="104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7838186" y="5759133"/>
              <a:ext cx="390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 flipH="1">
              <a:off x="6876161" y="5441633"/>
              <a:ext cx="295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 flipH="1">
              <a:off x="6457950" y="5608320"/>
              <a:ext cx="72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 flipH="1" flipV="1">
              <a:off x="5890260" y="5779769"/>
              <a:ext cx="129228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7214299" y="5239465"/>
              <a:ext cx="356188" cy="451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 flipH="1" flipV="1">
              <a:off x="6137910" y="5486398"/>
              <a:ext cx="3810" cy="441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 flipH="1" flipV="1">
              <a:off x="6461759" y="5173979"/>
              <a:ext cx="3239" cy="4422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 flipH="1" flipV="1">
              <a:off x="6877749" y="4530408"/>
              <a:ext cx="4763" cy="915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 flipH="1" flipV="1">
              <a:off x="3793236" y="3998595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 flipV="1">
              <a:off x="5452174" y="5938520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 flipH="1" flipV="1">
              <a:off x="5453761" y="5635308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 flipH="1" flipV="1">
              <a:off x="5455349" y="5332095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2" name="Line 50"/>
            <p:cNvSpPr>
              <a:spLocks noChangeShapeType="1"/>
            </p:cNvSpPr>
            <p:nvPr/>
          </p:nvSpPr>
          <p:spPr bwMode="auto">
            <a:xfrm flipH="1" flipV="1">
              <a:off x="5461699" y="4977940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 flipH="1" flipV="1">
              <a:off x="5448999" y="4702436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 flipH="1" flipV="1">
              <a:off x="5450586" y="4417695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5" name="Line 53"/>
            <p:cNvSpPr>
              <a:spLocks noChangeShapeType="1"/>
            </p:cNvSpPr>
            <p:nvPr/>
          </p:nvSpPr>
          <p:spPr bwMode="auto">
            <a:xfrm flipH="1" flipV="1">
              <a:off x="5452174" y="4114483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6" name="Line 54"/>
            <p:cNvSpPr>
              <a:spLocks noChangeShapeType="1"/>
            </p:cNvSpPr>
            <p:nvPr/>
          </p:nvSpPr>
          <p:spPr bwMode="auto">
            <a:xfrm flipH="1" flipV="1">
              <a:off x="5458524" y="3806508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7" name="Line 55"/>
            <p:cNvSpPr>
              <a:spLocks noChangeShapeType="1"/>
            </p:cNvSpPr>
            <p:nvPr/>
          </p:nvSpPr>
          <p:spPr bwMode="auto">
            <a:xfrm flipH="1" flipV="1">
              <a:off x="4191699" y="3892233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8" name="Rectangle 56"/>
            <p:cNvSpPr>
              <a:spLocks noChangeArrowheads="1"/>
            </p:cNvSpPr>
            <p:nvPr/>
          </p:nvSpPr>
          <p:spPr bwMode="auto">
            <a:xfrm>
              <a:off x="4102799" y="3777446"/>
              <a:ext cx="466725" cy="984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2 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 flipH="1" flipV="1">
              <a:off x="3794824" y="4300220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50" name="Line 58"/>
            <p:cNvSpPr>
              <a:spLocks noChangeShapeType="1"/>
            </p:cNvSpPr>
            <p:nvPr/>
          </p:nvSpPr>
          <p:spPr bwMode="auto">
            <a:xfrm flipH="1" flipV="1">
              <a:off x="3794824" y="4600258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 flipH="1" flipV="1">
              <a:off x="4193286" y="4175386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52" name="Oval 60"/>
            <p:cNvSpPr>
              <a:spLocks noChangeArrowheads="1"/>
            </p:cNvSpPr>
            <p:nvPr/>
          </p:nvSpPr>
          <p:spPr bwMode="auto">
            <a:xfrm>
              <a:off x="4015486" y="3941445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3" name="Oval 61"/>
            <p:cNvSpPr>
              <a:spLocks noChangeArrowheads="1"/>
            </p:cNvSpPr>
            <p:nvPr/>
          </p:nvSpPr>
          <p:spPr bwMode="auto">
            <a:xfrm>
              <a:off x="4017074" y="4247833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5" name="Oval 63"/>
            <p:cNvSpPr>
              <a:spLocks noChangeArrowheads="1"/>
            </p:cNvSpPr>
            <p:nvPr/>
          </p:nvSpPr>
          <p:spPr bwMode="auto">
            <a:xfrm>
              <a:off x="5785549" y="4197033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6" name="Oval 64"/>
            <p:cNvSpPr>
              <a:spLocks noChangeArrowheads="1"/>
            </p:cNvSpPr>
            <p:nvPr/>
          </p:nvSpPr>
          <p:spPr bwMode="auto">
            <a:xfrm>
              <a:off x="5783961" y="4490720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7" name="Oval 65"/>
            <p:cNvSpPr>
              <a:spLocks noChangeArrowheads="1"/>
            </p:cNvSpPr>
            <p:nvPr/>
          </p:nvSpPr>
          <p:spPr bwMode="auto">
            <a:xfrm>
              <a:off x="5785549" y="4811395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8" name="Oval 66"/>
            <p:cNvSpPr>
              <a:spLocks noChangeArrowheads="1"/>
            </p:cNvSpPr>
            <p:nvPr/>
          </p:nvSpPr>
          <p:spPr bwMode="auto">
            <a:xfrm>
              <a:off x="5776024" y="5125720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9" name="Oval 67"/>
            <p:cNvSpPr>
              <a:spLocks noChangeArrowheads="1"/>
            </p:cNvSpPr>
            <p:nvPr/>
          </p:nvSpPr>
          <p:spPr bwMode="auto">
            <a:xfrm>
              <a:off x="5777611" y="5432108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0" name="Oval 68"/>
            <p:cNvSpPr>
              <a:spLocks noChangeArrowheads="1"/>
            </p:cNvSpPr>
            <p:nvPr/>
          </p:nvSpPr>
          <p:spPr bwMode="auto">
            <a:xfrm>
              <a:off x="5776024" y="5725795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1" name="Oval 69"/>
            <p:cNvSpPr>
              <a:spLocks noChangeArrowheads="1"/>
            </p:cNvSpPr>
            <p:nvPr/>
          </p:nvSpPr>
          <p:spPr bwMode="auto">
            <a:xfrm>
              <a:off x="5777611" y="6046470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4" name="Oval 62"/>
            <p:cNvSpPr>
              <a:spLocks noChangeArrowheads="1"/>
            </p:cNvSpPr>
            <p:nvPr/>
          </p:nvSpPr>
          <p:spPr bwMode="auto">
            <a:xfrm>
              <a:off x="5783961" y="3890645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03499"/>
            <a:ext cx="8784976" cy="83950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Consider the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3-variable function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zh-CN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(15p) Implement the function using 3-line-to-8-line decoder.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642938" y="1446610"/>
          <a:ext cx="2247900" cy="3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3" name="公式" r:id="rId3" imgW="1066680" imgH="203040" progId="Equation.3">
                  <p:embed/>
                </p:oleObj>
              </mc:Choice>
              <mc:Fallback>
                <p:oleObj name="公式" r:id="rId3" imgW="10666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446610"/>
                        <a:ext cx="2247900" cy="322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0396"/>
              </p:ext>
            </p:extLst>
          </p:nvPr>
        </p:nvGraphicFramePr>
        <p:xfrm>
          <a:off x="955676" y="1806988"/>
          <a:ext cx="4124325" cy="32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" name="公式" r:id="rId5" imgW="1955520" imgH="203040" progId="Equation.3">
                  <p:embed/>
                </p:oleObj>
              </mc:Choice>
              <mc:Fallback>
                <p:oleObj name="公式" r:id="rId5" imgW="195552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6" y="1806988"/>
                        <a:ext cx="4124325" cy="322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443418"/>
              </p:ext>
            </p:extLst>
          </p:nvPr>
        </p:nvGraphicFramePr>
        <p:xfrm>
          <a:off x="928662" y="2255852"/>
          <a:ext cx="34020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" name="公式" r:id="rId7" imgW="1612800" imgH="228600" progId="Equation.3">
                  <p:embed/>
                </p:oleObj>
              </mc:Choice>
              <mc:Fallback>
                <p:oleObj name="公式" r:id="rId7" imgW="16128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255852"/>
                        <a:ext cx="340201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99366"/>
              </p:ext>
            </p:extLst>
          </p:nvPr>
        </p:nvGraphicFramePr>
        <p:xfrm>
          <a:off x="928662" y="2630901"/>
          <a:ext cx="22494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6" name="公式" r:id="rId9" imgW="1066680" imgH="279360" progId="Equation.3">
                  <p:embed/>
                </p:oleObj>
              </mc:Choice>
              <mc:Fallback>
                <p:oleObj name="公式" r:id="rId9" imgW="1066680" imgH="2793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630901"/>
                        <a:ext cx="224948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03498"/>
            <a:ext cx="8784976" cy="9295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Consider the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3-variable function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(15p) Implement the function using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4-16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decoder.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642910" y="1446602"/>
          <a:ext cx="2247900" cy="3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公式" r:id="rId3" imgW="1066680" imgH="203040" progId="Equation.3">
                  <p:embed/>
                </p:oleObj>
              </mc:Choice>
              <mc:Fallback>
                <p:oleObj name="公式" r:id="rId3" imgW="10666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446602"/>
                        <a:ext cx="2247900" cy="322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379568" y="1378354"/>
            <a:ext cx="2319231" cy="3093154"/>
            <a:chOff x="5905500" y="2444356"/>
            <a:chExt cx="2319231" cy="4124205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 flipH="1" flipV="1">
              <a:off x="7870825" y="2711196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6261100" y="2472436"/>
              <a:ext cx="1620838" cy="4092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7534378" y="2444356"/>
              <a:ext cx="422288" cy="4124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b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r>
                <a:rPr lang="en-US" altLang="zh-CN" sz="1200" dirty="0" smtClean="0"/>
                <a:t> 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1 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 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 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 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5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 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6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 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7</a:t>
              </a:r>
              <a:r>
                <a:rPr lang="en-US" altLang="zh-CN" sz="1400" b="1" i="1" dirty="0" smtClean="0">
                  <a:latin typeface="Times New Roman" pitchFamily="18" charset="0"/>
                </a:rPr>
                <a:t>Y</a:t>
              </a:r>
              <a:r>
                <a:rPr lang="en-US" altLang="zh-CN" sz="1400" b="1" baseline="-25000" dirty="0" smtClean="0">
                  <a:latin typeface="Times New Roman" pitchFamily="18" charset="0"/>
                </a:rPr>
                <a:t>8</a:t>
              </a:r>
              <a:endParaRPr lang="en-US" altLang="zh-CN" sz="1400" b="1" baseline="-25000" dirty="0">
                <a:latin typeface="Times New Roman" pitchFamily="18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i="1" dirty="0" smtClean="0">
                  <a:latin typeface="Times New Roman" pitchFamily="18" charset="0"/>
                </a:rPr>
                <a:t>Y</a:t>
              </a:r>
              <a:r>
                <a:rPr lang="en-US" altLang="zh-CN" sz="1400" b="1" baseline="-25000" dirty="0" smtClean="0">
                  <a:latin typeface="Times New Roman" pitchFamily="18" charset="0"/>
                </a:rPr>
                <a:t>9</a:t>
              </a:r>
              <a:endParaRPr lang="en-US" altLang="zh-CN" sz="1400" b="1" baseline="-25000" dirty="0">
                <a:latin typeface="Times New Roman" pitchFamily="18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i="1" dirty="0" smtClean="0">
                  <a:latin typeface="Times New Roman" pitchFamily="18" charset="0"/>
                </a:rPr>
                <a:t>…</a:t>
              </a:r>
            </a:p>
            <a:p>
              <a:pPr>
                <a:lnSpc>
                  <a:spcPts val="1800"/>
                </a:lnSpc>
              </a:pPr>
              <a:endParaRPr lang="en-US" altLang="zh-CN" sz="1400" b="1" i="1" dirty="0" smtClean="0">
                <a:latin typeface="Times New Roman" pitchFamily="18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i="1" dirty="0" smtClean="0">
                  <a:latin typeface="Times New Roman" pitchFamily="18" charset="0"/>
                </a:rPr>
                <a:t>Y</a:t>
              </a:r>
              <a:r>
                <a:rPr lang="en-US" altLang="zh-CN" sz="1400" b="1" baseline="-25000" dirty="0" smtClean="0">
                  <a:latin typeface="Times New Roman" pitchFamily="18" charset="0"/>
                </a:rPr>
                <a:t>15</a:t>
              </a:r>
              <a:endParaRPr lang="en-US" altLang="zh-CN" sz="1400" b="1" baseline="-25000" dirty="0">
                <a:latin typeface="Times New Roman" pitchFamily="18" charset="0"/>
              </a:endParaRPr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6246813" y="3986290"/>
              <a:ext cx="477838" cy="203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1600" b="1" i="1" dirty="0" smtClean="0">
                  <a:latin typeface="Times New Roman" pitchFamily="18" charset="0"/>
                </a:rPr>
                <a:t>A</a:t>
              </a:r>
              <a:r>
                <a:rPr lang="en-US" altLang="zh-CN" sz="1600" b="1" baseline="-25000" dirty="0" smtClean="0">
                  <a:latin typeface="Times New Roman" pitchFamily="18" charset="0"/>
                </a:rPr>
                <a:t>3 </a:t>
              </a:r>
              <a:r>
                <a:rPr lang="en-US" altLang="zh-CN" sz="16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6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2 </a:t>
              </a:r>
              <a:r>
                <a:rPr lang="en-US" altLang="zh-CN" sz="1600" b="1" i="1" dirty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sz="1600" b="1" i="1" dirty="0">
                  <a:solidFill>
                    <a:schemeClr val="tx1"/>
                  </a:solidFill>
                  <a:latin typeface="Times New Roman" pitchFamily="18" charset="0"/>
                </a:rPr>
                <a:t> A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 flipH="1" flipV="1">
              <a:off x="7875588" y="3009011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 flipH="1" flipV="1">
              <a:off x="5907088" y="4460113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 flipH="1" flipV="1">
              <a:off x="5920613" y="4922076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 flipH="1" flipV="1">
              <a:off x="5911469" y="5358638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6462078" y="2952133"/>
              <a:ext cx="914033" cy="451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00"/>
                  </a:solidFill>
                  <a:latin typeface="Times New Roman" pitchFamily="18" charset="0"/>
                </a:rPr>
                <a:t>Decoder</a:t>
              </a:r>
              <a:endParaRPr lang="en-US" altLang="zh-CN" sz="16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 flipH="1" flipV="1">
              <a:off x="5905500" y="2755011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 flipH="1" flipV="1">
              <a:off x="7612928" y="4704180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 flipH="1" flipV="1">
              <a:off x="7593733" y="4400967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flipH="1" flipV="1">
              <a:off x="7595321" y="4088516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 flipH="1" flipV="1">
              <a:off x="7601670" y="3771304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3" name="Line 51"/>
            <p:cNvSpPr>
              <a:spLocks noChangeShapeType="1"/>
            </p:cNvSpPr>
            <p:nvPr/>
          </p:nvSpPr>
          <p:spPr bwMode="auto">
            <a:xfrm flipH="1" flipV="1">
              <a:off x="7595898" y="3477324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 flipH="1" flipV="1">
              <a:off x="7597485" y="3174111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5" name="Line 53"/>
            <p:cNvSpPr>
              <a:spLocks noChangeShapeType="1"/>
            </p:cNvSpPr>
            <p:nvPr/>
          </p:nvSpPr>
          <p:spPr bwMode="auto">
            <a:xfrm flipH="1" flipV="1">
              <a:off x="7599073" y="2870899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 flipH="1" flipV="1">
              <a:off x="7605423" y="2562924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7" name="Line 55"/>
            <p:cNvSpPr>
              <a:spLocks noChangeShapeType="1"/>
            </p:cNvSpPr>
            <p:nvPr/>
          </p:nvSpPr>
          <p:spPr bwMode="auto">
            <a:xfrm flipH="1" flipV="1">
              <a:off x="6303963" y="2620942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6215063" y="2510106"/>
              <a:ext cx="466725" cy="451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6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endParaRPr lang="en-US" altLang="zh-CN" sz="1600" b="1" baseline="-25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70" name="Line 58"/>
            <p:cNvSpPr>
              <a:spLocks noChangeShapeType="1"/>
            </p:cNvSpPr>
            <p:nvPr/>
          </p:nvSpPr>
          <p:spPr bwMode="auto">
            <a:xfrm flipH="1" flipV="1">
              <a:off x="5925376" y="5816410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72" name="Oval 60"/>
            <p:cNvSpPr>
              <a:spLocks noChangeArrowheads="1"/>
            </p:cNvSpPr>
            <p:nvPr/>
          </p:nvSpPr>
          <p:spPr bwMode="auto">
            <a:xfrm>
              <a:off x="6127750" y="2697861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4" name="Oval 63"/>
            <p:cNvSpPr>
              <a:spLocks noChangeArrowheads="1"/>
            </p:cNvSpPr>
            <p:nvPr/>
          </p:nvSpPr>
          <p:spPr bwMode="auto">
            <a:xfrm>
              <a:off x="7897813" y="2953449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1" name="Oval 62"/>
            <p:cNvSpPr>
              <a:spLocks noChangeArrowheads="1"/>
            </p:cNvSpPr>
            <p:nvPr/>
          </p:nvSpPr>
          <p:spPr bwMode="auto">
            <a:xfrm>
              <a:off x="7896225" y="2647061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H="1" flipV="1">
              <a:off x="7874635" y="3313176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 flipH="1" flipV="1">
              <a:off x="7879398" y="3610991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86" name="Oval 63"/>
            <p:cNvSpPr>
              <a:spLocks noChangeArrowheads="1"/>
            </p:cNvSpPr>
            <p:nvPr/>
          </p:nvSpPr>
          <p:spPr bwMode="auto">
            <a:xfrm>
              <a:off x="7901623" y="3555429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7" name="Oval 62"/>
            <p:cNvSpPr>
              <a:spLocks noChangeArrowheads="1"/>
            </p:cNvSpPr>
            <p:nvPr/>
          </p:nvSpPr>
          <p:spPr bwMode="auto">
            <a:xfrm>
              <a:off x="7900035" y="3249041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8" name="Line 24"/>
            <p:cNvSpPr>
              <a:spLocks noChangeShapeType="1"/>
            </p:cNvSpPr>
            <p:nvPr/>
          </p:nvSpPr>
          <p:spPr bwMode="auto">
            <a:xfrm flipH="1" flipV="1">
              <a:off x="7870825" y="3903726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89" name="Line 22"/>
            <p:cNvSpPr>
              <a:spLocks noChangeShapeType="1"/>
            </p:cNvSpPr>
            <p:nvPr/>
          </p:nvSpPr>
          <p:spPr bwMode="auto">
            <a:xfrm flipH="1" flipV="1">
              <a:off x="7875588" y="4201541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90" name="Oval 63"/>
            <p:cNvSpPr>
              <a:spLocks noChangeArrowheads="1"/>
            </p:cNvSpPr>
            <p:nvPr/>
          </p:nvSpPr>
          <p:spPr bwMode="auto">
            <a:xfrm>
              <a:off x="7897813" y="4145979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91" name="Oval 62"/>
            <p:cNvSpPr>
              <a:spLocks noChangeArrowheads="1"/>
            </p:cNvSpPr>
            <p:nvPr/>
          </p:nvSpPr>
          <p:spPr bwMode="auto">
            <a:xfrm>
              <a:off x="7896225" y="3839591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92" name="Line 24"/>
            <p:cNvSpPr>
              <a:spLocks noChangeShapeType="1"/>
            </p:cNvSpPr>
            <p:nvPr/>
          </p:nvSpPr>
          <p:spPr bwMode="auto">
            <a:xfrm flipH="1" flipV="1">
              <a:off x="7874635" y="4505706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H="1" flipV="1">
              <a:off x="7879398" y="4803521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94" name="Oval 63"/>
            <p:cNvSpPr>
              <a:spLocks noChangeArrowheads="1"/>
            </p:cNvSpPr>
            <p:nvPr/>
          </p:nvSpPr>
          <p:spPr bwMode="auto">
            <a:xfrm>
              <a:off x="7901623" y="4747959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95" name="Oval 62"/>
            <p:cNvSpPr>
              <a:spLocks noChangeArrowheads="1"/>
            </p:cNvSpPr>
            <p:nvPr/>
          </p:nvSpPr>
          <p:spPr bwMode="auto">
            <a:xfrm>
              <a:off x="7900035" y="4441571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H="1" flipV="1">
              <a:off x="7595956" y="5008983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97" name="Line 47"/>
            <p:cNvSpPr>
              <a:spLocks noChangeShapeType="1"/>
            </p:cNvSpPr>
            <p:nvPr/>
          </p:nvSpPr>
          <p:spPr bwMode="auto">
            <a:xfrm flipH="1" flipV="1">
              <a:off x="7602190" y="5323597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98" name="Line 47"/>
            <p:cNvSpPr>
              <a:spLocks noChangeShapeType="1"/>
            </p:cNvSpPr>
            <p:nvPr/>
          </p:nvSpPr>
          <p:spPr bwMode="auto">
            <a:xfrm flipH="1" flipV="1">
              <a:off x="7629898" y="6231982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99" name="Line 24"/>
            <p:cNvSpPr>
              <a:spLocks noChangeShapeType="1"/>
            </p:cNvSpPr>
            <p:nvPr/>
          </p:nvSpPr>
          <p:spPr bwMode="auto">
            <a:xfrm flipH="1" flipV="1">
              <a:off x="7870825" y="5141976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 flipV="1">
              <a:off x="7875588" y="5439791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1" name="Oval 63"/>
            <p:cNvSpPr>
              <a:spLocks noChangeArrowheads="1"/>
            </p:cNvSpPr>
            <p:nvPr/>
          </p:nvSpPr>
          <p:spPr bwMode="auto">
            <a:xfrm>
              <a:off x="7897813" y="5384229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02" name="Oval 62"/>
            <p:cNvSpPr>
              <a:spLocks noChangeArrowheads="1"/>
            </p:cNvSpPr>
            <p:nvPr/>
          </p:nvSpPr>
          <p:spPr bwMode="auto">
            <a:xfrm>
              <a:off x="7896225" y="5077841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03" name="Line 22"/>
            <p:cNvSpPr>
              <a:spLocks noChangeShapeType="1"/>
            </p:cNvSpPr>
            <p:nvPr/>
          </p:nvSpPr>
          <p:spPr bwMode="auto">
            <a:xfrm flipH="1" flipV="1">
              <a:off x="7879398" y="6354191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4" name="Oval 63"/>
            <p:cNvSpPr>
              <a:spLocks noChangeArrowheads="1"/>
            </p:cNvSpPr>
            <p:nvPr/>
          </p:nvSpPr>
          <p:spPr bwMode="auto">
            <a:xfrm>
              <a:off x="7901623" y="6298629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" name="矩形 1"/>
            <p:cNvSpPr/>
            <p:nvPr/>
          </p:nvSpPr>
          <p:spPr>
            <a:xfrm>
              <a:off x="7995181" y="5374124"/>
              <a:ext cx="229550" cy="984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i="1" dirty="0" smtClean="0">
                  <a:latin typeface="Times New Roman" pitchFamily="18" charset="0"/>
                </a:rPr>
                <a:t>.</a:t>
              </a:r>
            </a:p>
            <a:p>
              <a:r>
                <a:rPr lang="en-US" altLang="zh-CN" sz="1400" b="1" i="1" dirty="0" smtClean="0">
                  <a:latin typeface="Times New Roman" pitchFamily="18" charset="0"/>
                </a:rPr>
                <a:t>.</a:t>
              </a:r>
            </a:p>
            <a:p>
              <a:r>
                <a:rPr lang="en-US" altLang="zh-CN" sz="1400" b="1" i="1" dirty="0"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3097500" y="2445327"/>
            <a:ext cx="431800" cy="165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tx1"/>
                </a:solidFill>
                <a:latin typeface="Times New Roman" pitchFamily="18" charset="0"/>
              </a:rPr>
              <a:t>c</a:t>
            </a:r>
            <a:endParaRPr lang="en-US" altLang="zh-CN" sz="16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0466" y="146398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itchFamily="18" charset="0"/>
              </a:rPr>
              <a:t>0</a:t>
            </a:r>
            <a:endParaRPr lang="zh-CN" altLang="en-US" sz="1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490366" y="2028739"/>
            <a:ext cx="360509" cy="1115291"/>
            <a:chOff x="7998011" y="2257339"/>
            <a:chExt cx="360509" cy="1115291"/>
          </a:xfrm>
        </p:grpSpPr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H="1" flipV="1">
              <a:off x="7998011" y="2257339"/>
              <a:ext cx="339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 flipH="1" flipV="1">
              <a:off x="8004938" y="2700685"/>
              <a:ext cx="339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 flipH="1" flipV="1">
              <a:off x="7998011" y="2922357"/>
              <a:ext cx="339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 flipH="1" flipV="1">
              <a:off x="8018795" y="3150958"/>
              <a:ext cx="339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 flipH="1" flipV="1">
              <a:off x="8011868" y="3372630"/>
              <a:ext cx="339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01171" y="2019280"/>
            <a:ext cx="2583034" cy="1209568"/>
            <a:chOff x="5701171" y="2019280"/>
            <a:chExt cx="2583034" cy="1209568"/>
          </a:xfrm>
        </p:grpSpPr>
        <p:sp>
          <p:nvSpPr>
            <p:cNvPr id="75" name="Line 21"/>
            <p:cNvSpPr>
              <a:spLocks noChangeShapeType="1"/>
            </p:cNvSpPr>
            <p:nvPr/>
          </p:nvSpPr>
          <p:spPr bwMode="auto">
            <a:xfrm flipH="1">
              <a:off x="6081827" y="3034776"/>
              <a:ext cx="1039558" cy="1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 flipH="1">
              <a:off x="5714861" y="2029995"/>
              <a:ext cx="1120775" cy="1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77" name="Line 25"/>
            <p:cNvSpPr>
              <a:spLocks noChangeShapeType="1"/>
            </p:cNvSpPr>
            <p:nvPr/>
          </p:nvSpPr>
          <p:spPr bwMode="auto">
            <a:xfrm flipH="1" flipV="1">
              <a:off x="5701171" y="2473034"/>
              <a:ext cx="72736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 flipV="1">
              <a:off x="5710094" y="2694472"/>
              <a:ext cx="394593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79" name="Line 28"/>
            <p:cNvSpPr>
              <a:spLocks noChangeShapeType="1"/>
            </p:cNvSpPr>
            <p:nvPr/>
          </p:nvSpPr>
          <p:spPr bwMode="auto">
            <a:xfrm flipH="1" flipV="1">
              <a:off x="5719623" y="3147129"/>
              <a:ext cx="1398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80" name="Rectangle 34"/>
            <p:cNvSpPr>
              <a:spLocks noChangeArrowheads="1"/>
            </p:cNvSpPr>
            <p:nvPr/>
          </p:nvSpPr>
          <p:spPr bwMode="auto">
            <a:xfrm>
              <a:off x="7132498" y="2583529"/>
              <a:ext cx="542925" cy="6453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2" name="Oval 35"/>
            <p:cNvSpPr>
              <a:spLocks noChangeArrowheads="1"/>
            </p:cNvSpPr>
            <p:nvPr/>
          </p:nvSpPr>
          <p:spPr bwMode="auto">
            <a:xfrm>
              <a:off x="7684948" y="2856399"/>
              <a:ext cx="94407" cy="1015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3" name="Line 36"/>
            <p:cNvSpPr>
              <a:spLocks noChangeShapeType="1"/>
            </p:cNvSpPr>
            <p:nvPr/>
          </p:nvSpPr>
          <p:spPr bwMode="auto">
            <a:xfrm>
              <a:off x="7789723" y="2899262"/>
              <a:ext cx="390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6" name="Line 37"/>
            <p:cNvSpPr>
              <a:spLocks noChangeShapeType="1"/>
            </p:cNvSpPr>
            <p:nvPr/>
          </p:nvSpPr>
          <p:spPr bwMode="auto">
            <a:xfrm flipH="1">
              <a:off x="6827698" y="2702699"/>
              <a:ext cx="295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7" name="Line 38"/>
            <p:cNvSpPr>
              <a:spLocks noChangeShapeType="1"/>
            </p:cNvSpPr>
            <p:nvPr/>
          </p:nvSpPr>
          <p:spPr bwMode="auto">
            <a:xfrm flipH="1">
              <a:off x="6409487" y="2827714"/>
              <a:ext cx="72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8" name="Line 39"/>
            <p:cNvSpPr>
              <a:spLocks noChangeShapeType="1"/>
            </p:cNvSpPr>
            <p:nvPr/>
          </p:nvSpPr>
          <p:spPr bwMode="auto">
            <a:xfrm flipH="1" flipV="1">
              <a:off x="5841797" y="2921664"/>
              <a:ext cx="129228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9" name="Rectangle 40"/>
            <p:cNvSpPr>
              <a:spLocks noChangeArrowheads="1"/>
            </p:cNvSpPr>
            <p:nvPr/>
          </p:nvSpPr>
          <p:spPr bwMode="auto">
            <a:xfrm>
              <a:off x="7165836" y="2551073"/>
              <a:ext cx="3561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110" name="Line 42"/>
            <p:cNvSpPr>
              <a:spLocks noChangeShapeType="1"/>
            </p:cNvSpPr>
            <p:nvPr/>
          </p:nvSpPr>
          <p:spPr bwMode="auto">
            <a:xfrm flipH="1" flipV="1">
              <a:off x="6089447" y="2701638"/>
              <a:ext cx="3810" cy="331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11" name="Line 43"/>
            <p:cNvSpPr>
              <a:spLocks noChangeShapeType="1"/>
            </p:cNvSpPr>
            <p:nvPr/>
          </p:nvSpPr>
          <p:spPr bwMode="auto">
            <a:xfrm flipH="1" flipV="1">
              <a:off x="6414681" y="2473036"/>
              <a:ext cx="1853" cy="3606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12" name="Line 44"/>
            <p:cNvSpPr>
              <a:spLocks noChangeShapeType="1"/>
            </p:cNvSpPr>
            <p:nvPr/>
          </p:nvSpPr>
          <p:spPr bwMode="auto">
            <a:xfrm flipH="1" flipV="1">
              <a:off x="6829286" y="2019280"/>
              <a:ext cx="4763" cy="686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9" name="矩形 8"/>
            <p:cNvSpPr/>
            <p:nvPr/>
          </p:nvSpPr>
          <p:spPr>
            <a:xfrm>
              <a:off x="8022595" y="2553339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388" y="303498"/>
            <a:ext cx="8464454" cy="107502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Consider the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3-variable function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zh-CN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(15p) Implement the function using 1-of-4 multiplexer(use a, b as select inputs).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714348" y="1714494"/>
          <a:ext cx="2247900" cy="3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6" name="公式" r:id="rId3" imgW="1066680" imgH="203040" progId="Equation.3">
                  <p:embed/>
                </p:oleObj>
              </mc:Choice>
              <mc:Fallback>
                <p:oleObj name="公式" r:id="rId3" imgW="10666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714494"/>
                        <a:ext cx="2247900" cy="322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000100" y="2143122"/>
          <a:ext cx="4178300" cy="28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7" name="公式" r:id="rId5" imgW="1981080" imgH="177480" progId="Equation.3">
                  <p:embed/>
                </p:oleObj>
              </mc:Choice>
              <mc:Fallback>
                <p:oleObj name="公式" r:id="rId5" imgW="19810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143122"/>
                        <a:ext cx="4178300" cy="282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285852" y="2143122"/>
            <a:ext cx="428628" cy="2678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143108" y="2143122"/>
            <a:ext cx="428628" cy="267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000364" y="2143122"/>
            <a:ext cx="428628" cy="267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906982" y="2143122"/>
            <a:ext cx="256309" cy="26789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643438" y="2143122"/>
            <a:ext cx="261071" cy="26789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000101" y="2571750"/>
          <a:ext cx="3990975" cy="36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8" name="公式" r:id="rId7" imgW="1892160" imgH="228600" progId="Equation.3">
                  <p:embed/>
                </p:oleObj>
              </mc:Choice>
              <mc:Fallback>
                <p:oleObj name="公式" r:id="rId7" imgW="18921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1" y="2571750"/>
                        <a:ext cx="3990975" cy="363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714349" y="3358745"/>
            <a:ext cx="880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806615"/>
              </p:ext>
            </p:extLst>
          </p:nvPr>
        </p:nvGraphicFramePr>
        <p:xfrm>
          <a:off x="785787" y="3733794"/>
          <a:ext cx="3963987" cy="36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9" name="公式" r:id="rId9" imgW="1879560" imgH="228600" progId="Equation.3">
                  <p:embed/>
                </p:oleObj>
              </mc:Choice>
              <mc:Fallback>
                <p:oleObj name="公式" r:id="rId9" imgW="18795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7" y="3733794"/>
                        <a:ext cx="3963987" cy="363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777871" y="2544318"/>
            <a:ext cx="2076827" cy="1599660"/>
            <a:chOff x="5777870" y="3392424"/>
            <a:chExt cx="2076827" cy="2132880"/>
          </a:xfrm>
        </p:grpSpPr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V="1">
              <a:off x="7406863" y="4169664"/>
              <a:ext cx="447834" cy="4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5777870" y="3866509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5786682" y="4088262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5800095" y="4316559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5812795" y="4586589"/>
              <a:ext cx="552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6914667" y="4812516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415261" y="5091593"/>
              <a:ext cx="73025" cy="714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6440661" y="5147634"/>
              <a:ext cx="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7184697" y="4802991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6175952" y="3392424"/>
              <a:ext cx="1247775" cy="169751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6571684" y="3423791"/>
              <a:ext cx="834956" cy="38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itchFamily="18" charset="0"/>
                </a:rPr>
                <a:t>MUX</a:t>
              </a:r>
              <a:endParaRPr lang="en-US" altLang="zh-CN" sz="14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6290881" y="4779888"/>
              <a:ext cx="124722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</a:rPr>
                <a:t>G</a:t>
              </a:r>
              <a:r>
                <a:rPr lang="en-US" altLang="zh-CN" sz="1200" b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itchFamily="18" charset="0"/>
                </a:rPr>
                <a:t>  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12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2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sz="12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12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en-US" altLang="zh-CN" sz="1200" b="1" baseline="-25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6335886" y="5519109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7144676" y="3967273"/>
              <a:ext cx="5032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Y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6195032" y="3658007"/>
              <a:ext cx="544513" cy="1107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b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0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 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</a:p>
          </p:txBody>
        </p:sp>
      </p:grp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7587821" y="2799488"/>
            <a:ext cx="9180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altLang="zh-CN" sz="1600" b="1" i="1" dirty="0" err="1" smtClean="0">
                <a:solidFill>
                  <a:schemeClr val="tx1"/>
                </a:solidFill>
                <a:latin typeface="Times New Roman" pitchFamily="18" charset="0"/>
              </a:rPr>
              <a:t>a,b,c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en-US" altLang="zh-CN" sz="16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6791160" y="4151522"/>
            <a:ext cx="610215" cy="26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1" i="1" dirty="0">
                <a:latin typeface="Times New Roman" pitchFamily="18" charset="0"/>
              </a:rPr>
              <a:t>a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endParaRPr lang="en-US" altLang="zh-CN" sz="1600" b="1" i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5527689" y="2812942"/>
            <a:ext cx="447675" cy="75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i="1" dirty="0" smtClean="0">
                <a:solidFill>
                  <a:schemeClr val="tx1"/>
                </a:solidFill>
                <a:latin typeface="Times New Roman" pitchFamily="18" charset="0"/>
              </a:rPr>
              <a:t>c’</a:t>
            </a:r>
            <a:r>
              <a:rPr lang="en-US" altLang="zh-CN" sz="12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sz="12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sz="1200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746217"/>
              </p:ext>
            </p:extLst>
          </p:nvPr>
        </p:nvGraphicFramePr>
        <p:xfrm>
          <a:off x="988868" y="2973965"/>
          <a:ext cx="21431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0" name="公式" r:id="rId11" imgW="1015920" imgH="228600" progId="Equation.3">
                  <p:embed/>
                </p:oleObj>
              </mc:Choice>
              <mc:Fallback>
                <p:oleObj name="公式" r:id="rId11" imgW="10159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868" y="2973965"/>
                        <a:ext cx="21431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4" grpId="0"/>
      <p:bldP spid="37" grpId="0"/>
      <p:bldP spid="38" grpId="0"/>
      <p:bldP spid="39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1313</Words>
  <Application>Microsoft Office PowerPoint</Application>
  <PresentationFormat>全屏显示(16:9)</PresentationFormat>
  <Paragraphs>464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Office 主题</vt:lpstr>
      <vt:lpstr>公式</vt:lpstr>
      <vt:lpstr>图片</vt:lpstr>
      <vt:lpstr>Microsoft 公式 3.0</vt:lpstr>
      <vt:lpstr>PowerPoint 演示文稿</vt:lpstr>
      <vt:lpstr>一位数值比较器</vt:lpstr>
      <vt:lpstr>逻辑表达式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用译码器实现组合逻辑函数</vt:lpstr>
      <vt:lpstr>PowerPoint 演示文稿</vt:lpstr>
      <vt:lpstr>PowerPoint 演示文稿</vt:lpstr>
      <vt:lpstr>数据选择器的应用： 用数据选择器实现逻辑函数</vt:lpstr>
      <vt:lpstr>基本步骤</vt:lpstr>
      <vt:lpstr>PowerPoint 演示文稿</vt:lpstr>
      <vt:lpstr>PowerPoint 演示文稿</vt:lpstr>
      <vt:lpstr>(2)真值表法</vt:lpstr>
      <vt:lpstr>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pp</dc:creator>
  <cp:lastModifiedBy>Wzh</cp:lastModifiedBy>
  <cp:revision>169</cp:revision>
  <dcterms:created xsi:type="dcterms:W3CDTF">2014-04-29T01:20:30Z</dcterms:created>
  <dcterms:modified xsi:type="dcterms:W3CDTF">2019-10-26T15:52:36Z</dcterms:modified>
</cp:coreProperties>
</file>