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Amaranth" panose="02000503050000020004" pitchFamily="2" charset="77"/>
      <p:regular r:id="rId4"/>
    </p:embeddedFont>
    <p:embeddedFont>
      <p:font typeface="Titillium Web" pitchFamily="2" charset="77"/>
      <p:regular r:id="rId5"/>
      <p:bold r:id="rId6"/>
      <p:italic r:id="rId7"/>
      <p:boldItalic r:id="rId8"/>
    </p:embeddedFont>
  </p:embeddedFont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14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714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714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714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714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714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714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714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714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677"/>
    <a:srgbClr val="A6F4CB"/>
    <a:srgbClr val="028260"/>
    <a:srgbClr val="03AD80"/>
    <a:srgbClr val="95D5CD"/>
    <a:srgbClr val="94D1D5"/>
    <a:srgbClr val="008080"/>
    <a:srgbClr val="DDDDDD"/>
    <a:srgbClr val="33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0"/>
  </p:normalViewPr>
  <p:slideViewPr>
    <p:cSldViewPr>
      <p:cViewPr>
        <p:scale>
          <a:sx n="36" d="100"/>
          <a:sy n="36" d="100"/>
        </p:scale>
        <p:origin x="2136" y="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charset="0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4"/>
            <a:ext cx="27979688" cy="4703233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7"/>
            <a:ext cx="23043356" cy="5609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878417"/>
            <a:ext cx="7406878" cy="1872615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615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878417"/>
            <a:ext cx="29627513" cy="36576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45444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6516351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2"/>
            <a:ext cx="27980879" cy="4358217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9" cy="48006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4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1" y="5120217"/>
            <a:ext cx="14756606" cy="14484350"/>
          </a:xfrm>
        </p:spPr>
        <p:txBody>
          <a:bodyPr/>
          <a:lstStyle>
            <a:defPPr>
              <a:defRPr kern="1200" smtId="4294967295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4912784"/>
            <a:ext cx="14544675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6959600"/>
            <a:ext cx="14544675" cy="12643908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4"/>
            <a:ext cx="14550629" cy="204681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29" cy="12643908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874184"/>
            <a:ext cx="10829925" cy="371792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4"/>
            <a:ext cx="18402300" cy="18729325"/>
          </a:xfrm>
        </p:spPr>
        <p:txBody>
          <a:bodyPr/>
          <a:lstStyle>
            <a:defPPr>
              <a:defRPr kern="1200" smtId="4294967295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4592109"/>
            <a:ext cx="10829925" cy="150114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09"/>
            <a:ext cx="19751279" cy="181398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2"/>
            <a:ext cx="19751279" cy="131667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2"/>
            <a:ext cx="19751279" cy="257492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3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4" y="19985567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4734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19985567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4734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19985567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4734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2pPr>
      <a:lvl3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3pPr>
      <a:lvl4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4pPr>
      <a:lvl5pPr algn="ctr" defTabSz="3135999" rtl="0" eaLnBrk="0" fontAlgn="base" hangingPunct="0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5pPr>
      <a:lvl6pPr marL="304815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6pPr>
      <a:lvl7pPr marL="609630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7pPr>
      <a:lvl8pPr marL="914446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8pPr>
      <a:lvl9pPr marL="1219261" algn="ctr" defTabSz="3135999" rtl="0" fontAlgn="base">
        <a:spcBef>
          <a:spcPct val="0"/>
        </a:spcBef>
        <a:spcAft>
          <a:spcPct val="0"/>
        </a:spcAft>
        <a:defRPr sz="15134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174809" indent="-1174809" algn="l" defTabSz="3135999" rtl="0" eaLnBrk="0" fontAlgn="base" hangingPunct="0">
        <a:spcBef>
          <a:spcPct val="20000"/>
        </a:spcBef>
        <a:spcAft>
          <a:spcPct val="0"/>
        </a:spcAft>
        <a:buChar char="•"/>
        <a:defRPr sz="11001">
          <a:solidFill>
            <a:schemeClr val="tx1"/>
          </a:solidFill>
          <a:latin typeface="+mn-lt"/>
          <a:ea typeface="+mn-ea"/>
          <a:cs typeface="+mn-cs"/>
        </a:defRPr>
      </a:lvl1pPr>
      <a:lvl2pPr marL="2548594" indent="-981124" algn="l" defTabSz="313599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088" indent="-781089" algn="l" defTabSz="3135999" rtl="0" eaLnBrk="0" fontAlgn="base" hangingPunct="0">
        <a:spcBef>
          <a:spcPct val="20000"/>
        </a:spcBef>
        <a:spcAft>
          <a:spcPct val="0"/>
        </a:spcAft>
        <a:buChar char="•"/>
        <a:defRPr sz="8267">
          <a:solidFill>
            <a:schemeClr val="tx1"/>
          </a:solidFill>
          <a:latin typeface="+mn-lt"/>
        </a:defRPr>
      </a:lvl3pPr>
      <a:lvl4pPr marL="5485616" indent="-782148" algn="l" defTabSz="3135999" rtl="0" eaLnBrk="0" fontAlgn="base" hangingPunct="0">
        <a:spcBef>
          <a:spcPct val="20000"/>
        </a:spcBef>
        <a:spcAft>
          <a:spcPct val="0"/>
        </a:spcAft>
        <a:buChar char="–"/>
        <a:defRPr sz="6867">
          <a:solidFill>
            <a:schemeClr val="tx1"/>
          </a:solidFill>
          <a:latin typeface="+mn-lt"/>
        </a:defRPr>
      </a:lvl4pPr>
      <a:lvl5pPr marL="7055203" indent="-784265" algn="l" defTabSz="3135999" rtl="0" eaLnBrk="0" fontAlgn="base" hangingPunct="0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5pPr>
      <a:lvl6pPr marL="7360018" indent="-784265" algn="l" defTabSz="3135999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6pPr>
      <a:lvl7pPr marL="7664833" indent="-784265" algn="l" defTabSz="3135999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7pPr>
      <a:lvl8pPr marL="7969648" indent="-784265" algn="l" defTabSz="3135999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8pPr>
      <a:lvl9pPr marL="8274464" indent="-784265" algn="l" defTabSz="3135999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-1640" y="381000"/>
            <a:ext cx="32920040" cy="3540849"/>
          </a:xfrm>
          <a:prstGeom prst="rect">
            <a:avLst/>
          </a:prstGeom>
          <a:solidFill>
            <a:srgbClr val="028260"/>
          </a:solidFill>
          <a:ln w="60325" cap="flat">
            <a:noFill/>
            <a:miter lim="800000"/>
          </a:ln>
        </p:spPr>
        <p:txBody>
          <a:bodyPr vert="horz" wrap="square" lIns="250802" tIns="125401" rIns="250802" bIns="125401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3200" i="1" dirty="0">
              <a:solidFill>
                <a:schemeClr val="bg1"/>
              </a:solidFill>
              <a:latin typeface="Lucida Grande" pitchFamily="2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399037" y="1216710"/>
            <a:ext cx="2622191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700" b="1" dirty="0">
                <a:solidFill>
                  <a:schemeClr val="bg1"/>
                </a:solidFill>
                <a:latin typeface="Amaranth" panose="02000503050000020004" pitchFamily="2" charset="0"/>
              </a:rPr>
              <a:t>The Benefits and Real-World Applications of the Java Programming Language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8228483" y="2438400"/>
            <a:ext cx="24518364" cy="701731"/>
          </a:xfrm>
          <a:prstGeom prst="rect">
            <a:avLst/>
          </a:prstGeom>
        </p:spPr>
        <p:txBody>
          <a:bodyPr wrap="square" lIns="85344" tIns="42672" rIns="85344" bIns="42672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Justyce Countryman | SUNY Jefferson Community College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531761" y="4677709"/>
            <a:ext cx="7530691" cy="6499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>
              <a:effectLst/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8638664" y="5008919"/>
            <a:ext cx="7530691" cy="1646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 dirty="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16745567" y="5277578"/>
            <a:ext cx="7530691" cy="1618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 dirty="0">
              <a:effectLst/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24852469" y="5263499"/>
            <a:ext cx="7530691" cy="1116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 dirty="0">
              <a:effectLst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531761" y="12299965"/>
            <a:ext cx="7530691" cy="917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 dirty="0">
              <a:effectLst/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24854310" y="18299585"/>
            <a:ext cx="7530691" cy="316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400" dirty="0">
              <a:effectLst/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1" y="4343400"/>
            <a:ext cx="7530691" cy="908030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40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What is Java?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1" y="11614221"/>
            <a:ext cx="7530691" cy="969733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40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Basic Coding Example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64" y="4364989"/>
            <a:ext cx="7530691" cy="88644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40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What Makes Java Useful Today?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567" y="4364989"/>
            <a:ext cx="7530691" cy="8864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40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The Future of Java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2469" y="4343401"/>
            <a:ext cx="7530691" cy="905602"/>
          </a:xfrm>
          <a:prstGeom prst="rect">
            <a:avLst/>
          </a:prstGeom>
          <a:solidFill>
            <a:srgbClr val="7030A0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35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Learning Java Is Valuable and Possible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4310" y="17716707"/>
            <a:ext cx="7530691" cy="571293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182880" tIns="48768" rIns="182880" bIns="45709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3135215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References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816" y="5478171"/>
            <a:ext cx="7188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endParaRPr lang="en-US" sz="1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Jefferson CSTEP - Posts | Facebook">
            <a:extLst>
              <a:ext uri="{FF2B5EF4-FFF2-40B4-BE49-F238E27FC236}">
                <a16:creationId xmlns:a16="http://schemas.microsoft.com/office/drawing/2014/main" id="{C63159AE-08F2-EB43-A183-70806BA3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0" y="1066800"/>
            <a:ext cx="7527010" cy="218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6488C-FFD8-4449-A8F0-D87BDA690C20}"/>
              </a:ext>
            </a:extLst>
          </p:cNvPr>
          <p:cNvSpPr txBox="1"/>
          <p:nvPr/>
        </p:nvSpPr>
        <p:spPr>
          <a:xfrm>
            <a:off x="16775268" y="5459178"/>
            <a:ext cx="750099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Java is not expected to disappear anytime soon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Streaming applications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Websites and mobile software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Internet of Things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Every device in the world that connects to the internet to obtain and shares data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Artificial Intelligence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Computers that think and come up with solutions like us!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Big Data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 rivalry between “volume, velocity, and variety”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Predicts what the world will want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CD74D-5C81-2049-99C8-2A4A60FD5F67}"/>
              </a:ext>
            </a:extLst>
          </p:cNvPr>
          <p:cNvSpPr txBox="1"/>
          <p:nvPr/>
        </p:nvSpPr>
        <p:spPr>
          <a:xfrm>
            <a:off x="609600" y="5411264"/>
            <a:ext cx="7528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 “programming language and computing platform” released in 1995 by Sun Microsystems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Functions many applications throughout the world wide web to ensure websites satisfies its visitors by three different approaches. </a:t>
            </a:r>
          </a:p>
          <a:p>
            <a:pPr marL="89803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1: Servlets - Introduces an Application Programming Interface (API) that provides the bare necessities for programming web applications.</a:t>
            </a:r>
          </a:p>
          <a:p>
            <a:pPr marL="89803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2: </a:t>
            </a:r>
            <a:r>
              <a:rPr lang="en-US" sz="2400" dirty="0" err="1">
                <a:latin typeface="+mn-lt"/>
              </a:rPr>
              <a:t>JavaServer</a:t>
            </a:r>
            <a:r>
              <a:rPr lang="en-US" sz="2400" dirty="0">
                <a:latin typeface="+mn-lt"/>
              </a:rPr>
              <a:t> Faces (JSF) - A more advanced API with not as much freewill for the programmer.</a:t>
            </a:r>
          </a:p>
          <a:p>
            <a:pPr marL="89803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3: Frameworks - Code layouts are given to solve real world problems easily, like a “copy-and-paste” style.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75A6C-BB65-CE43-B400-C6C6998DBEF2}"/>
              </a:ext>
            </a:extLst>
          </p:cNvPr>
          <p:cNvSpPr txBox="1"/>
          <p:nvPr/>
        </p:nvSpPr>
        <p:spPr>
          <a:xfrm>
            <a:off x="531761" y="12778322"/>
            <a:ext cx="769672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import </a:t>
            </a:r>
            <a:r>
              <a:rPr lang="en-US" sz="2100" dirty="0" err="1">
                <a:latin typeface="+mn-lt"/>
              </a:rPr>
              <a:t>java.util.Scanner</a:t>
            </a:r>
            <a:r>
              <a:rPr lang="en-US" sz="2100" dirty="0">
                <a:latin typeface="+mn-lt"/>
              </a:rPr>
              <a:t>; //Permits data from the </a:t>
            </a:r>
          </a:p>
          <a:p>
            <a:r>
              <a:rPr lang="en-US" sz="2100" dirty="0">
                <a:latin typeface="+mn-lt"/>
              </a:rPr>
              <a:t>                                        //keyboard or files  </a:t>
            </a:r>
          </a:p>
          <a:p>
            <a:r>
              <a:rPr lang="en-US" sz="2100" dirty="0">
                <a:latin typeface="+mn-lt"/>
              </a:rPr>
              <a:t>                            </a:t>
            </a:r>
          </a:p>
          <a:p>
            <a:r>
              <a:rPr lang="en-US" sz="2100" dirty="0">
                <a:latin typeface="+mn-lt"/>
              </a:rPr>
              <a:t>public class </a:t>
            </a:r>
            <a:r>
              <a:rPr lang="en-US" sz="2100" dirty="0" err="1">
                <a:latin typeface="+mn-lt"/>
              </a:rPr>
              <a:t>BeerCheck</a:t>
            </a:r>
            <a:r>
              <a:rPr lang="en-US" sz="2100" dirty="0">
                <a:latin typeface="+mn-lt"/>
              </a:rPr>
              <a:t> { //Java RUNS on classes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public static void main(String [ ] </a:t>
            </a:r>
            <a:r>
              <a:rPr lang="en-US" sz="2100" dirty="0" err="1">
                <a:latin typeface="+mn-lt"/>
              </a:rPr>
              <a:t>args</a:t>
            </a:r>
            <a:r>
              <a:rPr lang="en-US" sz="2100" dirty="0">
                <a:latin typeface="+mn-lt"/>
              </a:rPr>
              <a:t>) { //Main function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int age; //An integer called age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Scanner </a:t>
            </a:r>
            <a:r>
              <a:rPr lang="en-US" sz="2100" dirty="0" err="1">
                <a:latin typeface="+mn-lt"/>
              </a:rPr>
              <a:t>kbd</a:t>
            </a:r>
            <a:r>
              <a:rPr lang="en-US" sz="2100" dirty="0">
                <a:latin typeface="+mn-lt"/>
              </a:rPr>
              <a:t> = new Scanner(</a:t>
            </a:r>
            <a:r>
              <a:rPr lang="en-US" sz="2100" dirty="0" err="1">
                <a:latin typeface="+mn-lt"/>
              </a:rPr>
              <a:t>System.in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             //Allows for keyboard input 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</a:t>
            </a:r>
            <a:r>
              <a:rPr lang="en-US" sz="2100" dirty="0" err="1">
                <a:latin typeface="+mn-lt"/>
              </a:rPr>
              <a:t>System.out.print</a:t>
            </a:r>
            <a:r>
              <a:rPr lang="en-US" sz="2100" dirty="0">
                <a:latin typeface="+mn-lt"/>
              </a:rPr>
              <a:t>(“Enter your age: “); </a:t>
            </a:r>
          </a:p>
          <a:p>
            <a:r>
              <a:rPr lang="en-US" sz="2100" dirty="0">
                <a:latin typeface="+mn-lt"/>
              </a:rPr>
              <a:t>             //Displays a prompt to the user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age = </a:t>
            </a:r>
            <a:r>
              <a:rPr lang="en-US" sz="2100" dirty="0" err="1">
                <a:latin typeface="+mn-lt"/>
              </a:rPr>
              <a:t>kbd.nextInt</a:t>
            </a:r>
            <a:r>
              <a:rPr lang="en-US" sz="2100" dirty="0">
                <a:latin typeface="+mn-lt"/>
              </a:rPr>
              <a:t>( ); //Gets an integer from the user</a:t>
            </a:r>
          </a:p>
          <a:p>
            <a:r>
              <a:rPr lang="en-US" sz="2100" dirty="0">
                <a:latin typeface="+mn-lt"/>
              </a:rPr>
              <a:t>   </a:t>
            </a:r>
          </a:p>
          <a:p>
            <a:r>
              <a:rPr lang="en-US" sz="2100" dirty="0">
                <a:latin typeface="+mn-lt"/>
              </a:rPr>
              <a:t>	if(age &gt;= 21) //Compares the value of age to 21</a:t>
            </a:r>
          </a:p>
          <a:p>
            <a:r>
              <a:rPr lang="en-US" sz="2100" dirty="0">
                <a:latin typeface="+mn-lt"/>
              </a:rPr>
              <a:t>	    </a:t>
            </a:r>
            <a:r>
              <a:rPr lang="en-US" sz="2100" dirty="0" err="1">
                <a:latin typeface="+mn-lt"/>
              </a:rPr>
              <a:t>System.out.print</a:t>
            </a:r>
            <a:r>
              <a:rPr lang="en-US" sz="2100" dirty="0">
                <a:latin typeface="+mn-lt"/>
              </a:rPr>
              <a:t>(“You may have a beer!”);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else //The condition when the if statement is false         </a:t>
            </a:r>
          </a:p>
          <a:p>
            <a:r>
              <a:rPr lang="en-US" sz="2100" dirty="0">
                <a:latin typeface="+mn-lt"/>
              </a:rPr>
              <a:t>	    </a:t>
            </a:r>
            <a:r>
              <a:rPr lang="en-US" sz="2100" dirty="0" err="1">
                <a:latin typeface="+mn-lt"/>
              </a:rPr>
              <a:t>System.out.print</a:t>
            </a:r>
            <a:r>
              <a:rPr lang="en-US" sz="2100" dirty="0">
                <a:latin typeface="+mn-lt"/>
              </a:rPr>
              <a:t>(“You may have a root beer!”);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	}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E9669-9E10-F84A-A986-6F4DCFC42AAF}"/>
              </a:ext>
            </a:extLst>
          </p:cNvPr>
          <p:cNvSpPr txBox="1"/>
          <p:nvPr/>
        </p:nvSpPr>
        <p:spPr>
          <a:xfrm>
            <a:off x="24848789" y="18325996"/>
            <a:ext cx="75325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https://www.java.com/en/download/help/whatis_java.html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https://blogs.oracle.com/oracleuniversity/post/why-does-java-remain-so-popular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https://www.makeuseof.com/tag/why-ios-less-ram-android/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https://stackify.com/oops-concepts-in-java/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</a:t>
            </a:r>
            <a:r>
              <a:rPr lang="en-US" sz="1050" dirty="0" err="1"/>
              <a:t>litslink.com</a:t>
            </a:r>
            <a:r>
              <a:rPr lang="en-US" sz="1050" dirty="0"/>
              <a:t>/blog/what-is-the-future-of-java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https://www.zdnet.com/article/what-is-the-internet-of-things-everything-you-need-to-know-about-the-iot-right-now/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https://www.ibm.com/cloud/learn/what-is-artificial-intelligence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</a:t>
            </a:r>
            <a:r>
              <a:rPr lang="en-US" sz="1050" dirty="0" err="1"/>
              <a:t>builtin.com</a:t>
            </a:r>
            <a:r>
              <a:rPr lang="en-US" sz="1050" dirty="0"/>
              <a:t>/big-data/big-data-examples-applications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https://www.cloudflare.com/learning/serverless/glossary/function-as-a-service-faas/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https://www.codingdojo.com/blog/should-i-learn-java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</a:t>
            </a:r>
            <a:r>
              <a:rPr lang="en-US" sz="1050" dirty="0" err="1"/>
              <a:t>www.onlineschoolsreport.com</a:t>
            </a:r>
            <a:r>
              <a:rPr lang="en-US" sz="1050" dirty="0"/>
              <a:t>/how-is-java-used-in-web-development/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dirty="0"/>
              <a:t>Pictures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https://dev.java/assets/images/java-logo-vert-blk.png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https://cdn-clekk.nitrocdn.com/tkvYXMZryjYrSVhxKeFTeXElceKUYHeV/assets/static/optimized/rev-7b121b1/wp-content/uploads/2020/11/features-of-java_1.png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https://static.javatpoint.com/images/core/java-features.png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https://</a:t>
            </a:r>
            <a:r>
              <a:rPr lang="en-US" sz="1050" dirty="0" err="1"/>
              <a:t>www.janbask.com</a:t>
            </a:r>
            <a:r>
              <a:rPr lang="en-US" sz="1050" dirty="0"/>
              <a:t>/blog/wp-content/uploads/2018/06/Java-An-Invincible-Language-For-Mobile-Application-Development.jpg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2E240-CA9D-674E-9C3E-3C9649897750}"/>
              </a:ext>
            </a:extLst>
          </p:cNvPr>
          <p:cNvSpPr txBox="1"/>
          <p:nvPr/>
        </p:nvSpPr>
        <p:spPr>
          <a:xfrm>
            <a:off x="8720500" y="5416242"/>
            <a:ext cx="735770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Portability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Strong functionality on a variety of computing hardware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Virtual machine</a:t>
            </a:r>
          </a:p>
          <a:p>
            <a:pPr marL="1436797" lvl="3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Takes Java code from Android applications from one system and translates the code to work on another system.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Object-Orientation provides security and simplicity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Abstraction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We only care if the code works, not what is under the hood.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Encapsulation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Keeping code in a class private, meaning it is not available throughout the entire system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Inheritance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Allows for the creation of classes that make use of data from other classes.</a:t>
            </a:r>
          </a:p>
          <a:p>
            <a:pPr marL="783732" lvl="1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Polymorphism</a:t>
            </a:r>
          </a:p>
          <a:p>
            <a:pPr marL="1110264" lvl="2" indent="-457200">
              <a:buFont typeface="Arial" panose="020B0604020202020204" pitchFamily="34" charset="0"/>
              <a:buChar char="•"/>
            </a:pPr>
            <a:r>
              <a:rPr lang="en-US" sz="2850" dirty="0">
                <a:latin typeface="+mn-lt"/>
              </a:rPr>
              <a:t>Code and variables may be used more than once to signify different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pic>
        <p:nvPicPr>
          <p:cNvPr id="1036" name="Picture 12" descr="What is Java and its features | LITSLINK Blog">
            <a:extLst>
              <a:ext uri="{FF2B5EF4-FFF2-40B4-BE49-F238E27FC236}">
                <a16:creationId xmlns:a16="http://schemas.microsoft.com/office/drawing/2014/main" id="{835E8440-F816-E447-A378-66F9990EF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16093" r="18409" b="17023"/>
          <a:stretch/>
        </p:blipFill>
        <p:spPr bwMode="auto">
          <a:xfrm>
            <a:off x="8669812" y="16089702"/>
            <a:ext cx="7521791" cy="50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eatures of Java - Javatpoint">
            <a:extLst>
              <a:ext uri="{FF2B5EF4-FFF2-40B4-BE49-F238E27FC236}">
                <a16:creationId xmlns:a16="http://schemas.microsoft.com/office/drawing/2014/main" id="{4E4A4D29-E20E-6743-9D9D-71291FBA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268" y="13660274"/>
            <a:ext cx="7500990" cy="76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4CBBF2-7261-584A-8BFD-45E25BE28DB1}"/>
              </a:ext>
            </a:extLst>
          </p:cNvPr>
          <p:cNvSpPr txBox="1"/>
          <p:nvPr/>
        </p:nvSpPr>
        <p:spPr>
          <a:xfrm>
            <a:off x="24928669" y="5486400"/>
            <a:ext cx="753253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Real life problem-solving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Plenty of employment opportunities in mobile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Employment may be significantly profitable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Designed to be beginner 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 community of programmers are available to help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 great starting point before learning additional programming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Java is available on PCs, Macs, and Androids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1044" name="Picture 20" descr="Java an Invincible Language for Mobile Application Development">
            <a:extLst>
              <a:ext uri="{FF2B5EF4-FFF2-40B4-BE49-F238E27FC236}">
                <a16:creationId xmlns:a16="http://schemas.microsoft.com/office/drawing/2014/main" id="{350E9D06-29F4-FA41-8B3C-92242CD92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 b="10587"/>
          <a:stretch/>
        </p:blipFill>
        <p:spPr bwMode="auto">
          <a:xfrm>
            <a:off x="24848789" y="13372937"/>
            <a:ext cx="7612411" cy="39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29323</TotalTime>
  <Words>724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Titillium Web</vt:lpstr>
      <vt:lpstr>Lucida Grande</vt:lpstr>
      <vt:lpstr>Arial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Justyce Countryman</cp:lastModifiedBy>
  <cp:revision>94</cp:revision>
  <cp:lastPrinted>2022-04-09T23:41:29Z</cp:lastPrinted>
  <dcterms:modified xsi:type="dcterms:W3CDTF">2022-05-15T19:19:06Z</dcterms:modified>
  <cp:category>science research poster</cp:category>
</cp:coreProperties>
</file>