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6858000" cy="9144000"/>
  <p:embeddedFontLst>
    <p:embeddedFont>
      <p:font typeface="Lexend"/>
      <p:regular r:id="rId28"/>
      <p:bold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Lexend-regular.fnt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exend-bold.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-Daniel</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d1a8ef357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d1a8ef357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1f57fad36c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1f57fad36c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Who are the stakeholders</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1f57fad36c3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1f57fad36c3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-sell / pitch of the proejct</a:t>
            </a:r>
            <a:endParaRPr/>
          </a:p>
          <a:p>
            <a:pPr indent="0" lvl="0" marL="0" rtl="0" algn="l">
              <a:spcBef>
                <a:spcPts val="0"/>
              </a:spcBef>
              <a:spcAft>
                <a:spcPts val="0"/>
              </a:spcAft>
              <a:buNone/>
            </a:pPr>
            <a:r>
              <a:rPr lang="en"/>
              <a:t>IDL - </a:t>
            </a:r>
            <a:r>
              <a:rPr lang="en"/>
              <a:t>Proprietary</a:t>
            </a:r>
            <a:r>
              <a:rPr lang="en"/>
              <a:t> (Requires an expensive license) -&gt; We used the open-source version</a:t>
            </a:r>
            <a:endParaRPr/>
          </a:p>
          <a:p>
            <a:pPr indent="0" lvl="0" marL="0" rtl="0" algn="l">
              <a:spcBef>
                <a:spcPts val="0"/>
              </a:spcBef>
              <a:spcAft>
                <a:spcPts val="0"/>
              </a:spcAft>
              <a:buNone/>
            </a:pPr>
            <a:r>
              <a:rPr lang="en"/>
              <a:t>GDL - Open Source (Does not have as many features as IDL)</a:t>
            </a:r>
            <a:endParaRPr/>
          </a:p>
          <a:p>
            <a:pPr indent="0" lvl="0" marL="0" rtl="0" algn="l">
              <a:spcBef>
                <a:spcPts val="0"/>
              </a:spcBef>
              <a:spcAft>
                <a:spcPts val="0"/>
              </a:spcAft>
              <a:buNone/>
            </a:pPr>
            <a:r>
              <a:rPr lang="en"/>
              <a:t>These restrictions helped with the decision of making a web application</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f57fad36c3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1f57fad36c3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High Level conceptual model</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ccefe0a054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ccefe0a05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Pong (program returning the data)</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ccefe0a054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ccefe0a054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Ping (user doing stuff)</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ccefe0a054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ccefe0a054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Front End</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ccefe0a054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2ccefe0a054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BackEnd</a:t>
            </a:r>
            <a:endParaRPr/>
          </a:p>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ccefe0a054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ccefe0a054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 it is put all </a:t>
            </a:r>
            <a:r>
              <a:rPr lang="en"/>
              <a:t>together</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f57fad36c3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1f57fad36c3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-key design choices made</a:t>
            </a:r>
            <a:endParaRPr/>
          </a:p>
          <a:p>
            <a:pPr indent="0" lvl="0" marL="0" rtl="0" algn="l">
              <a:spcBef>
                <a:spcPts val="0"/>
              </a:spcBef>
              <a:spcAft>
                <a:spcPts val="0"/>
              </a:spcAft>
              <a:buNone/>
            </a:pPr>
            <a:r>
              <a:rPr lang="en"/>
              <a:t>Docker - Utilizes a dockerfile and two images to run the backend code from the server and the user just needs to enter one command to run the web app</a:t>
            </a:r>
            <a:endParaRPr/>
          </a:p>
          <a:p>
            <a:pPr indent="0" lvl="0" marL="0" rtl="0" algn="l">
              <a:spcBef>
                <a:spcPts val="0"/>
              </a:spcBef>
              <a:spcAft>
                <a:spcPts val="0"/>
              </a:spcAft>
              <a:buNone/>
            </a:pPr>
            <a:r>
              <a:rPr lang="en"/>
              <a:t>Flask - Connects the </a:t>
            </a:r>
            <a:r>
              <a:rPr lang="en"/>
              <a:t>backend and frontend code together</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d143790ab4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d143790ab4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-Thomas</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1f57fad36c3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1f57fad36c3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-show the dang thing </a:t>
            </a:r>
            <a:r>
              <a:rPr lang="en"/>
              <a:t>working</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d07dcbcefd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2d07dcbcefd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-show the dang thing working</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cc85438308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2cc85438308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-show the dang thing working</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d12358dcb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d12358dcb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-Thomas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d1a8ef357d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d1a8ef357d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-Daniel</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d12358dcbc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2d12358dcbc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-Daniel</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d12358dcbc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2d12358dcbc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-Justyce</a:t>
            </a:r>
            <a:endParaRPr/>
          </a:p>
          <a:p>
            <a:pPr indent="0" lvl="0" marL="0" rtl="0" algn="l">
              <a:spcBef>
                <a:spcPts val="0"/>
              </a:spcBef>
              <a:spcAft>
                <a:spcPts val="0"/>
              </a:spcAft>
              <a:buNone/>
            </a:pPr>
            <a:r>
              <a:rPr lang="en"/>
              <a:t>During the calculation that </a:t>
            </a:r>
            <a:r>
              <a:rPr lang="en"/>
              <a:t>approximates where the tropopause is using a gradient, we only consider data lines with an altitude of 5500m or higher. From that data, we look for the first line of data that has a lapse rate of less than 1.5 degrees Celsius/km. That is what we consider the minimum altitude.</a:t>
            </a:r>
            <a:endParaRPr/>
          </a:p>
          <a:p>
            <a:pPr indent="0" lvl="0" marL="0" rtl="0" algn="l">
              <a:spcBef>
                <a:spcPts val="0"/>
              </a:spcBef>
              <a:spcAft>
                <a:spcPts val="0"/>
              </a:spcAft>
              <a:buNone/>
            </a:pPr>
            <a:r>
              <a:rPr lang="en"/>
              <a:t>rs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d12358dcbc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2d12358dcbc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-Duncan</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f57fad36c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1f57fad36c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-Daniel</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d12358dcbc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d12358dcbc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0"/>
              </a:spcBef>
              <a:spcAft>
                <a:spcPts val="0"/>
              </a:spcAft>
              <a:buClr>
                <a:schemeClr val="dk2"/>
              </a:buClr>
              <a:buSzPts val="1400"/>
              <a:buChar char="○"/>
              <a:defRPr>
                <a:solidFill>
                  <a:schemeClr val="dk2"/>
                </a:solidFill>
              </a:defRPr>
            </a:lvl2pPr>
            <a:lvl3pPr indent="-317500" lvl="2" marL="1371600" rtl="0">
              <a:lnSpc>
                <a:spcPct val="115000"/>
              </a:lnSpc>
              <a:spcBef>
                <a:spcPts val="0"/>
              </a:spcBef>
              <a:spcAft>
                <a:spcPts val="0"/>
              </a:spcAft>
              <a:buClr>
                <a:schemeClr val="dk2"/>
              </a:buClr>
              <a:buSzPts val="1400"/>
              <a:buChar char="■"/>
              <a:defRPr>
                <a:solidFill>
                  <a:schemeClr val="dk2"/>
                </a:solidFill>
              </a:defRPr>
            </a:lvl3pPr>
            <a:lvl4pPr indent="-317500" lvl="3" marL="1828800" rtl="0">
              <a:lnSpc>
                <a:spcPct val="115000"/>
              </a:lnSpc>
              <a:spcBef>
                <a:spcPts val="0"/>
              </a:spcBef>
              <a:spcAft>
                <a:spcPts val="0"/>
              </a:spcAft>
              <a:buClr>
                <a:schemeClr val="dk2"/>
              </a:buClr>
              <a:buSzPts val="1400"/>
              <a:buChar char="●"/>
              <a:defRPr>
                <a:solidFill>
                  <a:schemeClr val="dk2"/>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 Id="rId4" Type="http://schemas.openxmlformats.org/officeDocument/2006/relationships/image" Target="../media/image5.jpg"/><Relationship Id="rId5"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pn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hyperlink" Target="https://www.youtube.com/watch?v=nPgnCaf9Jk8" TargetMode="External"/><Relationship Id="rId4" Type="http://schemas.openxmlformats.org/officeDocument/2006/relationships/hyperlink" Target="https://www.youtube.com/watch?v=nPgnCaf9Jk8" TargetMode="External"/><Relationship Id="rId5" Type="http://schemas.openxmlformats.org/officeDocument/2006/relationships/hyperlink" Target="https://www.youtube.com/watch?v=nPgnCaf9Jk8" TargetMode="External"/><Relationship Id="rId6" Type="http://schemas.openxmlformats.org/officeDocument/2006/relationships/hyperlink" Target="https://gnudatalanguage.github.io/index.html" TargetMode="External"/><Relationship Id="rId7" Type="http://schemas.openxmlformats.org/officeDocument/2006/relationships/hyperlink" Target="https://en.m.wikipedia.org/wiki/File:NASA_logo.svg" TargetMode="External"/><Relationship Id="rId8" Type="http://schemas.openxmlformats.org/officeDocument/2006/relationships/hyperlink" Target="https://svs.gsfc.nasa.gov/10648/"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208175"/>
            <a:ext cx="8520600" cy="10935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4800">
                <a:solidFill>
                  <a:srgbClr val="FFFFFF"/>
                </a:solidFill>
                <a:latin typeface="Lexend"/>
                <a:ea typeface="Lexend"/>
                <a:cs typeface="Lexend"/>
                <a:sym typeface="Lexend"/>
              </a:rPr>
              <a:t>Gravity Waves Analysis </a:t>
            </a:r>
            <a:r>
              <a:rPr lang="en" sz="4800">
                <a:solidFill>
                  <a:srgbClr val="FFFFFF"/>
                </a:solidFill>
                <a:latin typeface="Lexend"/>
                <a:ea typeface="Lexend"/>
                <a:cs typeface="Lexend"/>
                <a:sym typeface="Lexend"/>
              </a:rPr>
              <a:t>Tool</a:t>
            </a:r>
            <a:endParaRPr b="1" sz="4800">
              <a:solidFill>
                <a:srgbClr val="000000"/>
              </a:solidFill>
            </a:endParaRPr>
          </a:p>
        </p:txBody>
      </p:sp>
      <p:sp>
        <p:nvSpPr>
          <p:cNvPr id="55" name="Google Shape;55;p13"/>
          <p:cNvSpPr txBox="1"/>
          <p:nvPr>
            <p:ph idx="1" type="subTitle"/>
          </p:nvPr>
        </p:nvSpPr>
        <p:spPr>
          <a:xfrm>
            <a:off x="311700" y="4214475"/>
            <a:ext cx="8520600" cy="792600"/>
          </a:xfrm>
          <a:prstGeom prst="rect">
            <a:avLst/>
          </a:prstGeom>
        </p:spPr>
        <p:txBody>
          <a:bodyPr anchorCtr="0" anchor="t" bIns="91425" lIns="91425" spcFirstLastPara="1" rIns="91425" wrap="square" tIns="91425">
            <a:normAutofit/>
          </a:bodyPr>
          <a:lstStyle/>
          <a:p>
            <a:pPr indent="0" lvl="0" marL="0" rtl="0" algn="ctr">
              <a:lnSpc>
                <a:spcPct val="80000"/>
              </a:lnSpc>
              <a:spcBef>
                <a:spcPts val="0"/>
              </a:spcBef>
              <a:spcAft>
                <a:spcPts val="0"/>
              </a:spcAft>
              <a:buSzPts val="935"/>
              <a:buNone/>
            </a:pPr>
            <a:r>
              <a:rPr lang="en" sz="2000">
                <a:solidFill>
                  <a:srgbClr val="CCCCCC"/>
                </a:solidFill>
              </a:rPr>
              <a:t>By Thomas Marten, Duncan Zaug, Justyce Countryman, Tim Dube, Daniel Maslowski</a:t>
            </a:r>
            <a:endParaRPr sz="2000">
              <a:solidFill>
                <a:srgbClr val="CCCCCC"/>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11" name="Shape 111"/>
        <p:cNvGrpSpPr/>
        <p:nvPr/>
      </p:nvGrpSpPr>
      <p:grpSpPr>
        <a:xfrm>
          <a:off x="0" y="0"/>
          <a:ext cx="0" cy="0"/>
          <a:chOff x="0" y="0"/>
          <a:chExt cx="0" cy="0"/>
        </a:xfrm>
      </p:grpSpPr>
      <p:sp>
        <p:nvSpPr>
          <p:cNvPr id="112" name="Google Shape;112;p22"/>
          <p:cNvSpPr txBox="1"/>
          <p:nvPr>
            <p:ph type="title"/>
          </p:nvPr>
        </p:nvSpPr>
        <p:spPr>
          <a:xfrm>
            <a:off x="311700" y="1325250"/>
            <a:ext cx="8520600" cy="2493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4020">
                <a:solidFill>
                  <a:srgbClr val="FFFFFF"/>
                </a:solidFill>
                <a:latin typeface="Lexend"/>
                <a:ea typeface="Lexend"/>
                <a:cs typeface="Lexend"/>
                <a:sym typeface="Lexend"/>
              </a:rPr>
              <a:t>Thank you very much </a:t>
            </a:r>
            <a:r>
              <a:rPr lang="en" sz="4000">
                <a:solidFill>
                  <a:srgbClr val="EFEFEF"/>
                </a:solidFill>
                <a:latin typeface="Lexend"/>
                <a:ea typeface="Lexend"/>
                <a:cs typeface="Lexend"/>
                <a:sym typeface="Lexend"/>
              </a:rPr>
              <a:t>Dr. Gong, Dr. Kanbur, and Dr. Barber </a:t>
            </a:r>
            <a:endParaRPr sz="4000">
              <a:solidFill>
                <a:srgbClr val="FFFFFF"/>
              </a:solidFill>
              <a:latin typeface="Lexend"/>
              <a:ea typeface="Lexend"/>
              <a:cs typeface="Lexend"/>
              <a:sym typeface="Lexen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bg>
      <p:bgPr>
        <a:solidFill>
          <a:schemeClr val="dk1"/>
        </a:solidFill>
      </p:bgPr>
    </p:bg>
    <p:spTree>
      <p:nvGrpSpPr>
        <p:cNvPr id="116" name="Shape 116"/>
        <p:cNvGrpSpPr/>
        <p:nvPr/>
      </p:nvGrpSpPr>
      <p:grpSpPr>
        <a:xfrm>
          <a:off x="0" y="0"/>
          <a:ext cx="0" cy="0"/>
          <a:chOff x="0" y="0"/>
          <a:chExt cx="0" cy="0"/>
        </a:xfrm>
      </p:grpSpPr>
      <p:sp>
        <p:nvSpPr>
          <p:cNvPr id="117" name="Google Shape;117;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020">
                <a:solidFill>
                  <a:srgbClr val="CCCCCC"/>
                </a:solidFill>
                <a:latin typeface="Lexend"/>
                <a:ea typeface="Lexend"/>
                <a:cs typeface="Lexend"/>
                <a:sym typeface="Lexend"/>
              </a:rPr>
              <a:t>Key Stakeholders</a:t>
            </a:r>
            <a:endParaRPr sz="3020">
              <a:solidFill>
                <a:srgbClr val="CCCCCC"/>
              </a:solidFill>
              <a:latin typeface="Lexend"/>
              <a:ea typeface="Lexend"/>
              <a:cs typeface="Lexend"/>
              <a:sym typeface="Lexend"/>
            </a:endParaRPr>
          </a:p>
        </p:txBody>
      </p:sp>
      <p:sp>
        <p:nvSpPr>
          <p:cNvPr id="118" name="Google Shape;118;p23"/>
          <p:cNvSpPr txBox="1"/>
          <p:nvPr>
            <p:ph idx="1" type="body"/>
          </p:nvPr>
        </p:nvSpPr>
        <p:spPr>
          <a:xfrm>
            <a:off x="202675" y="1177700"/>
            <a:ext cx="5129400" cy="3391200"/>
          </a:xfrm>
          <a:prstGeom prst="rect">
            <a:avLst/>
          </a:prstGeom>
        </p:spPr>
        <p:txBody>
          <a:bodyPr anchorCtr="0" anchor="ctr" bIns="91425" lIns="91425" spcFirstLastPara="1" rIns="91425" wrap="square" tIns="91425">
            <a:normAutofit/>
          </a:bodyPr>
          <a:lstStyle/>
          <a:p>
            <a:pPr indent="-349250" lvl="0" marL="457200" rtl="0" algn="just">
              <a:lnSpc>
                <a:spcPct val="200000"/>
              </a:lnSpc>
              <a:spcBef>
                <a:spcPts val="0"/>
              </a:spcBef>
              <a:spcAft>
                <a:spcPts val="0"/>
              </a:spcAft>
              <a:buClr>
                <a:srgbClr val="CCCCCC"/>
              </a:buClr>
              <a:buSzPts val="1900"/>
              <a:buFont typeface="Lexend"/>
              <a:buChar char="●"/>
            </a:pPr>
            <a:r>
              <a:rPr lang="en" sz="1900">
                <a:solidFill>
                  <a:srgbClr val="CCCCCC"/>
                </a:solidFill>
                <a:latin typeface="Lexend"/>
                <a:ea typeface="Lexend"/>
                <a:cs typeface="Lexend"/>
                <a:sym typeface="Lexend"/>
              </a:rPr>
              <a:t>NASA Goddard Space Center</a:t>
            </a:r>
            <a:endParaRPr sz="1900">
              <a:solidFill>
                <a:srgbClr val="CCCCCC"/>
              </a:solidFill>
              <a:latin typeface="Lexend"/>
              <a:ea typeface="Lexend"/>
              <a:cs typeface="Lexend"/>
              <a:sym typeface="Lexend"/>
            </a:endParaRPr>
          </a:p>
          <a:p>
            <a:pPr indent="-349250" lvl="0" marL="457200" rtl="0" algn="just">
              <a:lnSpc>
                <a:spcPct val="200000"/>
              </a:lnSpc>
              <a:spcBef>
                <a:spcPts val="0"/>
              </a:spcBef>
              <a:spcAft>
                <a:spcPts val="0"/>
              </a:spcAft>
              <a:buClr>
                <a:srgbClr val="CCCCCC"/>
              </a:buClr>
              <a:buSzPts val="1900"/>
              <a:buFont typeface="Lexend"/>
              <a:buChar char="●"/>
            </a:pPr>
            <a:r>
              <a:rPr lang="en" sz="1900">
                <a:solidFill>
                  <a:srgbClr val="CCCCCC"/>
                </a:solidFill>
                <a:latin typeface="Lexend"/>
                <a:ea typeface="Lexend"/>
                <a:cs typeface="Lexend"/>
                <a:sym typeface="Lexend"/>
              </a:rPr>
              <a:t>Suny Oswego Physics Department</a:t>
            </a:r>
            <a:endParaRPr sz="1900">
              <a:solidFill>
                <a:srgbClr val="CCCCCC"/>
              </a:solidFill>
              <a:latin typeface="Lexend"/>
              <a:ea typeface="Lexend"/>
              <a:cs typeface="Lexend"/>
              <a:sym typeface="Lexend"/>
            </a:endParaRPr>
          </a:p>
          <a:p>
            <a:pPr indent="-349250" lvl="0" marL="457200" rtl="0" algn="l">
              <a:lnSpc>
                <a:spcPct val="200000"/>
              </a:lnSpc>
              <a:spcBef>
                <a:spcPts val="0"/>
              </a:spcBef>
              <a:spcAft>
                <a:spcPts val="0"/>
              </a:spcAft>
              <a:buClr>
                <a:srgbClr val="CCCCCC"/>
              </a:buClr>
              <a:buSzPts val="1900"/>
              <a:buFont typeface="Lexend"/>
              <a:buChar char="●"/>
            </a:pPr>
            <a:r>
              <a:rPr lang="en" sz="1900">
                <a:solidFill>
                  <a:srgbClr val="CCCCCC"/>
                </a:solidFill>
                <a:latin typeface="Lexend"/>
                <a:ea typeface="Lexend"/>
                <a:cs typeface="Lexend"/>
                <a:sym typeface="Lexend"/>
              </a:rPr>
              <a:t>The Atmospheric and Geological Sciences Department</a:t>
            </a:r>
            <a:endParaRPr sz="1900">
              <a:solidFill>
                <a:srgbClr val="CCCCCC"/>
              </a:solidFill>
              <a:latin typeface="Lexend"/>
              <a:ea typeface="Lexend"/>
              <a:cs typeface="Lexend"/>
              <a:sym typeface="Lexend"/>
            </a:endParaRPr>
          </a:p>
          <a:p>
            <a:pPr indent="0" lvl="0" marL="0" rtl="0" algn="just">
              <a:lnSpc>
                <a:spcPct val="100000"/>
              </a:lnSpc>
              <a:spcBef>
                <a:spcPts val="1200"/>
              </a:spcBef>
              <a:spcAft>
                <a:spcPts val="1200"/>
              </a:spcAft>
              <a:buNone/>
            </a:pPr>
            <a:r>
              <a:t/>
            </a:r>
            <a:endParaRPr sz="1200">
              <a:solidFill>
                <a:schemeClr val="dk1"/>
              </a:solidFill>
            </a:endParaRPr>
          </a:p>
        </p:txBody>
      </p:sp>
      <p:pic>
        <p:nvPicPr>
          <p:cNvPr id="119" name="Google Shape;119;p23"/>
          <p:cNvPicPr preferRelativeResize="0"/>
          <p:nvPr/>
        </p:nvPicPr>
        <p:blipFill>
          <a:blip r:embed="rId3">
            <a:alphaModFix/>
          </a:blip>
          <a:stretch>
            <a:fillRect/>
          </a:stretch>
        </p:blipFill>
        <p:spPr>
          <a:xfrm>
            <a:off x="5332075" y="445025"/>
            <a:ext cx="1802196" cy="1501825"/>
          </a:xfrm>
          <a:prstGeom prst="rect">
            <a:avLst/>
          </a:prstGeom>
          <a:noFill/>
          <a:ln>
            <a:noFill/>
          </a:ln>
        </p:spPr>
      </p:pic>
      <p:pic>
        <p:nvPicPr>
          <p:cNvPr id="120" name="Google Shape;120;p23"/>
          <p:cNvPicPr preferRelativeResize="0"/>
          <p:nvPr/>
        </p:nvPicPr>
        <p:blipFill>
          <a:blip r:embed="rId4">
            <a:alphaModFix/>
          </a:blip>
          <a:stretch>
            <a:fillRect/>
          </a:stretch>
        </p:blipFill>
        <p:spPr>
          <a:xfrm>
            <a:off x="6150475" y="1946862"/>
            <a:ext cx="2681826" cy="1501825"/>
          </a:xfrm>
          <a:prstGeom prst="rect">
            <a:avLst/>
          </a:prstGeom>
          <a:noFill/>
          <a:ln>
            <a:noFill/>
          </a:ln>
        </p:spPr>
      </p:pic>
      <p:pic>
        <p:nvPicPr>
          <p:cNvPr id="121" name="Google Shape;121;p23"/>
          <p:cNvPicPr preferRelativeResize="0"/>
          <p:nvPr/>
        </p:nvPicPr>
        <p:blipFill>
          <a:blip r:embed="rId5">
            <a:alphaModFix/>
          </a:blip>
          <a:stretch>
            <a:fillRect/>
          </a:stretch>
        </p:blipFill>
        <p:spPr>
          <a:xfrm>
            <a:off x="5332075" y="3448700"/>
            <a:ext cx="2160375" cy="1501825"/>
          </a:xfrm>
          <a:prstGeom prst="rect">
            <a:avLst/>
          </a:prstGeom>
          <a:noFill/>
          <a:ln>
            <a:noFill/>
          </a:ln>
        </p:spPr>
      </p:pic>
      <p:sp>
        <p:nvSpPr>
          <p:cNvPr id="122" name="Google Shape;122;p23"/>
          <p:cNvSpPr txBox="1"/>
          <p:nvPr/>
        </p:nvSpPr>
        <p:spPr>
          <a:xfrm>
            <a:off x="334975" y="935275"/>
            <a:ext cx="48648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990"/>
              <a:buFont typeface="Arial"/>
              <a:buNone/>
            </a:pPr>
            <a:r>
              <a:rPr lang="en" sz="1200">
                <a:solidFill>
                  <a:srgbClr val="CCCCCC"/>
                </a:solidFill>
                <a:latin typeface="Times New Roman"/>
                <a:ea typeface="Times New Roman"/>
                <a:cs typeface="Times New Roman"/>
                <a:sym typeface="Times New Roman"/>
              </a:rPr>
              <a:t>Stakeholders: Dr. Gong, </a:t>
            </a:r>
            <a:r>
              <a:rPr lang="en" sz="1200">
                <a:solidFill>
                  <a:srgbClr val="CCCCCC"/>
                </a:solidFill>
                <a:latin typeface="Times New Roman"/>
                <a:ea typeface="Times New Roman"/>
                <a:cs typeface="Times New Roman"/>
                <a:sym typeface="Times New Roman"/>
              </a:rPr>
              <a:t>Dr. Kanbur, Dr. Barber, </a:t>
            </a:r>
            <a:r>
              <a:rPr lang="en" sz="1200">
                <a:solidFill>
                  <a:srgbClr val="CCCCCC"/>
                </a:solidFill>
                <a:latin typeface="Times New Roman"/>
                <a:ea typeface="Times New Roman"/>
                <a:cs typeface="Times New Roman"/>
                <a:sym typeface="Times New Roman"/>
              </a:rPr>
              <a:t>Dr. Tenbergen</a:t>
            </a:r>
            <a:endParaRPr sz="1200">
              <a:solidFill>
                <a:schemeClr val="dk2"/>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bg>
      <p:bgPr>
        <a:solidFill>
          <a:schemeClr val="dk1"/>
        </a:solidFill>
      </p:bgPr>
    </p:bg>
    <p:spTree>
      <p:nvGrpSpPr>
        <p:cNvPr id="126" name="Shape 126"/>
        <p:cNvGrpSpPr/>
        <p:nvPr/>
      </p:nvGrpSpPr>
      <p:grpSpPr>
        <a:xfrm>
          <a:off x="0" y="0"/>
          <a:ext cx="0" cy="0"/>
          <a:chOff x="0" y="0"/>
          <a:chExt cx="0" cy="0"/>
        </a:xfrm>
      </p:grpSpPr>
      <p:sp>
        <p:nvSpPr>
          <p:cNvPr id="127" name="Google Shape;127;p24"/>
          <p:cNvSpPr txBox="1"/>
          <p:nvPr>
            <p:ph type="title"/>
          </p:nvPr>
        </p:nvSpPr>
        <p:spPr>
          <a:xfrm>
            <a:off x="311700" y="2950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020">
                <a:solidFill>
                  <a:srgbClr val="FFFFFF"/>
                </a:solidFill>
                <a:latin typeface="Lexend"/>
                <a:ea typeface="Lexend"/>
                <a:cs typeface="Lexend"/>
                <a:sym typeface="Lexend"/>
              </a:rPr>
              <a:t>Why this Program?</a:t>
            </a:r>
            <a:endParaRPr sz="3020">
              <a:solidFill>
                <a:srgbClr val="FFFFFF"/>
              </a:solidFill>
              <a:latin typeface="Lexend"/>
              <a:ea typeface="Lexend"/>
              <a:cs typeface="Lexend"/>
              <a:sym typeface="Lexend"/>
            </a:endParaRPr>
          </a:p>
        </p:txBody>
      </p:sp>
      <p:sp>
        <p:nvSpPr>
          <p:cNvPr id="128" name="Google Shape;128;p24"/>
          <p:cNvSpPr txBox="1"/>
          <p:nvPr>
            <p:ph idx="1" type="body"/>
          </p:nvPr>
        </p:nvSpPr>
        <p:spPr>
          <a:xfrm>
            <a:off x="311700" y="1380600"/>
            <a:ext cx="4260300" cy="3424200"/>
          </a:xfrm>
          <a:prstGeom prst="rect">
            <a:avLst/>
          </a:prstGeom>
        </p:spPr>
        <p:txBody>
          <a:bodyPr anchorCtr="0" anchor="ctr" bIns="91425" lIns="91425" spcFirstLastPara="1" rIns="91425" wrap="square" tIns="91425">
            <a:noAutofit/>
          </a:bodyPr>
          <a:lstStyle/>
          <a:p>
            <a:pPr indent="-304800" lvl="0" marL="457200" rtl="0" algn="l">
              <a:lnSpc>
                <a:spcPct val="220000"/>
              </a:lnSpc>
              <a:spcBef>
                <a:spcPts val="0"/>
              </a:spcBef>
              <a:spcAft>
                <a:spcPts val="0"/>
              </a:spcAft>
              <a:buClr>
                <a:srgbClr val="CCCCCC"/>
              </a:buClr>
              <a:buSzPts val="1200"/>
              <a:buFont typeface="Lexend"/>
              <a:buChar char="●"/>
            </a:pPr>
            <a:r>
              <a:rPr lang="en" sz="1200">
                <a:solidFill>
                  <a:srgbClr val="CCCCCC"/>
                </a:solidFill>
                <a:latin typeface="Lexend"/>
                <a:ea typeface="Lexend"/>
                <a:cs typeface="Lexend"/>
                <a:sym typeface="Lexend"/>
              </a:rPr>
              <a:t>Easy access to IDL/GDL</a:t>
            </a:r>
            <a:endParaRPr sz="1200">
              <a:solidFill>
                <a:srgbClr val="CCCCCC"/>
              </a:solidFill>
              <a:latin typeface="Lexend"/>
              <a:ea typeface="Lexend"/>
              <a:cs typeface="Lexend"/>
              <a:sym typeface="Lexend"/>
            </a:endParaRPr>
          </a:p>
          <a:p>
            <a:pPr indent="-292100" lvl="1" marL="914400" rtl="0" algn="l">
              <a:lnSpc>
                <a:spcPct val="220000"/>
              </a:lnSpc>
              <a:spcBef>
                <a:spcPts val="0"/>
              </a:spcBef>
              <a:spcAft>
                <a:spcPts val="0"/>
              </a:spcAft>
              <a:buClr>
                <a:srgbClr val="CCCCCC"/>
              </a:buClr>
              <a:buSzPts val="1000"/>
              <a:buFont typeface="Lexend"/>
              <a:buChar char="○"/>
            </a:pPr>
            <a:r>
              <a:rPr lang="en" sz="1000">
                <a:solidFill>
                  <a:srgbClr val="CCCCCC"/>
                </a:solidFill>
                <a:latin typeface="Lexend"/>
                <a:ea typeface="Lexend"/>
                <a:cs typeface="Lexend"/>
                <a:sym typeface="Lexend"/>
              </a:rPr>
              <a:t>Unbelievable data analysis capabilities</a:t>
            </a:r>
            <a:endParaRPr sz="1000">
              <a:solidFill>
                <a:srgbClr val="CCCCCC"/>
              </a:solidFill>
              <a:latin typeface="Lexend"/>
              <a:ea typeface="Lexend"/>
              <a:cs typeface="Lexend"/>
              <a:sym typeface="Lexend"/>
            </a:endParaRPr>
          </a:p>
          <a:p>
            <a:pPr indent="-304800" lvl="0" marL="457200" rtl="0" algn="l">
              <a:lnSpc>
                <a:spcPct val="220000"/>
              </a:lnSpc>
              <a:spcBef>
                <a:spcPts val="0"/>
              </a:spcBef>
              <a:spcAft>
                <a:spcPts val="0"/>
              </a:spcAft>
              <a:buClr>
                <a:srgbClr val="CCCCCC"/>
              </a:buClr>
              <a:buSzPts val="1200"/>
              <a:buFont typeface="Lexend"/>
              <a:buChar char="●"/>
            </a:pPr>
            <a:r>
              <a:rPr lang="en" sz="1200">
                <a:solidFill>
                  <a:srgbClr val="CCCCCC"/>
                </a:solidFill>
                <a:latin typeface="Lexend"/>
                <a:ea typeface="Lexend"/>
                <a:cs typeface="Lexend"/>
                <a:sym typeface="Lexend"/>
              </a:rPr>
              <a:t>For learners and p</a:t>
            </a:r>
            <a:r>
              <a:rPr lang="en" sz="1200">
                <a:solidFill>
                  <a:srgbClr val="CCCCCC"/>
                </a:solidFill>
                <a:latin typeface="Lexend"/>
                <a:ea typeface="Lexend"/>
                <a:cs typeface="Lexend"/>
                <a:sym typeface="Lexend"/>
              </a:rPr>
              <a:t>rofessionals studying:</a:t>
            </a:r>
            <a:endParaRPr sz="1200">
              <a:solidFill>
                <a:srgbClr val="CCCCCC"/>
              </a:solidFill>
              <a:latin typeface="Lexend"/>
              <a:ea typeface="Lexend"/>
              <a:cs typeface="Lexend"/>
              <a:sym typeface="Lexend"/>
            </a:endParaRPr>
          </a:p>
          <a:p>
            <a:pPr indent="-292100" lvl="1" marL="914400" rtl="0" algn="l">
              <a:lnSpc>
                <a:spcPct val="220000"/>
              </a:lnSpc>
              <a:spcBef>
                <a:spcPts val="0"/>
              </a:spcBef>
              <a:spcAft>
                <a:spcPts val="0"/>
              </a:spcAft>
              <a:buClr>
                <a:srgbClr val="CCCCCC"/>
              </a:buClr>
              <a:buSzPts val="1000"/>
              <a:buFont typeface="Lexend"/>
              <a:buChar char="○"/>
            </a:pPr>
            <a:r>
              <a:rPr lang="en" sz="1000">
                <a:solidFill>
                  <a:srgbClr val="CCCCCC"/>
                </a:solidFill>
                <a:latin typeface="Lexend"/>
                <a:ea typeface="Lexend"/>
                <a:cs typeface="Lexend"/>
                <a:sym typeface="Lexend"/>
              </a:rPr>
              <a:t>Meteorology, Atmospheric/Geological Sciences, Physics</a:t>
            </a:r>
            <a:endParaRPr sz="1000">
              <a:solidFill>
                <a:srgbClr val="CCCCCC"/>
              </a:solidFill>
              <a:latin typeface="Lexend"/>
              <a:ea typeface="Lexend"/>
              <a:cs typeface="Lexend"/>
              <a:sym typeface="Lexend"/>
            </a:endParaRPr>
          </a:p>
          <a:p>
            <a:pPr indent="-304800" lvl="0" marL="457200" rtl="0" algn="l">
              <a:lnSpc>
                <a:spcPct val="220000"/>
              </a:lnSpc>
              <a:spcBef>
                <a:spcPts val="0"/>
              </a:spcBef>
              <a:spcAft>
                <a:spcPts val="0"/>
              </a:spcAft>
              <a:buClr>
                <a:srgbClr val="CCCCCC"/>
              </a:buClr>
              <a:buSzPts val="1200"/>
              <a:buFont typeface="Lexend"/>
              <a:buChar char="●"/>
            </a:pPr>
            <a:r>
              <a:rPr lang="en" sz="1200">
                <a:solidFill>
                  <a:srgbClr val="CCCCCC"/>
                </a:solidFill>
                <a:latin typeface="Lexend"/>
                <a:ea typeface="Lexend"/>
                <a:cs typeface="Lexend"/>
                <a:sym typeface="Lexend"/>
              </a:rPr>
              <a:t>Converts a text file with radiosonde (weather balloon) data into several visual graphs</a:t>
            </a:r>
            <a:endParaRPr sz="1200">
              <a:solidFill>
                <a:srgbClr val="CCCCCC"/>
              </a:solidFill>
              <a:latin typeface="Lexend"/>
              <a:ea typeface="Lexend"/>
              <a:cs typeface="Lexend"/>
              <a:sym typeface="Lexend"/>
            </a:endParaRPr>
          </a:p>
          <a:p>
            <a:pPr indent="-292100" lvl="1" marL="914400" rtl="0" algn="l">
              <a:lnSpc>
                <a:spcPct val="220000"/>
              </a:lnSpc>
              <a:spcBef>
                <a:spcPts val="0"/>
              </a:spcBef>
              <a:spcAft>
                <a:spcPts val="0"/>
              </a:spcAft>
              <a:buClr>
                <a:srgbClr val="CCCCCC"/>
              </a:buClr>
              <a:buSzPts val="1000"/>
              <a:buFont typeface="Lexend"/>
              <a:buChar char="○"/>
            </a:pPr>
            <a:r>
              <a:rPr lang="en" sz="1000">
                <a:solidFill>
                  <a:srgbClr val="CCCCCC"/>
                </a:solidFill>
                <a:latin typeface="Lexend"/>
                <a:ea typeface="Lexend"/>
                <a:cs typeface="Lexend"/>
                <a:sym typeface="Lexend"/>
              </a:rPr>
              <a:t>Better for data relationship analysis</a:t>
            </a:r>
            <a:endParaRPr sz="1000">
              <a:solidFill>
                <a:srgbClr val="CCCCCC"/>
              </a:solidFill>
              <a:latin typeface="Lexend"/>
              <a:ea typeface="Lexend"/>
              <a:cs typeface="Lexend"/>
              <a:sym typeface="Lexend"/>
            </a:endParaRPr>
          </a:p>
          <a:p>
            <a:pPr indent="-304800" lvl="0" marL="457200" rtl="0" algn="l">
              <a:lnSpc>
                <a:spcPct val="220000"/>
              </a:lnSpc>
              <a:spcBef>
                <a:spcPts val="0"/>
              </a:spcBef>
              <a:spcAft>
                <a:spcPts val="0"/>
              </a:spcAft>
              <a:buClr>
                <a:srgbClr val="CCCCCC"/>
              </a:buClr>
              <a:buSzPts val="1200"/>
              <a:buFont typeface="Lexend"/>
              <a:buChar char="●"/>
            </a:pPr>
            <a:r>
              <a:rPr lang="en" sz="1200">
                <a:solidFill>
                  <a:srgbClr val="CCCCCC"/>
                </a:solidFill>
                <a:latin typeface="Lexend"/>
                <a:ea typeface="Lexend"/>
                <a:cs typeface="Lexend"/>
                <a:sym typeface="Lexend"/>
              </a:rPr>
              <a:t>Integrated into a web application</a:t>
            </a:r>
            <a:endParaRPr sz="1200">
              <a:solidFill>
                <a:srgbClr val="CCCCCC"/>
              </a:solidFill>
              <a:latin typeface="Lexend"/>
              <a:ea typeface="Lexend"/>
              <a:cs typeface="Lexend"/>
              <a:sym typeface="Lexend"/>
            </a:endParaRPr>
          </a:p>
          <a:p>
            <a:pPr indent="0" lvl="0" marL="0" rtl="0" algn="l">
              <a:spcBef>
                <a:spcPts val="0"/>
              </a:spcBef>
              <a:spcAft>
                <a:spcPts val="1200"/>
              </a:spcAft>
              <a:buNone/>
            </a:pPr>
            <a:r>
              <a:t/>
            </a:r>
            <a:endParaRPr sz="1200">
              <a:solidFill>
                <a:srgbClr val="666666"/>
              </a:solidFill>
              <a:latin typeface="Lexend"/>
              <a:ea typeface="Lexend"/>
              <a:cs typeface="Lexend"/>
              <a:sym typeface="Lexend"/>
            </a:endParaRPr>
          </a:p>
        </p:txBody>
      </p:sp>
      <p:pic>
        <p:nvPicPr>
          <p:cNvPr id="129" name="Google Shape;129;p24"/>
          <p:cNvPicPr preferRelativeResize="0"/>
          <p:nvPr/>
        </p:nvPicPr>
        <p:blipFill>
          <a:blip r:embed="rId3">
            <a:alphaModFix/>
          </a:blip>
          <a:stretch>
            <a:fillRect/>
          </a:stretch>
        </p:blipFill>
        <p:spPr>
          <a:xfrm>
            <a:off x="5003000" y="2421550"/>
            <a:ext cx="3942943" cy="2147476"/>
          </a:xfrm>
          <a:prstGeom prst="rect">
            <a:avLst/>
          </a:prstGeom>
          <a:noFill/>
          <a:ln>
            <a:noFill/>
          </a:ln>
        </p:spPr>
      </p:pic>
      <p:pic>
        <p:nvPicPr>
          <p:cNvPr id="130" name="Google Shape;130;p24"/>
          <p:cNvPicPr preferRelativeResize="0"/>
          <p:nvPr/>
        </p:nvPicPr>
        <p:blipFill>
          <a:blip r:embed="rId4">
            <a:alphaModFix/>
          </a:blip>
          <a:stretch>
            <a:fillRect/>
          </a:stretch>
        </p:blipFill>
        <p:spPr>
          <a:xfrm>
            <a:off x="4572000" y="170175"/>
            <a:ext cx="3612099" cy="21474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bg>
      <p:bgPr>
        <a:solidFill>
          <a:schemeClr val="dk1"/>
        </a:solidFill>
      </p:bgPr>
    </p:bg>
    <p:spTree>
      <p:nvGrpSpPr>
        <p:cNvPr id="134" name="Shape 134"/>
        <p:cNvGrpSpPr/>
        <p:nvPr/>
      </p:nvGrpSpPr>
      <p:grpSpPr>
        <a:xfrm>
          <a:off x="0" y="0"/>
          <a:ext cx="0" cy="0"/>
          <a:chOff x="0" y="0"/>
          <a:chExt cx="0" cy="0"/>
        </a:xfrm>
      </p:grpSpPr>
      <p:sp>
        <p:nvSpPr>
          <p:cNvPr id="135" name="Google Shape;135;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3355">
                <a:solidFill>
                  <a:srgbClr val="FFFFFF"/>
                </a:solidFill>
                <a:latin typeface="Lexend"/>
                <a:ea typeface="Lexend"/>
                <a:cs typeface="Lexend"/>
                <a:sym typeface="Lexend"/>
              </a:rPr>
              <a:t>Method Behind the Madness</a:t>
            </a:r>
            <a:endParaRPr sz="3355">
              <a:solidFill>
                <a:srgbClr val="FFFFFF"/>
              </a:solidFill>
              <a:latin typeface="Lexend"/>
              <a:ea typeface="Lexend"/>
              <a:cs typeface="Lexend"/>
              <a:sym typeface="Lexend"/>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136" name="Google Shape;136;p25"/>
          <p:cNvPicPr preferRelativeResize="0"/>
          <p:nvPr/>
        </p:nvPicPr>
        <p:blipFill>
          <a:blip r:embed="rId3">
            <a:alphaModFix/>
          </a:blip>
          <a:stretch>
            <a:fillRect/>
          </a:stretch>
        </p:blipFill>
        <p:spPr>
          <a:xfrm>
            <a:off x="1920050" y="1017725"/>
            <a:ext cx="5303900" cy="3425425"/>
          </a:xfrm>
          <a:prstGeom prst="rect">
            <a:avLst/>
          </a:prstGeom>
          <a:noFill/>
          <a:ln cap="flat" cmpd="sng" w="28575">
            <a:solidFill>
              <a:srgbClr val="4DD0E1"/>
            </a:solidFill>
            <a:prstDash val="solid"/>
            <a:round/>
            <a:headEnd len="sm" w="sm" type="none"/>
            <a:tailEnd len="sm" w="sm" type="none"/>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bg>
      <p:bgPr>
        <a:solidFill>
          <a:schemeClr val="dk1"/>
        </a:solidFill>
      </p:bgPr>
    </p:bg>
    <p:spTree>
      <p:nvGrpSpPr>
        <p:cNvPr id="140" name="Shape 140"/>
        <p:cNvGrpSpPr/>
        <p:nvPr/>
      </p:nvGrpSpPr>
      <p:grpSpPr>
        <a:xfrm>
          <a:off x="0" y="0"/>
          <a:ext cx="0" cy="0"/>
          <a:chOff x="0" y="0"/>
          <a:chExt cx="0" cy="0"/>
        </a:xfrm>
      </p:grpSpPr>
      <p:pic>
        <p:nvPicPr>
          <p:cNvPr id="141" name="Google Shape;141;p26"/>
          <p:cNvPicPr preferRelativeResize="0"/>
          <p:nvPr/>
        </p:nvPicPr>
        <p:blipFill>
          <a:blip r:embed="rId3">
            <a:alphaModFix/>
          </a:blip>
          <a:stretch>
            <a:fillRect/>
          </a:stretch>
        </p:blipFill>
        <p:spPr>
          <a:xfrm>
            <a:off x="666063" y="905988"/>
            <a:ext cx="7811877" cy="3331524"/>
          </a:xfrm>
          <a:prstGeom prst="rect">
            <a:avLst/>
          </a:prstGeom>
          <a:noFill/>
          <a:ln cap="flat" cmpd="sng" w="28575">
            <a:solidFill>
              <a:srgbClr val="4DD0E1"/>
            </a:solidFill>
            <a:prstDash val="solid"/>
            <a:round/>
            <a:headEnd len="sm" w="sm" type="none"/>
            <a:tailEnd len="sm" w="sm" type="none"/>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bg>
      <p:bgPr>
        <a:solidFill>
          <a:schemeClr val="dk1"/>
        </a:solidFill>
      </p:bgPr>
    </p:bg>
    <p:spTree>
      <p:nvGrpSpPr>
        <p:cNvPr id="145" name="Shape 145"/>
        <p:cNvGrpSpPr/>
        <p:nvPr/>
      </p:nvGrpSpPr>
      <p:grpSpPr>
        <a:xfrm>
          <a:off x="0" y="0"/>
          <a:ext cx="0" cy="0"/>
          <a:chOff x="0" y="0"/>
          <a:chExt cx="0" cy="0"/>
        </a:xfrm>
      </p:grpSpPr>
      <p:pic>
        <p:nvPicPr>
          <p:cNvPr id="146" name="Google Shape;146;p27"/>
          <p:cNvPicPr preferRelativeResize="0"/>
          <p:nvPr/>
        </p:nvPicPr>
        <p:blipFill>
          <a:blip r:embed="rId3">
            <a:alphaModFix/>
          </a:blip>
          <a:stretch>
            <a:fillRect/>
          </a:stretch>
        </p:blipFill>
        <p:spPr>
          <a:xfrm>
            <a:off x="510438" y="1066238"/>
            <a:ext cx="8123124" cy="3011024"/>
          </a:xfrm>
          <a:prstGeom prst="rect">
            <a:avLst/>
          </a:prstGeom>
          <a:noFill/>
          <a:ln cap="flat" cmpd="sng" w="28575">
            <a:solidFill>
              <a:srgbClr val="4DD0E1"/>
            </a:solidFill>
            <a:prstDash val="solid"/>
            <a:round/>
            <a:headEnd len="sm" w="sm" type="none"/>
            <a:tailEnd len="sm" w="sm" type="none"/>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bg>
      <p:bgPr>
        <a:solidFill>
          <a:schemeClr val="dk1"/>
        </a:solidFill>
      </p:bgPr>
    </p:bg>
    <p:spTree>
      <p:nvGrpSpPr>
        <p:cNvPr id="150" name="Shape 150"/>
        <p:cNvGrpSpPr/>
        <p:nvPr/>
      </p:nvGrpSpPr>
      <p:grpSpPr>
        <a:xfrm>
          <a:off x="0" y="0"/>
          <a:ext cx="0" cy="0"/>
          <a:chOff x="0" y="0"/>
          <a:chExt cx="0" cy="0"/>
        </a:xfrm>
      </p:grpSpPr>
      <p:pic>
        <p:nvPicPr>
          <p:cNvPr id="151" name="Google Shape;151;p28"/>
          <p:cNvPicPr preferRelativeResize="0"/>
          <p:nvPr/>
        </p:nvPicPr>
        <p:blipFill>
          <a:blip r:embed="rId3">
            <a:alphaModFix/>
          </a:blip>
          <a:stretch>
            <a:fillRect/>
          </a:stretch>
        </p:blipFill>
        <p:spPr>
          <a:xfrm>
            <a:off x="555950" y="1089963"/>
            <a:ext cx="8032101" cy="29635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bg>
      <p:bgPr>
        <a:solidFill>
          <a:schemeClr val="dk1"/>
        </a:solidFill>
      </p:bgPr>
    </p:bg>
    <p:spTree>
      <p:nvGrpSpPr>
        <p:cNvPr id="155" name="Shape 155"/>
        <p:cNvGrpSpPr/>
        <p:nvPr/>
      </p:nvGrpSpPr>
      <p:grpSpPr>
        <a:xfrm>
          <a:off x="0" y="0"/>
          <a:ext cx="0" cy="0"/>
          <a:chOff x="0" y="0"/>
          <a:chExt cx="0" cy="0"/>
        </a:xfrm>
      </p:grpSpPr>
      <p:pic>
        <p:nvPicPr>
          <p:cNvPr id="156" name="Google Shape;156;p29"/>
          <p:cNvPicPr preferRelativeResize="0"/>
          <p:nvPr/>
        </p:nvPicPr>
        <p:blipFill>
          <a:blip r:embed="rId3">
            <a:alphaModFix/>
          </a:blip>
          <a:stretch>
            <a:fillRect/>
          </a:stretch>
        </p:blipFill>
        <p:spPr>
          <a:xfrm>
            <a:off x="417562" y="686863"/>
            <a:ext cx="8308876" cy="37697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bg>
      <p:bgPr>
        <a:solidFill>
          <a:schemeClr val="dk1"/>
        </a:solidFill>
      </p:bgPr>
    </p:bg>
    <p:spTree>
      <p:nvGrpSpPr>
        <p:cNvPr id="160" name="Shape 160"/>
        <p:cNvGrpSpPr/>
        <p:nvPr/>
      </p:nvGrpSpPr>
      <p:grpSpPr>
        <a:xfrm>
          <a:off x="0" y="0"/>
          <a:ext cx="0" cy="0"/>
          <a:chOff x="0" y="0"/>
          <a:chExt cx="0" cy="0"/>
        </a:xfrm>
      </p:grpSpPr>
      <p:pic>
        <p:nvPicPr>
          <p:cNvPr id="161" name="Google Shape;161;p30"/>
          <p:cNvPicPr preferRelativeResize="0"/>
          <p:nvPr/>
        </p:nvPicPr>
        <p:blipFill>
          <a:blip r:embed="rId3">
            <a:alphaModFix/>
          </a:blip>
          <a:stretch>
            <a:fillRect/>
          </a:stretch>
        </p:blipFill>
        <p:spPr>
          <a:xfrm>
            <a:off x="910688" y="424512"/>
            <a:ext cx="7322624" cy="42944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bg>
      <p:bgPr>
        <a:solidFill>
          <a:srgbClr val="000000"/>
        </a:solidFill>
      </p:bgPr>
    </p:bg>
    <p:spTree>
      <p:nvGrpSpPr>
        <p:cNvPr id="165" name="Shape 165"/>
        <p:cNvGrpSpPr/>
        <p:nvPr/>
      </p:nvGrpSpPr>
      <p:grpSpPr>
        <a:xfrm>
          <a:off x="0" y="0"/>
          <a:ext cx="0" cy="0"/>
          <a:chOff x="0" y="0"/>
          <a:chExt cx="0" cy="0"/>
        </a:xfrm>
      </p:grpSpPr>
      <p:sp>
        <p:nvSpPr>
          <p:cNvPr id="166" name="Google Shape;166;p31"/>
          <p:cNvSpPr txBox="1"/>
          <p:nvPr>
            <p:ph type="title"/>
          </p:nvPr>
        </p:nvSpPr>
        <p:spPr>
          <a:xfrm>
            <a:off x="129525" y="1736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FFFFFF"/>
                </a:solidFill>
              </a:rPr>
              <a:t>Ingredients to the Recipe</a:t>
            </a:r>
            <a:endParaRPr>
              <a:solidFill>
                <a:srgbClr val="FFFFFF"/>
              </a:solidFill>
            </a:endParaRPr>
          </a:p>
        </p:txBody>
      </p:sp>
      <p:sp>
        <p:nvSpPr>
          <p:cNvPr id="167" name="Google Shape;167;p31"/>
          <p:cNvSpPr txBox="1"/>
          <p:nvPr>
            <p:ph idx="1" type="body"/>
          </p:nvPr>
        </p:nvSpPr>
        <p:spPr>
          <a:xfrm>
            <a:off x="204525" y="746325"/>
            <a:ext cx="4456800" cy="4240200"/>
          </a:xfrm>
          <a:prstGeom prst="rect">
            <a:avLst/>
          </a:prstGeom>
        </p:spPr>
        <p:txBody>
          <a:bodyPr anchorCtr="0" anchor="ctr" bIns="91425" lIns="91425" spcFirstLastPara="1" rIns="91425" wrap="square" tIns="91425">
            <a:noAutofit/>
          </a:bodyPr>
          <a:lstStyle/>
          <a:p>
            <a:pPr indent="-304800" lvl="0" marL="457200" rtl="0" algn="l">
              <a:lnSpc>
                <a:spcPct val="200000"/>
              </a:lnSpc>
              <a:spcBef>
                <a:spcPts val="0"/>
              </a:spcBef>
              <a:spcAft>
                <a:spcPts val="0"/>
              </a:spcAft>
              <a:buClr>
                <a:schemeClr val="lt1"/>
              </a:buClr>
              <a:buSzPts val="1200"/>
              <a:buFont typeface="Lexend"/>
              <a:buChar char="●"/>
            </a:pPr>
            <a:r>
              <a:rPr lang="en" sz="1200">
                <a:solidFill>
                  <a:schemeClr val="lt1"/>
                </a:solidFill>
                <a:latin typeface="Lexend"/>
                <a:ea typeface="Lexend"/>
                <a:cs typeface="Lexend"/>
                <a:sym typeface="Lexend"/>
              </a:rPr>
              <a:t>Defining requirements and use cases</a:t>
            </a:r>
            <a:endParaRPr sz="1200">
              <a:solidFill>
                <a:schemeClr val="lt1"/>
              </a:solidFill>
              <a:latin typeface="Lexend"/>
              <a:ea typeface="Lexend"/>
              <a:cs typeface="Lexend"/>
              <a:sym typeface="Lexend"/>
            </a:endParaRPr>
          </a:p>
          <a:p>
            <a:pPr indent="-279400" lvl="1" marL="914400" rtl="0" algn="l">
              <a:lnSpc>
                <a:spcPct val="200000"/>
              </a:lnSpc>
              <a:spcBef>
                <a:spcPts val="0"/>
              </a:spcBef>
              <a:spcAft>
                <a:spcPts val="0"/>
              </a:spcAft>
              <a:buClr>
                <a:schemeClr val="lt1"/>
              </a:buClr>
              <a:buSzPts val="800"/>
              <a:buFont typeface="Lexend"/>
              <a:buChar char="○"/>
            </a:pPr>
            <a:r>
              <a:rPr lang="en" sz="800">
                <a:solidFill>
                  <a:schemeClr val="lt1"/>
                </a:solidFill>
                <a:latin typeface="Lexend"/>
                <a:ea typeface="Lexend"/>
                <a:cs typeface="Lexend"/>
                <a:sym typeface="Lexend"/>
              </a:rPr>
              <a:t>What does the user need to do in order to get the expected output?</a:t>
            </a:r>
            <a:endParaRPr sz="800">
              <a:solidFill>
                <a:schemeClr val="lt1"/>
              </a:solidFill>
              <a:latin typeface="Lexend"/>
              <a:ea typeface="Lexend"/>
              <a:cs typeface="Lexend"/>
              <a:sym typeface="Lexend"/>
            </a:endParaRPr>
          </a:p>
          <a:p>
            <a:pPr indent="-304800" lvl="0" marL="457200" rtl="0" algn="l">
              <a:lnSpc>
                <a:spcPct val="200000"/>
              </a:lnSpc>
              <a:spcBef>
                <a:spcPts val="0"/>
              </a:spcBef>
              <a:spcAft>
                <a:spcPts val="0"/>
              </a:spcAft>
              <a:buClr>
                <a:schemeClr val="lt1"/>
              </a:buClr>
              <a:buSzPts val="1200"/>
              <a:buFont typeface="Lexend"/>
              <a:buChar char="●"/>
            </a:pPr>
            <a:r>
              <a:rPr lang="en" sz="1200">
                <a:solidFill>
                  <a:schemeClr val="lt1"/>
                </a:solidFill>
                <a:latin typeface="Lexend"/>
                <a:ea typeface="Lexend"/>
                <a:cs typeface="Lexend"/>
                <a:sym typeface="Lexend"/>
              </a:rPr>
              <a:t>Website</a:t>
            </a:r>
            <a:r>
              <a:rPr lang="en" sz="1200">
                <a:solidFill>
                  <a:schemeClr val="lt1"/>
                </a:solidFill>
                <a:latin typeface="Lexend"/>
                <a:ea typeface="Lexend"/>
                <a:cs typeface="Lexend"/>
                <a:sym typeface="Lexend"/>
              </a:rPr>
              <a:t> for easy </a:t>
            </a:r>
            <a:r>
              <a:rPr lang="en" sz="1200">
                <a:solidFill>
                  <a:schemeClr val="lt1"/>
                </a:solidFill>
                <a:latin typeface="Lexend"/>
                <a:ea typeface="Lexend"/>
                <a:cs typeface="Lexend"/>
                <a:sym typeface="Lexend"/>
              </a:rPr>
              <a:t>access</a:t>
            </a:r>
            <a:endParaRPr sz="1200">
              <a:solidFill>
                <a:schemeClr val="lt1"/>
              </a:solidFill>
              <a:latin typeface="Lexend"/>
              <a:ea typeface="Lexend"/>
              <a:cs typeface="Lexend"/>
              <a:sym typeface="Lexend"/>
            </a:endParaRPr>
          </a:p>
          <a:p>
            <a:pPr indent="-279400" lvl="1" marL="914400" rtl="0" algn="l">
              <a:lnSpc>
                <a:spcPct val="220000"/>
              </a:lnSpc>
              <a:spcBef>
                <a:spcPts val="0"/>
              </a:spcBef>
              <a:spcAft>
                <a:spcPts val="0"/>
              </a:spcAft>
              <a:buClr>
                <a:schemeClr val="lt1"/>
              </a:buClr>
              <a:buSzPts val="800"/>
              <a:buFont typeface="Lexend"/>
              <a:buChar char="○"/>
            </a:pPr>
            <a:r>
              <a:rPr lang="en" sz="800">
                <a:solidFill>
                  <a:schemeClr val="lt1"/>
                </a:solidFill>
                <a:latin typeface="Lexend"/>
                <a:ea typeface="Lexend"/>
                <a:cs typeface="Lexend"/>
                <a:sym typeface="Lexend"/>
              </a:rPr>
              <a:t>Developed with a straightforward, “click-and-forget,” UI</a:t>
            </a:r>
            <a:endParaRPr sz="800">
              <a:solidFill>
                <a:schemeClr val="lt1"/>
              </a:solidFill>
              <a:latin typeface="Lexend"/>
              <a:ea typeface="Lexend"/>
              <a:cs typeface="Lexend"/>
              <a:sym typeface="Lexend"/>
            </a:endParaRPr>
          </a:p>
          <a:p>
            <a:pPr indent="-304800" lvl="0" marL="457200" rtl="0" algn="l">
              <a:lnSpc>
                <a:spcPct val="200000"/>
              </a:lnSpc>
              <a:spcBef>
                <a:spcPts val="0"/>
              </a:spcBef>
              <a:spcAft>
                <a:spcPts val="0"/>
              </a:spcAft>
              <a:buClr>
                <a:schemeClr val="lt1"/>
              </a:buClr>
              <a:buSzPts val="1200"/>
              <a:buFont typeface="Lexend"/>
              <a:buChar char="●"/>
            </a:pPr>
            <a:r>
              <a:rPr lang="en" sz="1200">
                <a:solidFill>
                  <a:schemeClr val="lt1"/>
                </a:solidFill>
                <a:latin typeface="Lexend"/>
                <a:ea typeface="Lexend"/>
                <a:cs typeface="Lexend"/>
                <a:sym typeface="Lexend"/>
              </a:rPr>
              <a:t>Easy deployment</a:t>
            </a:r>
            <a:endParaRPr sz="1200">
              <a:solidFill>
                <a:schemeClr val="lt1"/>
              </a:solidFill>
              <a:latin typeface="Lexend"/>
              <a:ea typeface="Lexend"/>
              <a:cs typeface="Lexend"/>
              <a:sym typeface="Lexend"/>
            </a:endParaRPr>
          </a:p>
          <a:p>
            <a:pPr indent="-279400" lvl="1" marL="914400" rtl="0" algn="l">
              <a:lnSpc>
                <a:spcPct val="200000"/>
              </a:lnSpc>
              <a:spcBef>
                <a:spcPts val="0"/>
              </a:spcBef>
              <a:spcAft>
                <a:spcPts val="0"/>
              </a:spcAft>
              <a:buClr>
                <a:schemeClr val="lt1"/>
              </a:buClr>
              <a:buSzPts val="800"/>
              <a:buFont typeface="Lexend"/>
              <a:buChar char="○"/>
            </a:pPr>
            <a:r>
              <a:rPr lang="en" sz="800">
                <a:solidFill>
                  <a:schemeClr val="lt1"/>
                </a:solidFill>
                <a:latin typeface="Lexend"/>
                <a:ea typeface="Lexend"/>
                <a:cs typeface="Lexend"/>
                <a:sym typeface="Lexend"/>
              </a:rPr>
              <a:t>Backend code - Python</a:t>
            </a:r>
            <a:endParaRPr sz="800">
              <a:solidFill>
                <a:schemeClr val="lt1"/>
              </a:solidFill>
              <a:latin typeface="Lexend"/>
              <a:ea typeface="Lexend"/>
              <a:cs typeface="Lexend"/>
              <a:sym typeface="Lexend"/>
            </a:endParaRPr>
          </a:p>
          <a:p>
            <a:pPr indent="-279400" lvl="1" marL="914400" rtl="0" algn="l">
              <a:lnSpc>
                <a:spcPct val="200000"/>
              </a:lnSpc>
              <a:spcBef>
                <a:spcPts val="0"/>
              </a:spcBef>
              <a:spcAft>
                <a:spcPts val="0"/>
              </a:spcAft>
              <a:buClr>
                <a:schemeClr val="lt1"/>
              </a:buClr>
              <a:buSzPts val="800"/>
              <a:buFont typeface="Lexend"/>
              <a:buChar char="○"/>
            </a:pPr>
            <a:r>
              <a:rPr lang="en" sz="800">
                <a:solidFill>
                  <a:schemeClr val="lt1"/>
                </a:solidFill>
                <a:latin typeface="Lexend"/>
                <a:ea typeface="Lexend"/>
                <a:cs typeface="Lexend"/>
                <a:sym typeface="Lexend"/>
              </a:rPr>
              <a:t>Frontend code - HTML, CSS, and JavaScript</a:t>
            </a:r>
            <a:endParaRPr sz="800">
              <a:solidFill>
                <a:schemeClr val="lt1"/>
              </a:solidFill>
              <a:latin typeface="Lexend"/>
              <a:ea typeface="Lexend"/>
              <a:cs typeface="Lexend"/>
              <a:sym typeface="Lexend"/>
            </a:endParaRPr>
          </a:p>
          <a:p>
            <a:pPr indent="-279400" lvl="1" marL="914400" rtl="0" algn="l">
              <a:lnSpc>
                <a:spcPct val="200000"/>
              </a:lnSpc>
              <a:spcBef>
                <a:spcPts val="0"/>
              </a:spcBef>
              <a:spcAft>
                <a:spcPts val="0"/>
              </a:spcAft>
              <a:buClr>
                <a:schemeClr val="lt1"/>
              </a:buClr>
              <a:buSzPts val="800"/>
              <a:buFont typeface="Lexend"/>
              <a:buChar char="○"/>
            </a:pPr>
            <a:r>
              <a:rPr lang="en" sz="800">
                <a:solidFill>
                  <a:schemeClr val="lt1"/>
                </a:solidFill>
                <a:latin typeface="Lexend"/>
                <a:ea typeface="Lexend"/>
                <a:cs typeface="Lexend"/>
                <a:sym typeface="Lexend"/>
              </a:rPr>
              <a:t>Combined together with Flask and deployed with Docker </a:t>
            </a:r>
            <a:endParaRPr sz="800">
              <a:solidFill>
                <a:schemeClr val="lt1"/>
              </a:solidFill>
              <a:latin typeface="Lexend"/>
              <a:ea typeface="Lexend"/>
              <a:cs typeface="Lexend"/>
              <a:sym typeface="Lexend"/>
            </a:endParaRPr>
          </a:p>
          <a:p>
            <a:pPr indent="-304800" lvl="0" marL="457200" rtl="0" algn="l">
              <a:lnSpc>
                <a:spcPct val="200000"/>
              </a:lnSpc>
              <a:spcBef>
                <a:spcPts val="0"/>
              </a:spcBef>
              <a:spcAft>
                <a:spcPts val="0"/>
              </a:spcAft>
              <a:buClr>
                <a:schemeClr val="lt1"/>
              </a:buClr>
              <a:buSzPts val="1200"/>
              <a:buFont typeface="Lexend"/>
              <a:buChar char="●"/>
            </a:pPr>
            <a:r>
              <a:rPr lang="en" sz="1200">
                <a:solidFill>
                  <a:schemeClr val="lt1"/>
                </a:solidFill>
                <a:latin typeface="Lexend"/>
                <a:ea typeface="Lexend"/>
                <a:cs typeface="Lexend"/>
                <a:sym typeface="Lexend"/>
              </a:rPr>
              <a:t>Common graphs</a:t>
            </a:r>
            <a:endParaRPr sz="1200">
              <a:solidFill>
                <a:schemeClr val="lt1"/>
              </a:solidFill>
              <a:latin typeface="Lexend"/>
              <a:ea typeface="Lexend"/>
              <a:cs typeface="Lexend"/>
              <a:sym typeface="Lexend"/>
            </a:endParaRPr>
          </a:p>
          <a:p>
            <a:pPr indent="-279400" lvl="1" marL="914400" rtl="0" algn="l">
              <a:lnSpc>
                <a:spcPct val="200000"/>
              </a:lnSpc>
              <a:spcBef>
                <a:spcPts val="0"/>
              </a:spcBef>
              <a:spcAft>
                <a:spcPts val="0"/>
              </a:spcAft>
              <a:buClr>
                <a:schemeClr val="lt1"/>
              </a:buClr>
              <a:buSzPts val="800"/>
              <a:buFont typeface="Lexend"/>
              <a:buChar char="○"/>
            </a:pPr>
            <a:r>
              <a:rPr lang="en" sz="800">
                <a:solidFill>
                  <a:schemeClr val="lt1"/>
                </a:solidFill>
                <a:latin typeface="Lexend"/>
                <a:ea typeface="Lexend"/>
                <a:cs typeface="Lexend"/>
                <a:sym typeface="Lexend"/>
              </a:rPr>
              <a:t>Variables for troposphere and stratosphere: Temperature, altitude, wind components, and ascension rate</a:t>
            </a:r>
            <a:endParaRPr sz="800">
              <a:solidFill>
                <a:schemeClr val="lt1"/>
              </a:solidFill>
              <a:latin typeface="Lexend"/>
              <a:ea typeface="Lexend"/>
              <a:cs typeface="Lexend"/>
              <a:sym typeface="Lexend"/>
            </a:endParaRPr>
          </a:p>
          <a:p>
            <a:pPr indent="-304800" lvl="0" marL="457200" rtl="0" algn="l">
              <a:lnSpc>
                <a:spcPct val="200000"/>
              </a:lnSpc>
              <a:spcBef>
                <a:spcPts val="0"/>
              </a:spcBef>
              <a:spcAft>
                <a:spcPts val="0"/>
              </a:spcAft>
              <a:buClr>
                <a:schemeClr val="lt1"/>
              </a:buClr>
              <a:buSzPts val="1200"/>
              <a:buFont typeface="Lexend"/>
              <a:buChar char="●"/>
            </a:pPr>
            <a:r>
              <a:rPr lang="en" sz="1200">
                <a:solidFill>
                  <a:schemeClr val="lt1"/>
                </a:solidFill>
                <a:latin typeface="Lexend"/>
                <a:ea typeface="Lexend"/>
                <a:cs typeface="Lexend"/>
                <a:sym typeface="Lexend"/>
              </a:rPr>
              <a:t>A</a:t>
            </a:r>
            <a:r>
              <a:rPr lang="en" sz="1200">
                <a:solidFill>
                  <a:schemeClr val="lt1"/>
                </a:solidFill>
                <a:latin typeface="Lexend"/>
                <a:ea typeface="Lexend"/>
                <a:cs typeface="Lexend"/>
                <a:sym typeface="Lexend"/>
              </a:rPr>
              <a:t>nalyzed</a:t>
            </a:r>
            <a:r>
              <a:rPr lang="en" sz="1200">
                <a:solidFill>
                  <a:schemeClr val="lt1"/>
                </a:solidFill>
                <a:latin typeface="Lexend"/>
                <a:ea typeface="Lexend"/>
                <a:cs typeface="Lexend"/>
                <a:sym typeface="Lexend"/>
              </a:rPr>
              <a:t> data</a:t>
            </a:r>
            <a:endParaRPr sz="1200">
              <a:solidFill>
                <a:schemeClr val="lt1"/>
              </a:solidFill>
              <a:latin typeface="Lexend"/>
              <a:ea typeface="Lexend"/>
              <a:cs typeface="Lexend"/>
              <a:sym typeface="Lexend"/>
            </a:endParaRPr>
          </a:p>
          <a:p>
            <a:pPr indent="-279400" lvl="1" marL="914400" rtl="0" algn="l">
              <a:lnSpc>
                <a:spcPct val="200000"/>
              </a:lnSpc>
              <a:spcBef>
                <a:spcPts val="0"/>
              </a:spcBef>
              <a:spcAft>
                <a:spcPts val="0"/>
              </a:spcAft>
              <a:buClr>
                <a:schemeClr val="lt1"/>
              </a:buClr>
              <a:buSzPts val="800"/>
              <a:buFont typeface="Lexend"/>
              <a:buChar char="○"/>
            </a:pPr>
            <a:r>
              <a:rPr lang="en" sz="800">
                <a:solidFill>
                  <a:schemeClr val="lt1"/>
                </a:solidFill>
                <a:latin typeface="Lexend"/>
                <a:ea typeface="Lexend"/>
                <a:cs typeface="Lexend"/>
                <a:sym typeface="Lexend"/>
              </a:rPr>
              <a:t>Latitude and longitude, tropopause altitude, wavelength, energy, intrinsic frequency, and many more</a:t>
            </a:r>
            <a:endParaRPr sz="800">
              <a:solidFill>
                <a:schemeClr val="lt1"/>
              </a:solidFill>
              <a:latin typeface="Lexend"/>
              <a:ea typeface="Lexend"/>
              <a:cs typeface="Lexend"/>
              <a:sym typeface="Lexend"/>
            </a:endParaRPr>
          </a:p>
        </p:txBody>
      </p:sp>
      <p:pic>
        <p:nvPicPr>
          <p:cNvPr id="168" name="Google Shape;168;p31"/>
          <p:cNvPicPr preferRelativeResize="0"/>
          <p:nvPr/>
        </p:nvPicPr>
        <p:blipFill>
          <a:blip r:embed="rId3">
            <a:alphaModFix/>
          </a:blip>
          <a:stretch>
            <a:fillRect/>
          </a:stretch>
        </p:blipFill>
        <p:spPr>
          <a:xfrm>
            <a:off x="4754826" y="746313"/>
            <a:ext cx="4236799" cy="264637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820">
                <a:solidFill>
                  <a:srgbClr val="FFFFFF"/>
                </a:solidFill>
                <a:latin typeface="Lexend"/>
                <a:ea typeface="Lexend"/>
                <a:cs typeface="Lexend"/>
                <a:sym typeface="Lexend"/>
              </a:rPr>
              <a:t>Our Vision Statement</a:t>
            </a:r>
            <a:r>
              <a:rPr lang="en" sz="2820">
                <a:solidFill>
                  <a:srgbClr val="FFFFFF"/>
                </a:solidFill>
                <a:latin typeface="Lexend"/>
                <a:ea typeface="Lexend"/>
                <a:cs typeface="Lexend"/>
                <a:sym typeface="Lexend"/>
              </a:rPr>
              <a:t> </a:t>
            </a:r>
            <a:endParaRPr sz="2820">
              <a:solidFill>
                <a:srgbClr val="FFFFFF"/>
              </a:solidFill>
              <a:latin typeface="Lexend"/>
              <a:ea typeface="Lexend"/>
              <a:cs typeface="Lexend"/>
              <a:sym typeface="Lexend"/>
            </a:endParaRPr>
          </a:p>
        </p:txBody>
      </p:sp>
      <p:sp>
        <p:nvSpPr>
          <p:cNvPr id="61" name="Google Shape;61;p14"/>
          <p:cNvSpPr txBox="1"/>
          <p:nvPr>
            <p:ph idx="1" type="body"/>
          </p:nvPr>
        </p:nvSpPr>
        <p:spPr>
          <a:xfrm>
            <a:off x="311700" y="1144825"/>
            <a:ext cx="8431500" cy="3878400"/>
          </a:xfrm>
          <a:prstGeom prst="rect">
            <a:avLst/>
          </a:prstGeom>
        </p:spPr>
        <p:txBody>
          <a:bodyPr anchorCtr="0" anchor="t" bIns="91425" lIns="91425" spcFirstLastPara="1" rIns="91425" wrap="square" tIns="91425">
            <a:normAutofit lnSpcReduction="10000"/>
          </a:bodyPr>
          <a:lstStyle/>
          <a:p>
            <a:pPr indent="-355600" lvl="0" marL="457200" rtl="0" algn="l">
              <a:spcBef>
                <a:spcPts val="0"/>
              </a:spcBef>
              <a:spcAft>
                <a:spcPts val="0"/>
              </a:spcAft>
              <a:buClr>
                <a:schemeClr val="lt1"/>
              </a:buClr>
              <a:buSzPts val="2000"/>
              <a:buFont typeface="Lexend"/>
              <a:buChar char="●"/>
            </a:pPr>
            <a:r>
              <a:rPr lang="en" sz="2000">
                <a:solidFill>
                  <a:schemeClr val="lt1"/>
                </a:solidFill>
                <a:latin typeface="Lexend"/>
                <a:ea typeface="Lexend"/>
                <a:cs typeface="Lexend"/>
                <a:sym typeface="Lexend"/>
              </a:rPr>
              <a:t>For individuals with at least a sophomore-level education in atmospheric sciences or physics who would like to view the effects of gravity waves in radiosonde data</a:t>
            </a:r>
            <a:endParaRPr sz="2000">
              <a:solidFill>
                <a:schemeClr val="lt1"/>
              </a:solidFill>
              <a:latin typeface="Lexend"/>
              <a:ea typeface="Lexend"/>
              <a:cs typeface="Lexend"/>
              <a:sym typeface="Lexend"/>
            </a:endParaRPr>
          </a:p>
          <a:p>
            <a:pPr indent="0" lvl="0" marL="457200" rtl="0" algn="l">
              <a:spcBef>
                <a:spcPts val="0"/>
              </a:spcBef>
              <a:spcAft>
                <a:spcPts val="0"/>
              </a:spcAft>
              <a:buNone/>
            </a:pPr>
            <a:r>
              <a:t/>
            </a:r>
            <a:endParaRPr sz="2000">
              <a:solidFill>
                <a:schemeClr val="lt1"/>
              </a:solidFill>
              <a:latin typeface="Lexend"/>
              <a:ea typeface="Lexend"/>
              <a:cs typeface="Lexend"/>
              <a:sym typeface="Lexend"/>
            </a:endParaRPr>
          </a:p>
          <a:p>
            <a:pPr indent="-355600" lvl="0" marL="457200" rtl="0" algn="l">
              <a:spcBef>
                <a:spcPts val="0"/>
              </a:spcBef>
              <a:spcAft>
                <a:spcPts val="0"/>
              </a:spcAft>
              <a:buClr>
                <a:schemeClr val="lt1"/>
              </a:buClr>
              <a:buSzPts val="2000"/>
              <a:buFont typeface="Lexend"/>
              <a:buChar char="●"/>
            </a:pPr>
            <a:r>
              <a:rPr lang="en" sz="2000">
                <a:solidFill>
                  <a:schemeClr val="lt1"/>
                </a:solidFill>
                <a:latin typeface="Lexend"/>
                <a:ea typeface="Lexend"/>
                <a:cs typeface="Lexend"/>
                <a:sym typeface="Lexend"/>
              </a:rPr>
              <a:t>Easy to use UI with no installation or programming required </a:t>
            </a:r>
            <a:endParaRPr sz="2000">
              <a:solidFill>
                <a:schemeClr val="lt1"/>
              </a:solidFill>
              <a:latin typeface="Lexend"/>
              <a:ea typeface="Lexend"/>
              <a:cs typeface="Lexend"/>
              <a:sym typeface="Lexend"/>
            </a:endParaRPr>
          </a:p>
          <a:p>
            <a:pPr indent="0" lvl="0" marL="457200" rtl="0" algn="l">
              <a:spcBef>
                <a:spcPts val="0"/>
              </a:spcBef>
              <a:spcAft>
                <a:spcPts val="0"/>
              </a:spcAft>
              <a:buNone/>
            </a:pPr>
            <a:r>
              <a:t/>
            </a:r>
            <a:endParaRPr sz="2000">
              <a:solidFill>
                <a:schemeClr val="lt1"/>
              </a:solidFill>
              <a:latin typeface="Lexend"/>
              <a:ea typeface="Lexend"/>
              <a:cs typeface="Lexend"/>
              <a:sym typeface="Lexend"/>
            </a:endParaRPr>
          </a:p>
          <a:p>
            <a:pPr indent="-355600" lvl="0" marL="457200" rtl="0" algn="l">
              <a:spcBef>
                <a:spcPts val="0"/>
              </a:spcBef>
              <a:spcAft>
                <a:spcPts val="0"/>
              </a:spcAft>
              <a:buClr>
                <a:schemeClr val="lt1"/>
              </a:buClr>
              <a:buSzPts val="2000"/>
              <a:buFont typeface="Lexend"/>
              <a:buChar char="●"/>
            </a:pPr>
            <a:r>
              <a:rPr lang="en" sz="2000">
                <a:solidFill>
                  <a:schemeClr val="lt1"/>
                </a:solidFill>
                <a:latin typeface="Lexend"/>
                <a:ea typeface="Lexend"/>
                <a:cs typeface="Lexend"/>
                <a:sym typeface="Lexend"/>
              </a:rPr>
              <a:t>Output graphs and gravity wave parameters in one PDF </a:t>
            </a:r>
            <a:endParaRPr sz="2000">
              <a:solidFill>
                <a:schemeClr val="lt1"/>
              </a:solidFill>
              <a:latin typeface="Lexend"/>
              <a:ea typeface="Lexend"/>
              <a:cs typeface="Lexend"/>
              <a:sym typeface="Lexend"/>
            </a:endParaRPr>
          </a:p>
          <a:p>
            <a:pPr indent="0" lvl="0" marL="457200" rtl="0" algn="l">
              <a:spcBef>
                <a:spcPts val="0"/>
              </a:spcBef>
              <a:spcAft>
                <a:spcPts val="0"/>
              </a:spcAft>
              <a:buNone/>
            </a:pPr>
            <a:r>
              <a:t/>
            </a:r>
            <a:endParaRPr sz="2000">
              <a:solidFill>
                <a:schemeClr val="lt1"/>
              </a:solidFill>
              <a:latin typeface="Lexend"/>
              <a:ea typeface="Lexend"/>
              <a:cs typeface="Lexend"/>
              <a:sym typeface="Lexend"/>
            </a:endParaRPr>
          </a:p>
          <a:p>
            <a:pPr indent="-355600" lvl="0" marL="457200" rtl="0" algn="l">
              <a:spcBef>
                <a:spcPts val="0"/>
              </a:spcBef>
              <a:spcAft>
                <a:spcPts val="0"/>
              </a:spcAft>
              <a:buClr>
                <a:schemeClr val="lt1"/>
              </a:buClr>
              <a:buSzPts val="2000"/>
              <a:buFont typeface="Lexend"/>
              <a:buChar char="●"/>
            </a:pPr>
            <a:r>
              <a:rPr lang="en" sz="2000">
                <a:solidFill>
                  <a:schemeClr val="lt1"/>
                </a:solidFill>
                <a:latin typeface="Lexend"/>
                <a:ea typeface="Lexend"/>
                <a:cs typeface="Lexend"/>
                <a:sym typeface="Lexend"/>
              </a:rPr>
              <a:t>Completely free and open source, unlike IDL</a:t>
            </a:r>
            <a:endParaRPr sz="2000">
              <a:solidFill>
                <a:schemeClr val="lt1"/>
              </a:solidFill>
              <a:latin typeface="Lexend"/>
              <a:ea typeface="Lexend"/>
              <a:cs typeface="Lexend"/>
              <a:sym typeface="Lexend"/>
            </a:endParaRPr>
          </a:p>
          <a:p>
            <a:pPr indent="0" lvl="0" marL="457200" rtl="0" algn="l">
              <a:lnSpc>
                <a:spcPct val="100000"/>
              </a:lnSpc>
              <a:spcBef>
                <a:spcPts val="0"/>
              </a:spcBef>
              <a:spcAft>
                <a:spcPts val="0"/>
              </a:spcAft>
              <a:buNone/>
            </a:pPr>
            <a:br>
              <a:rPr lang="en"/>
            </a:b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bg>
      <p:bgPr>
        <a:solidFill>
          <a:schemeClr val="dk1"/>
        </a:solidFill>
      </p:bgPr>
    </p:bg>
    <p:spTree>
      <p:nvGrpSpPr>
        <p:cNvPr id="172" name="Shape 172"/>
        <p:cNvGrpSpPr/>
        <p:nvPr/>
      </p:nvGrpSpPr>
      <p:grpSpPr>
        <a:xfrm>
          <a:off x="0" y="0"/>
          <a:ext cx="0" cy="0"/>
          <a:chOff x="0" y="0"/>
          <a:chExt cx="0" cy="0"/>
        </a:xfrm>
      </p:grpSpPr>
      <p:sp>
        <p:nvSpPr>
          <p:cNvPr id="173" name="Google Shape;173;p32"/>
          <p:cNvSpPr txBox="1"/>
          <p:nvPr>
            <p:ph type="title"/>
          </p:nvPr>
        </p:nvSpPr>
        <p:spPr>
          <a:xfrm>
            <a:off x="311700" y="445025"/>
            <a:ext cx="8520600" cy="42165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6300">
                <a:solidFill>
                  <a:srgbClr val="FFFFFF"/>
                </a:solidFill>
                <a:latin typeface="Lexend"/>
                <a:ea typeface="Lexend"/>
                <a:cs typeface="Lexend"/>
                <a:sym typeface="Lexend"/>
              </a:rPr>
              <a:t>Github/User Guide</a:t>
            </a:r>
            <a:endParaRPr sz="6300">
              <a:solidFill>
                <a:srgbClr val="FFFFFF"/>
              </a:solidFill>
              <a:latin typeface="Lexend"/>
              <a:ea typeface="Lexend"/>
              <a:cs typeface="Lexend"/>
              <a:sym typeface="Lexen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bg>
      <p:bgPr>
        <a:solidFill>
          <a:schemeClr val="dk1"/>
        </a:solidFill>
      </p:bgPr>
    </p:bg>
    <p:spTree>
      <p:nvGrpSpPr>
        <p:cNvPr id="177" name="Shape 177"/>
        <p:cNvGrpSpPr/>
        <p:nvPr/>
      </p:nvGrpSpPr>
      <p:grpSpPr>
        <a:xfrm>
          <a:off x="0" y="0"/>
          <a:ext cx="0" cy="0"/>
          <a:chOff x="0" y="0"/>
          <a:chExt cx="0" cy="0"/>
        </a:xfrm>
      </p:grpSpPr>
      <p:sp>
        <p:nvSpPr>
          <p:cNvPr id="178" name="Google Shape;178;p33"/>
          <p:cNvSpPr txBox="1"/>
          <p:nvPr>
            <p:ph type="title"/>
          </p:nvPr>
        </p:nvSpPr>
        <p:spPr>
          <a:xfrm>
            <a:off x="311700" y="445025"/>
            <a:ext cx="8520600" cy="42165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6000">
                <a:solidFill>
                  <a:srgbClr val="FFFFFF"/>
                </a:solidFill>
                <a:latin typeface="Lexend"/>
                <a:ea typeface="Lexend"/>
                <a:cs typeface="Lexend"/>
                <a:sym typeface="Lexend"/>
              </a:rPr>
              <a:t>DEMO</a:t>
            </a:r>
            <a:endParaRPr sz="6300">
              <a:solidFill>
                <a:srgbClr val="FFFFFF"/>
              </a:solidFill>
              <a:latin typeface="Lexend"/>
              <a:ea typeface="Lexend"/>
              <a:cs typeface="Lexend"/>
              <a:sym typeface="Lexen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bg>
      <p:bgPr>
        <a:solidFill>
          <a:schemeClr val="dk1"/>
        </a:solidFill>
      </p:bgPr>
    </p:bg>
    <p:spTree>
      <p:nvGrpSpPr>
        <p:cNvPr id="182" name="Shape 182"/>
        <p:cNvGrpSpPr/>
        <p:nvPr/>
      </p:nvGrpSpPr>
      <p:grpSpPr>
        <a:xfrm>
          <a:off x="0" y="0"/>
          <a:ext cx="0" cy="0"/>
          <a:chOff x="0" y="0"/>
          <a:chExt cx="0" cy="0"/>
        </a:xfrm>
      </p:grpSpPr>
      <p:sp>
        <p:nvSpPr>
          <p:cNvPr id="183" name="Google Shape;183;p34"/>
          <p:cNvSpPr txBox="1"/>
          <p:nvPr>
            <p:ph type="title"/>
          </p:nvPr>
        </p:nvSpPr>
        <p:spPr>
          <a:xfrm>
            <a:off x="311700" y="252050"/>
            <a:ext cx="8520600" cy="4371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3000">
                <a:solidFill>
                  <a:srgbClr val="FFFFFF"/>
                </a:solidFill>
                <a:latin typeface="Lexend"/>
                <a:ea typeface="Lexend"/>
                <a:cs typeface="Lexend"/>
                <a:sym typeface="Lexend"/>
              </a:rPr>
              <a:t>References</a:t>
            </a:r>
            <a:endParaRPr sz="3000">
              <a:solidFill>
                <a:srgbClr val="FFFFFF"/>
              </a:solidFill>
              <a:latin typeface="Lexend"/>
              <a:ea typeface="Lexend"/>
              <a:cs typeface="Lexend"/>
              <a:sym typeface="Lexend"/>
            </a:endParaRPr>
          </a:p>
          <a:p>
            <a:pPr indent="-300037" lvl="0" marL="457200" rtl="0" algn="l">
              <a:lnSpc>
                <a:spcPct val="150000"/>
              </a:lnSpc>
              <a:spcBef>
                <a:spcPts val="1200"/>
              </a:spcBef>
              <a:spcAft>
                <a:spcPts val="0"/>
              </a:spcAft>
              <a:buClr>
                <a:schemeClr val="lt1"/>
              </a:buClr>
              <a:buSzPct val="100000"/>
              <a:buFont typeface="Georgia"/>
              <a:buAutoNum type="arabicPeriod"/>
            </a:pPr>
            <a:r>
              <a:rPr i="1" lang="en" sz="1250">
                <a:solidFill>
                  <a:schemeClr val="lt1"/>
                </a:solidFill>
                <a:latin typeface="Georgia"/>
                <a:ea typeface="Georgia"/>
                <a:cs typeface="Georgia"/>
                <a:sym typeface="Georgia"/>
              </a:rPr>
              <a:t>What are gravitational waves?</a:t>
            </a:r>
            <a:r>
              <a:rPr lang="en" sz="1250">
                <a:solidFill>
                  <a:schemeClr val="lt1"/>
                </a:solidFill>
                <a:latin typeface="Georgia"/>
                <a:ea typeface="Georgia"/>
                <a:cs typeface="Georgia"/>
                <a:sym typeface="Georgia"/>
              </a:rPr>
              <a:t>. LIGO Caltech. (n.d.). https://www.ligo.caltech.edu/page/what-are-gw </a:t>
            </a:r>
            <a:endParaRPr sz="1250">
              <a:solidFill>
                <a:schemeClr val="lt1"/>
              </a:solidFill>
              <a:latin typeface="Georgia"/>
              <a:ea typeface="Georgia"/>
              <a:cs typeface="Georgia"/>
              <a:sym typeface="Georgia"/>
            </a:endParaRPr>
          </a:p>
          <a:p>
            <a:pPr indent="-300037" lvl="0" marL="457200" rtl="0" algn="l">
              <a:lnSpc>
                <a:spcPct val="150000"/>
              </a:lnSpc>
              <a:spcBef>
                <a:spcPts val="0"/>
              </a:spcBef>
              <a:spcAft>
                <a:spcPts val="0"/>
              </a:spcAft>
              <a:buClr>
                <a:schemeClr val="lt1"/>
              </a:buClr>
              <a:buSzPct val="100000"/>
              <a:buFont typeface="Georgia"/>
              <a:buAutoNum type="arabicPeriod"/>
            </a:pPr>
            <a:r>
              <a:rPr lang="en" sz="1250">
                <a:solidFill>
                  <a:schemeClr val="lt1"/>
                </a:solidFill>
                <a:latin typeface="Georgia"/>
                <a:ea typeface="Georgia"/>
                <a:cs typeface="Georgia"/>
                <a:sym typeface="Georgia"/>
              </a:rPr>
              <a:t>Gong, J. (2022, October 26). </a:t>
            </a:r>
            <a:r>
              <a:rPr i="1" lang="en" sz="1250">
                <a:solidFill>
                  <a:schemeClr val="lt1"/>
                </a:solidFill>
                <a:latin typeface="Georgia"/>
                <a:ea typeface="Georgia"/>
                <a:cs typeface="Georgia"/>
                <a:sym typeface="Georgia"/>
              </a:rPr>
              <a:t>NEBP atmospheric science: Atmospheric gravity waves, part 1</a:t>
            </a:r>
            <a:r>
              <a:rPr lang="en" sz="1250">
                <a:solidFill>
                  <a:schemeClr val="lt1"/>
                </a:solidFill>
                <a:latin typeface="Georgia"/>
                <a:ea typeface="Georgia"/>
                <a:cs typeface="Georgia"/>
                <a:sym typeface="Georgia"/>
              </a:rPr>
              <a:t>. YouTube. </a:t>
            </a:r>
            <a:r>
              <a:rPr lang="en" sz="1250">
                <a:solidFill>
                  <a:schemeClr val="lt1"/>
                </a:solidFill>
                <a:uFill>
                  <a:noFill/>
                </a:uFill>
                <a:latin typeface="Georgia"/>
                <a:ea typeface="Georgia"/>
                <a:cs typeface="Georgia"/>
                <a:sym typeface="Georgia"/>
                <a:hlinkClick r:id="rId3">
                  <a:extLst>
                    <a:ext uri="{A12FA001-AC4F-418D-AE19-62706E023703}">
                      <ahyp:hlinkClr val="tx"/>
                    </a:ext>
                  </a:extLst>
                </a:hlinkClick>
              </a:rPr>
              <a:t>https:</a:t>
            </a:r>
            <a:r>
              <a:rPr lang="en" sz="1250">
                <a:solidFill>
                  <a:schemeClr val="lt1"/>
                </a:solidFill>
                <a:uFill>
                  <a:noFill/>
                </a:uFill>
                <a:latin typeface="Georgia"/>
                <a:ea typeface="Georgia"/>
                <a:cs typeface="Georgia"/>
                <a:sym typeface="Georgia"/>
                <a:hlinkClick r:id="rId4">
                  <a:extLst>
                    <a:ext uri="{A12FA001-AC4F-418D-AE19-62706E023703}">
                      <ahyp:hlinkClr val="tx"/>
                    </a:ext>
                  </a:extLst>
                </a:hlinkClick>
              </a:rPr>
              <a:t>/</a:t>
            </a:r>
            <a:r>
              <a:rPr lang="en" sz="1250">
                <a:solidFill>
                  <a:schemeClr val="lt1"/>
                </a:solidFill>
                <a:uFill>
                  <a:noFill/>
                </a:uFill>
                <a:latin typeface="Georgia"/>
                <a:ea typeface="Georgia"/>
                <a:cs typeface="Georgia"/>
                <a:sym typeface="Georgia"/>
                <a:hlinkClick r:id="rId5">
                  <a:extLst>
                    <a:ext uri="{A12FA001-AC4F-418D-AE19-62706E023703}">
                      <ahyp:hlinkClr val="tx"/>
                    </a:ext>
                  </a:extLst>
                </a:hlinkClick>
              </a:rPr>
              <a:t>/www.youtube.com/watch?v=nPgnCaf9Jk8</a:t>
            </a:r>
            <a:endParaRPr sz="1250">
              <a:solidFill>
                <a:schemeClr val="lt1"/>
              </a:solidFill>
              <a:latin typeface="Georgia"/>
              <a:ea typeface="Georgia"/>
              <a:cs typeface="Georgia"/>
              <a:sym typeface="Georgia"/>
            </a:endParaRPr>
          </a:p>
          <a:p>
            <a:pPr indent="-300037" lvl="0" marL="457200" rtl="0" algn="l">
              <a:lnSpc>
                <a:spcPct val="150000"/>
              </a:lnSpc>
              <a:spcBef>
                <a:spcPts val="0"/>
              </a:spcBef>
              <a:spcAft>
                <a:spcPts val="0"/>
              </a:spcAft>
              <a:buClr>
                <a:schemeClr val="lt1"/>
              </a:buClr>
              <a:buSzPct val="100000"/>
              <a:buAutoNum type="arabicPeriod"/>
            </a:pPr>
            <a:r>
              <a:rPr lang="en" sz="1250">
                <a:solidFill>
                  <a:schemeClr val="lt1"/>
                </a:solidFill>
                <a:latin typeface="Georgia"/>
                <a:ea typeface="Georgia"/>
                <a:cs typeface="Georgia"/>
                <a:sym typeface="Georgia"/>
              </a:rPr>
              <a:t>Moran, David (Jan 24, 2018).</a:t>
            </a:r>
            <a:r>
              <a:rPr i="1" lang="en" sz="1250">
                <a:solidFill>
                  <a:schemeClr val="lt1"/>
                </a:solidFill>
                <a:latin typeface="Georgia"/>
                <a:ea typeface="Georgia"/>
                <a:cs typeface="Georgia"/>
                <a:sym typeface="Georgia"/>
              </a:rPr>
              <a:t>Transverse and longitudinal waves review</a:t>
            </a:r>
            <a:r>
              <a:rPr lang="en" sz="1250">
                <a:solidFill>
                  <a:schemeClr val="lt1"/>
                </a:solidFill>
                <a:latin typeface="Georgia"/>
                <a:ea typeface="Georgia"/>
                <a:cs typeface="Georgia"/>
                <a:sym typeface="Georgia"/>
              </a:rPr>
              <a:t>. National Weather Service. (n.d.). https://www.weather.gov/source/zhu/ZHU_Training_Page/Miscellaneous/gravity_wave/gravity_wave.html#:~:text=In%20a%20gravity%20wave%2C%20the%20upward%20moving%20region%20is%20the,stable%20layer%20of%20the%20atmosphere.</a:t>
            </a:r>
            <a:endParaRPr sz="1250">
              <a:solidFill>
                <a:schemeClr val="lt1"/>
              </a:solidFill>
              <a:latin typeface="Georgia"/>
              <a:ea typeface="Georgia"/>
              <a:cs typeface="Georgia"/>
              <a:sym typeface="Georgia"/>
            </a:endParaRPr>
          </a:p>
          <a:p>
            <a:pPr indent="-300037" lvl="0" marL="457200" rtl="0" algn="l">
              <a:lnSpc>
                <a:spcPct val="150000"/>
              </a:lnSpc>
              <a:spcBef>
                <a:spcPts val="0"/>
              </a:spcBef>
              <a:spcAft>
                <a:spcPts val="0"/>
              </a:spcAft>
              <a:buClr>
                <a:srgbClr val="FFFFFF"/>
              </a:buClr>
              <a:buSzPct val="100000"/>
              <a:buFont typeface="Georgia"/>
              <a:buAutoNum type="arabicPeriod"/>
            </a:pPr>
            <a:r>
              <a:rPr lang="en" sz="1250">
                <a:solidFill>
                  <a:srgbClr val="FFFFFF"/>
                </a:solidFill>
                <a:latin typeface="Georgia"/>
                <a:ea typeface="Georgia"/>
                <a:cs typeface="Georgia"/>
                <a:sym typeface="Georgia"/>
              </a:rPr>
              <a:t>The GDL Team. (2023, September 8). </a:t>
            </a:r>
            <a:r>
              <a:rPr i="1" lang="en" sz="1250">
                <a:solidFill>
                  <a:srgbClr val="FFFFFF"/>
                </a:solidFill>
                <a:latin typeface="Georgia"/>
                <a:ea typeface="Georgia"/>
                <a:cs typeface="Georgia"/>
                <a:sym typeface="Georgia"/>
              </a:rPr>
              <a:t>GDL - GNU Data Language</a:t>
            </a:r>
            <a:r>
              <a:rPr lang="en" sz="1250">
                <a:solidFill>
                  <a:srgbClr val="FFFFFF"/>
                </a:solidFill>
                <a:latin typeface="Georgia"/>
                <a:ea typeface="Georgia"/>
                <a:cs typeface="Georgia"/>
                <a:sym typeface="Georgia"/>
              </a:rPr>
              <a:t>. gnudatalanguage.github.io. </a:t>
            </a:r>
            <a:r>
              <a:rPr lang="en" sz="1250" u="sng">
                <a:solidFill>
                  <a:schemeClr val="hlink"/>
                </a:solidFill>
                <a:latin typeface="Georgia"/>
                <a:ea typeface="Georgia"/>
                <a:cs typeface="Georgia"/>
                <a:sym typeface="Georgia"/>
                <a:hlinkClick r:id="rId6"/>
              </a:rPr>
              <a:t>https://gnudatalanguage.github.io/index.html</a:t>
            </a:r>
            <a:endParaRPr sz="1250">
              <a:solidFill>
                <a:srgbClr val="FFFFFF"/>
              </a:solidFill>
              <a:latin typeface="Georgia"/>
              <a:ea typeface="Georgia"/>
              <a:cs typeface="Georgia"/>
              <a:sym typeface="Georgia"/>
            </a:endParaRPr>
          </a:p>
          <a:p>
            <a:pPr indent="-300037" lvl="0" marL="457200" rtl="0" algn="l">
              <a:lnSpc>
                <a:spcPct val="150000"/>
              </a:lnSpc>
              <a:spcBef>
                <a:spcPts val="0"/>
              </a:spcBef>
              <a:spcAft>
                <a:spcPts val="0"/>
              </a:spcAft>
              <a:buClr>
                <a:srgbClr val="FFFFFF"/>
              </a:buClr>
              <a:buSzPct val="100000"/>
              <a:buFont typeface="Georgia"/>
              <a:buAutoNum type="arabicPeriod"/>
            </a:pPr>
            <a:r>
              <a:rPr lang="en" sz="1250" u="sng">
                <a:solidFill>
                  <a:schemeClr val="hlink"/>
                </a:solidFill>
                <a:latin typeface="Georgia"/>
                <a:ea typeface="Georgia"/>
                <a:cs typeface="Georgia"/>
                <a:sym typeface="Georgia"/>
                <a:hlinkClick r:id="rId7"/>
              </a:rPr>
              <a:t>https://en.m.wikipedia.org/wiki/File:NASA_logo.svg</a:t>
            </a:r>
            <a:endParaRPr sz="1250">
              <a:solidFill>
                <a:srgbClr val="FFFFFF"/>
              </a:solidFill>
              <a:latin typeface="Georgia"/>
              <a:ea typeface="Georgia"/>
              <a:cs typeface="Georgia"/>
              <a:sym typeface="Georgia"/>
            </a:endParaRPr>
          </a:p>
          <a:p>
            <a:pPr indent="-300037" lvl="0" marL="457200" rtl="0" algn="l">
              <a:lnSpc>
                <a:spcPct val="150000"/>
              </a:lnSpc>
              <a:spcBef>
                <a:spcPts val="0"/>
              </a:spcBef>
              <a:spcAft>
                <a:spcPts val="0"/>
              </a:spcAft>
              <a:buClr>
                <a:srgbClr val="FFFFFF"/>
              </a:buClr>
              <a:buSzPct val="100000"/>
              <a:buFont typeface="Georgia"/>
              <a:buAutoNum type="arabicPeriod"/>
            </a:pPr>
            <a:r>
              <a:rPr lang="en" sz="1250" u="sng">
                <a:solidFill>
                  <a:schemeClr val="hlink"/>
                </a:solidFill>
                <a:latin typeface="Georgia"/>
                <a:ea typeface="Georgia"/>
                <a:cs typeface="Georgia"/>
                <a:sym typeface="Georgia"/>
                <a:hlinkClick r:id="rId8"/>
              </a:rPr>
              <a:t>https://svs.gsfc.nasa.gov/10648/</a:t>
            </a:r>
            <a:endParaRPr sz="1250">
              <a:solidFill>
                <a:srgbClr val="FFFFFF"/>
              </a:solidFill>
              <a:latin typeface="Georgia"/>
              <a:ea typeface="Georgia"/>
              <a:cs typeface="Georgia"/>
              <a:sym typeface="Georgia"/>
            </a:endParaRPr>
          </a:p>
          <a:p>
            <a:pPr indent="-300037" lvl="0" marL="457200" rtl="0" algn="l">
              <a:lnSpc>
                <a:spcPct val="150000"/>
              </a:lnSpc>
              <a:spcBef>
                <a:spcPts val="0"/>
              </a:spcBef>
              <a:spcAft>
                <a:spcPts val="0"/>
              </a:spcAft>
              <a:buClr>
                <a:srgbClr val="FFFFFF"/>
              </a:buClr>
              <a:buSzPct val="100000"/>
              <a:buFont typeface="Georgia"/>
              <a:buAutoNum type="arabicPeriod"/>
            </a:pPr>
            <a:r>
              <a:rPr lang="en" sz="1250">
                <a:solidFill>
                  <a:srgbClr val="FFFFFF"/>
                </a:solidFill>
                <a:latin typeface="Georgia"/>
                <a:ea typeface="Georgia"/>
                <a:cs typeface="Georgia"/>
                <a:sym typeface="Georgia"/>
              </a:rPr>
              <a:t>https://ww1.oswego.edu/communications-and-marketing/brand/logos</a:t>
            </a:r>
            <a:endParaRPr sz="1250">
              <a:solidFill>
                <a:srgbClr val="FFFFFF"/>
              </a:solidFill>
              <a:latin typeface="Georgia"/>
              <a:ea typeface="Georgia"/>
              <a:cs typeface="Georgia"/>
              <a:sym typeface="Georgia"/>
            </a:endParaRPr>
          </a:p>
          <a:p>
            <a:pPr indent="0" lvl="0" marL="457200" rtl="0" algn="l">
              <a:lnSpc>
                <a:spcPct val="115000"/>
              </a:lnSpc>
              <a:spcBef>
                <a:spcPts val="1200"/>
              </a:spcBef>
              <a:spcAft>
                <a:spcPts val="0"/>
              </a:spcAft>
              <a:buNone/>
            </a:pPr>
            <a:r>
              <a:t/>
            </a:r>
            <a:endParaRPr sz="1300">
              <a:solidFill>
                <a:schemeClr val="lt1"/>
              </a:solidFill>
            </a:endParaRPr>
          </a:p>
          <a:p>
            <a:pPr indent="0" lvl="0" marL="457200" rtl="0" algn="l">
              <a:lnSpc>
                <a:spcPct val="115000"/>
              </a:lnSpc>
              <a:spcBef>
                <a:spcPts val="1200"/>
              </a:spcBef>
              <a:spcAft>
                <a:spcPts val="0"/>
              </a:spcAft>
              <a:buNone/>
            </a:pPr>
            <a:r>
              <a:rPr lang="en" sz="1300">
                <a:solidFill>
                  <a:schemeClr val="lt1"/>
                </a:solidFill>
              </a:rPr>
              <a:t> </a:t>
            </a:r>
            <a:endParaRPr sz="1300">
              <a:solidFill>
                <a:schemeClr val="lt1"/>
              </a:solidFill>
            </a:endParaRPr>
          </a:p>
          <a:p>
            <a:pPr indent="0" lvl="0" marL="0" rtl="0" algn="l">
              <a:lnSpc>
                <a:spcPct val="115000"/>
              </a:lnSpc>
              <a:spcBef>
                <a:spcPts val="1200"/>
              </a:spcBef>
              <a:spcAft>
                <a:spcPts val="0"/>
              </a:spcAft>
              <a:buNone/>
            </a:pPr>
            <a:r>
              <a:t/>
            </a:r>
            <a:endParaRPr sz="1200">
              <a:solidFill>
                <a:schemeClr val="lt1"/>
              </a:solidFill>
            </a:endParaRPr>
          </a:p>
          <a:p>
            <a:pPr indent="0" lvl="0" marL="0" rtl="0" algn="l">
              <a:spcBef>
                <a:spcPts val="1200"/>
              </a:spcBef>
              <a:spcAft>
                <a:spcPts val="0"/>
              </a:spcAft>
              <a:buNone/>
            </a:pPr>
            <a:r>
              <a:t/>
            </a:r>
            <a:endParaRPr sz="3000">
              <a:solidFill>
                <a:srgbClr val="FFFFFF"/>
              </a:solidFill>
              <a:latin typeface="Lexend"/>
              <a:ea typeface="Lexend"/>
              <a:cs typeface="Lexend"/>
              <a:sym typeface="Lexen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820">
                <a:solidFill>
                  <a:srgbClr val="FFFFFF"/>
                </a:solidFill>
                <a:latin typeface="Lexend"/>
                <a:ea typeface="Lexend"/>
                <a:cs typeface="Lexend"/>
                <a:sym typeface="Lexend"/>
              </a:rPr>
              <a:t>What Our Software Accomplishes </a:t>
            </a:r>
            <a:endParaRPr sz="2820">
              <a:solidFill>
                <a:srgbClr val="FFFFFF"/>
              </a:solidFill>
              <a:latin typeface="Lexend"/>
              <a:ea typeface="Lexend"/>
              <a:cs typeface="Lexend"/>
              <a:sym typeface="Lexend"/>
            </a:endParaRPr>
          </a:p>
        </p:txBody>
      </p:sp>
      <p:sp>
        <p:nvSpPr>
          <p:cNvPr id="67" name="Google Shape;67;p15"/>
          <p:cNvSpPr txBox="1"/>
          <p:nvPr>
            <p:ph idx="1" type="body"/>
          </p:nvPr>
        </p:nvSpPr>
        <p:spPr>
          <a:xfrm>
            <a:off x="311700" y="1144825"/>
            <a:ext cx="8431500" cy="3878400"/>
          </a:xfrm>
          <a:prstGeom prst="rect">
            <a:avLst/>
          </a:prstGeom>
        </p:spPr>
        <p:txBody>
          <a:bodyPr anchorCtr="0" anchor="b" bIns="91425" lIns="91425" spcFirstLastPara="1" rIns="91425" wrap="square" tIns="91425">
            <a:normAutofit fontScale="92500" lnSpcReduction="20000"/>
          </a:bodyPr>
          <a:lstStyle/>
          <a:p>
            <a:pPr indent="-346075" lvl="0" marL="457200" rtl="0" algn="l">
              <a:lnSpc>
                <a:spcPct val="100000"/>
              </a:lnSpc>
              <a:spcBef>
                <a:spcPts val="0"/>
              </a:spcBef>
              <a:spcAft>
                <a:spcPts val="0"/>
              </a:spcAft>
              <a:buClr>
                <a:srgbClr val="EFEFEF"/>
              </a:buClr>
              <a:buSzPct val="100000"/>
              <a:buFont typeface="Lexend"/>
              <a:buChar char="●"/>
            </a:pPr>
            <a:r>
              <a:rPr lang="en" sz="2000">
                <a:solidFill>
                  <a:srgbClr val="EFEFEF"/>
                </a:solidFill>
                <a:latin typeface="Lexend"/>
                <a:ea typeface="Lexend"/>
                <a:cs typeface="Lexend"/>
                <a:sym typeface="Lexend"/>
              </a:rPr>
              <a:t>Parses any radiosonde data with the standard format where the line of variables is the first line under </a:t>
            </a:r>
            <a:r>
              <a:rPr lang="en" sz="2000">
                <a:solidFill>
                  <a:srgbClr val="EFEFEF"/>
                </a:solidFill>
                <a:latin typeface="Lexend"/>
                <a:ea typeface="Lexend"/>
                <a:cs typeface="Lexend"/>
                <a:sym typeface="Lexend"/>
              </a:rPr>
              <a:t>“Profile Data:”, followed by the units, then the data</a:t>
            </a:r>
            <a:endParaRPr sz="2000">
              <a:solidFill>
                <a:srgbClr val="EFEFEF"/>
              </a:solidFill>
              <a:latin typeface="Lexend"/>
              <a:ea typeface="Lexend"/>
              <a:cs typeface="Lexend"/>
              <a:sym typeface="Lexend"/>
            </a:endParaRPr>
          </a:p>
          <a:p>
            <a:pPr indent="0" lvl="0" marL="457200" rtl="0" algn="l">
              <a:lnSpc>
                <a:spcPct val="100000"/>
              </a:lnSpc>
              <a:spcBef>
                <a:spcPts val="0"/>
              </a:spcBef>
              <a:spcAft>
                <a:spcPts val="0"/>
              </a:spcAft>
              <a:buNone/>
            </a:pPr>
            <a:r>
              <a:t/>
            </a:r>
            <a:endParaRPr sz="2000">
              <a:solidFill>
                <a:srgbClr val="EFEFEF"/>
              </a:solidFill>
              <a:latin typeface="Lexend"/>
              <a:ea typeface="Lexend"/>
              <a:cs typeface="Lexend"/>
              <a:sym typeface="Lexend"/>
            </a:endParaRPr>
          </a:p>
          <a:p>
            <a:pPr indent="-346075" lvl="0" marL="457200" rtl="0" algn="l">
              <a:lnSpc>
                <a:spcPct val="100000"/>
              </a:lnSpc>
              <a:spcBef>
                <a:spcPts val="0"/>
              </a:spcBef>
              <a:spcAft>
                <a:spcPts val="0"/>
              </a:spcAft>
              <a:buClr>
                <a:srgbClr val="EFEFEF"/>
              </a:buClr>
              <a:buSzPct val="100000"/>
              <a:buFont typeface="Lexend"/>
              <a:buChar char="●"/>
            </a:pPr>
            <a:r>
              <a:rPr lang="en" sz="2000">
                <a:solidFill>
                  <a:srgbClr val="EFEFEF"/>
                </a:solidFill>
                <a:latin typeface="Lexend"/>
                <a:ea typeface="Lexend"/>
                <a:cs typeface="Lexend"/>
                <a:sym typeface="Lexend"/>
              </a:rPr>
              <a:t>Also parses the V2 and V3 data</a:t>
            </a:r>
            <a:endParaRPr sz="2000">
              <a:solidFill>
                <a:srgbClr val="EFEFEF"/>
              </a:solidFill>
              <a:latin typeface="Lexend"/>
              <a:ea typeface="Lexend"/>
              <a:cs typeface="Lexend"/>
              <a:sym typeface="Lexend"/>
            </a:endParaRPr>
          </a:p>
          <a:p>
            <a:pPr indent="0" lvl="0" marL="457200" rtl="0" algn="l">
              <a:lnSpc>
                <a:spcPct val="100000"/>
              </a:lnSpc>
              <a:spcBef>
                <a:spcPts val="0"/>
              </a:spcBef>
              <a:spcAft>
                <a:spcPts val="0"/>
              </a:spcAft>
              <a:buNone/>
            </a:pPr>
            <a:r>
              <a:t/>
            </a:r>
            <a:endParaRPr sz="2000">
              <a:solidFill>
                <a:srgbClr val="EFEFEF"/>
              </a:solidFill>
              <a:latin typeface="Lexend"/>
              <a:ea typeface="Lexend"/>
              <a:cs typeface="Lexend"/>
              <a:sym typeface="Lexend"/>
            </a:endParaRPr>
          </a:p>
          <a:p>
            <a:pPr indent="-346075" lvl="0" marL="457200" rtl="0" algn="l">
              <a:lnSpc>
                <a:spcPct val="100000"/>
              </a:lnSpc>
              <a:spcBef>
                <a:spcPts val="0"/>
              </a:spcBef>
              <a:spcAft>
                <a:spcPts val="0"/>
              </a:spcAft>
              <a:buClr>
                <a:srgbClr val="EFEFEF"/>
              </a:buClr>
              <a:buSzPct val="100000"/>
              <a:buFont typeface="Lexend"/>
              <a:buChar char="●"/>
            </a:pPr>
            <a:r>
              <a:rPr lang="en" sz="2000">
                <a:solidFill>
                  <a:srgbClr val="EFEFEF"/>
                </a:solidFill>
                <a:latin typeface="Lexend"/>
                <a:ea typeface="Lexend"/>
                <a:cs typeface="Lexend"/>
                <a:sym typeface="Lexend"/>
              </a:rPr>
              <a:t>Robust in handling some un-QC’d data (like data collected after the balloon popped or small sections of missing data)</a:t>
            </a:r>
            <a:endParaRPr sz="2000">
              <a:solidFill>
                <a:srgbClr val="EFEFEF"/>
              </a:solidFill>
              <a:latin typeface="Lexend"/>
              <a:ea typeface="Lexend"/>
              <a:cs typeface="Lexend"/>
              <a:sym typeface="Lexend"/>
            </a:endParaRPr>
          </a:p>
          <a:p>
            <a:pPr indent="0" lvl="0" marL="457200" rtl="0" algn="l">
              <a:lnSpc>
                <a:spcPct val="100000"/>
              </a:lnSpc>
              <a:spcBef>
                <a:spcPts val="0"/>
              </a:spcBef>
              <a:spcAft>
                <a:spcPts val="0"/>
              </a:spcAft>
              <a:buNone/>
            </a:pPr>
            <a:r>
              <a:t/>
            </a:r>
            <a:endParaRPr sz="2000">
              <a:solidFill>
                <a:srgbClr val="EFEFEF"/>
              </a:solidFill>
              <a:latin typeface="Lexend"/>
              <a:ea typeface="Lexend"/>
              <a:cs typeface="Lexend"/>
              <a:sym typeface="Lexend"/>
            </a:endParaRPr>
          </a:p>
          <a:p>
            <a:pPr indent="-346075" lvl="0" marL="457200" rtl="0" algn="l">
              <a:lnSpc>
                <a:spcPct val="100000"/>
              </a:lnSpc>
              <a:spcBef>
                <a:spcPts val="0"/>
              </a:spcBef>
              <a:spcAft>
                <a:spcPts val="0"/>
              </a:spcAft>
              <a:buClr>
                <a:srgbClr val="EFEFEF"/>
              </a:buClr>
              <a:buSzPct val="100000"/>
              <a:buFont typeface="Lexend"/>
              <a:buChar char="●"/>
            </a:pPr>
            <a:r>
              <a:rPr lang="en" sz="2000">
                <a:solidFill>
                  <a:srgbClr val="EFEFEF"/>
                </a:solidFill>
                <a:latin typeface="Lexend"/>
                <a:ea typeface="Lexend"/>
                <a:cs typeface="Lexend"/>
                <a:sym typeface="Lexend"/>
              </a:rPr>
              <a:t>Gives users option to preview and download data in a PDF</a:t>
            </a:r>
            <a:endParaRPr sz="2000">
              <a:solidFill>
                <a:srgbClr val="EFEFEF"/>
              </a:solidFill>
              <a:latin typeface="Lexend"/>
              <a:ea typeface="Lexend"/>
              <a:cs typeface="Lexend"/>
              <a:sym typeface="Lexend"/>
            </a:endParaRPr>
          </a:p>
          <a:p>
            <a:pPr indent="0" lvl="0" marL="0" rtl="0" algn="l">
              <a:lnSpc>
                <a:spcPct val="100000"/>
              </a:lnSpc>
              <a:spcBef>
                <a:spcPts val="0"/>
              </a:spcBef>
              <a:spcAft>
                <a:spcPts val="0"/>
              </a:spcAft>
              <a:buNone/>
            </a:pPr>
            <a:r>
              <a:t/>
            </a:r>
            <a:endParaRPr sz="2000">
              <a:solidFill>
                <a:srgbClr val="EFEFEF"/>
              </a:solidFill>
              <a:latin typeface="Lexend"/>
              <a:ea typeface="Lexend"/>
              <a:cs typeface="Lexend"/>
              <a:sym typeface="Lexend"/>
            </a:endParaRPr>
          </a:p>
          <a:p>
            <a:pPr indent="-346075" lvl="0" marL="457200" rtl="0" algn="l">
              <a:lnSpc>
                <a:spcPct val="100000"/>
              </a:lnSpc>
              <a:spcBef>
                <a:spcPts val="0"/>
              </a:spcBef>
              <a:spcAft>
                <a:spcPts val="0"/>
              </a:spcAft>
              <a:buClr>
                <a:srgbClr val="EFEFEF"/>
              </a:buClr>
              <a:buSzPct val="100000"/>
              <a:buFont typeface="Lexend"/>
              <a:buChar char="●"/>
            </a:pPr>
            <a:r>
              <a:rPr lang="en" sz="2000">
                <a:solidFill>
                  <a:srgbClr val="EFEFEF"/>
                </a:solidFill>
                <a:latin typeface="Lexend"/>
                <a:ea typeface="Lexend"/>
                <a:cs typeface="Lexend"/>
                <a:sym typeface="Lexend"/>
              </a:rPr>
              <a:t>17 graphs in total in the PDF</a:t>
            </a:r>
            <a:endParaRPr sz="2000">
              <a:solidFill>
                <a:srgbClr val="EFEFEF"/>
              </a:solidFill>
              <a:latin typeface="Lexend"/>
              <a:ea typeface="Lexend"/>
              <a:cs typeface="Lexend"/>
              <a:sym typeface="Lexend"/>
            </a:endParaRPr>
          </a:p>
          <a:p>
            <a:pPr indent="0" lvl="0" marL="457200" rtl="0" algn="l">
              <a:lnSpc>
                <a:spcPct val="100000"/>
              </a:lnSpc>
              <a:spcBef>
                <a:spcPts val="0"/>
              </a:spcBef>
              <a:spcAft>
                <a:spcPts val="0"/>
              </a:spcAft>
              <a:buNone/>
            </a:pPr>
            <a:r>
              <a:t/>
            </a:r>
            <a:endParaRPr sz="2000">
              <a:solidFill>
                <a:srgbClr val="EFEFEF"/>
              </a:solidFill>
              <a:latin typeface="Lexend"/>
              <a:ea typeface="Lexend"/>
              <a:cs typeface="Lexend"/>
              <a:sym typeface="Lexend"/>
            </a:endParaRPr>
          </a:p>
          <a:p>
            <a:pPr indent="-346075" lvl="0" marL="457200" rtl="0" algn="l">
              <a:lnSpc>
                <a:spcPct val="100000"/>
              </a:lnSpc>
              <a:spcBef>
                <a:spcPts val="0"/>
              </a:spcBef>
              <a:spcAft>
                <a:spcPts val="0"/>
              </a:spcAft>
              <a:buClr>
                <a:srgbClr val="EFEFEF"/>
              </a:buClr>
              <a:buSzPct val="100000"/>
              <a:buFont typeface="Lexend"/>
              <a:buChar char="●"/>
            </a:pPr>
            <a:r>
              <a:rPr lang="en" sz="2000">
                <a:solidFill>
                  <a:srgbClr val="EFEFEF"/>
                </a:solidFill>
                <a:latin typeface="Lexend"/>
                <a:ea typeface="Lexend"/>
                <a:cs typeface="Lexend"/>
                <a:sym typeface="Lexend"/>
              </a:rPr>
              <a:t>Only user requirement is internet connection</a:t>
            </a:r>
            <a:endParaRPr sz="2000">
              <a:solidFill>
                <a:srgbClr val="EFEFEF"/>
              </a:solidFill>
              <a:latin typeface="Lexend"/>
              <a:ea typeface="Lexend"/>
              <a:cs typeface="Lexend"/>
              <a:sym typeface="Lexend"/>
            </a:endParaRPr>
          </a:p>
          <a:p>
            <a:pPr indent="0" lvl="0" marL="457200" rtl="0" algn="l">
              <a:lnSpc>
                <a:spcPct val="100000"/>
              </a:lnSpc>
              <a:spcBef>
                <a:spcPts val="0"/>
              </a:spcBef>
              <a:spcAft>
                <a:spcPts val="0"/>
              </a:spcAft>
              <a:buNone/>
            </a:pPr>
            <a:br>
              <a:rPr lang="en"/>
            </a:b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71" name="Shape 71"/>
        <p:cNvGrpSpPr/>
        <p:nvPr/>
      </p:nvGrpSpPr>
      <p:grpSpPr>
        <a:xfrm>
          <a:off x="0" y="0"/>
          <a:ext cx="0" cy="0"/>
          <a:chOff x="0" y="0"/>
          <a:chExt cx="0" cy="0"/>
        </a:xfrm>
      </p:grpSpPr>
      <p:sp>
        <p:nvSpPr>
          <p:cNvPr id="72" name="Google Shape;72;p16"/>
          <p:cNvSpPr txBox="1"/>
          <p:nvPr>
            <p:ph type="title"/>
          </p:nvPr>
        </p:nvSpPr>
        <p:spPr>
          <a:xfrm>
            <a:off x="311700" y="13560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3220">
                <a:solidFill>
                  <a:srgbClr val="FFFFFF"/>
                </a:solidFill>
                <a:latin typeface="Lexend"/>
                <a:ea typeface="Lexend"/>
                <a:cs typeface="Lexend"/>
                <a:sym typeface="Lexend"/>
              </a:rPr>
              <a:t>All Graphs</a:t>
            </a:r>
            <a:r>
              <a:rPr b="1" lang="en" sz="3220">
                <a:solidFill>
                  <a:srgbClr val="FFFFFF"/>
                </a:solidFill>
                <a:latin typeface="Lexend"/>
                <a:ea typeface="Lexend"/>
                <a:cs typeface="Lexend"/>
                <a:sym typeface="Lexend"/>
              </a:rPr>
              <a:t> </a:t>
            </a:r>
            <a:endParaRPr b="1" sz="3220">
              <a:solidFill>
                <a:srgbClr val="FFFFFF"/>
              </a:solidFill>
              <a:latin typeface="Lexend"/>
              <a:ea typeface="Lexend"/>
              <a:cs typeface="Lexend"/>
              <a:sym typeface="Lexend"/>
            </a:endParaRPr>
          </a:p>
        </p:txBody>
      </p:sp>
      <p:sp>
        <p:nvSpPr>
          <p:cNvPr id="73" name="Google Shape;73;p16"/>
          <p:cNvSpPr txBox="1"/>
          <p:nvPr>
            <p:ph idx="1" type="body"/>
          </p:nvPr>
        </p:nvSpPr>
        <p:spPr>
          <a:xfrm>
            <a:off x="0" y="1338700"/>
            <a:ext cx="4229700" cy="3227400"/>
          </a:xfrm>
          <a:prstGeom prst="rect">
            <a:avLst/>
          </a:prstGeom>
        </p:spPr>
        <p:txBody>
          <a:bodyPr anchorCtr="0" anchor="b" bIns="91425" lIns="91425" spcFirstLastPara="1" rIns="91425" wrap="square" tIns="91425">
            <a:normAutofit/>
          </a:bodyPr>
          <a:lstStyle/>
          <a:p>
            <a:pPr indent="-342900" lvl="0" marL="457200" rtl="0" algn="l">
              <a:lnSpc>
                <a:spcPct val="100000"/>
              </a:lnSpc>
              <a:spcBef>
                <a:spcPts val="0"/>
              </a:spcBef>
              <a:spcAft>
                <a:spcPts val="0"/>
              </a:spcAft>
              <a:buClr>
                <a:srgbClr val="EFEFEF"/>
              </a:buClr>
              <a:buSzPts val="1800"/>
              <a:buFont typeface="Lexend"/>
              <a:buChar char="●"/>
            </a:pPr>
            <a:r>
              <a:rPr lang="en">
                <a:solidFill>
                  <a:srgbClr val="EFEFEF"/>
                </a:solidFill>
                <a:latin typeface="Lexend"/>
                <a:ea typeface="Lexend"/>
                <a:cs typeface="Lexend"/>
                <a:sym typeface="Lexend"/>
              </a:rPr>
              <a:t>Temperature with altitude</a:t>
            </a:r>
            <a:endParaRPr>
              <a:solidFill>
                <a:srgbClr val="EFEFEF"/>
              </a:solidFill>
              <a:latin typeface="Lexend"/>
              <a:ea typeface="Lexend"/>
              <a:cs typeface="Lexend"/>
              <a:sym typeface="Lexend"/>
            </a:endParaRPr>
          </a:p>
          <a:p>
            <a:pPr indent="-342900" lvl="0" marL="457200" rtl="0" algn="l">
              <a:lnSpc>
                <a:spcPct val="100000"/>
              </a:lnSpc>
              <a:spcBef>
                <a:spcPts val="0"/>
              </a:spcBef>
              <a:spcAft>
                <a:spcPts val="0"/>
              </a:spcAft>
              <a:buClr>
                <a:srgbClr val="EFEFEF"/>
              </a:buClr>
              <a:buSzPts val="1800"/>
              <a:buFont typeface="Lexend"/>
              <a:buChar char="●"/>
            </a:pPr>
            <a:r>
              <a:rPr lang="en">
                <a:solidFill>
                  <a:srgbClr val="EFEFEF"/>
                </a:solidFill>
                <a:latin typeface="Lexend"/>
                <a:ea typeface="Lexend"/>
                <a:cs typeface="Lexend"/>
                <a:sym typeface="Lexend"/>
              </a:rPr>
              <a:t>U wind component with altitude</a:t>
            </a:r>
            <a:endParaRPr>
              <a:solidFill>
                <a:srgbClr val="EFEFEF"/>
              </a:solidFill>
              <a:latin typeface="Lexend"/>
              <a:ea typeface="Lexend"/>
              <a:cs typeface="Lexend"/>
              <a:sym typeface="Lexend"/>
            </a:endParaRPr>
          </a:p>
          <a:p>
            <a:pPr indent="-342900" lvl="0" marL="457200" rtl="0" algn="l">
              <a:lnSpc>
                <a:spcPct val="100000"/>
              </a:lnSpc>
              <a:spcBef>
                <a:spcPts val="0"/>
              </a:spcBef>
              <a:spcAft>
                <a:spcPts val="0"/>
              </a:spcAft>
              <a:buClr>
                <a:srgbClr val="EFEFEF"/>
              </a:buClr>
              <a:buSzPts val="1800"/>
              <a:buFont typeface="Lexend"/>
              <a:buChar char="●"/>
            </a:pPr>
            <a:r>
              <a:rPr lang="en">
                <a:solidFill>
                  <a:srgbClr val="EFEFEF"/>
                </a:solidFill>
                <a:latin typeface="Lexend"/>
                <a:ea typeface="Lexend"/>
                <a:cs typeface="Lexend"/>
                <a:sym typeface="Lexend"/>
              </a:rPr>
              <a:t>V</a:t>
            </a:r>
            <a:r>
              <a:rPr lang="en">
                <a:solidFill>
                  <a:srgbClr val="EFEFEF"/>
                </a:solidFill>
                <a:latin typeface="Lexend"/>
                <a:ea typeface="Lexend"/>
                <a:cs typeface="Lexend"/>
                <a:sym typeface="Lexend"/>
              </a:rPr>
              <a:t> wind component with altitude</a:t>
            </a:r>
            <a:endParaRPr>
              <a:solidFill>
                <a:srgbClr val="EFEFEF"/>
              </a:solidFill>
              <a:latin typeface="Lexend"/>
              <a:ea typeface="Lexend"/>
              <a:cs typeface="Lexend"/>
              <a:sym typeface="Lexend"/>
            </a:endParaRPr>
          </a:p>
          <a:p>
            <a:pPr indent="0" lvl="0" marL="0" rtl="0" algn="l">
              <a:lnSpc>
                <a:spcPct val="100000"/>
              </a:lnSpc>
              <a:spcBef>
                <a:spcPts val="0"/>
              </a:spcBef>
              <a:spcAft>
                <a:spcPts val="0"/>
              </a:spcAft>
              <a:buNone/>
            </a:pPr>
            <a:r>
              <a:t/>
            </a:r>
            <a:endParaRPr>
              <a:solidFill>
                <a:srgbClr val="EFEFEF"/>
              </a:solidFill>
              <a:latin typeface="Lexend"/>
              <a:ea typeface="Lexend"/>
              <a:cs typeface="Lexend"/>
              <a:sym typeface="Lexend"/>
            </a:endParaRPr>
          </a:p>
          <a:p>
            <a:pPr indent="-342900" lvl="0" marL="457200" rtl="0" algn="l">
              <a:lnSpc>
                <a:spcPct val="100000"/>
              </a:lnSpc>
              <a:spcBef>
                <a:spcPts val="0"/>
              </a:spcBef>
              <a:spcAft>
                <a:spcPts val="0"/>
              </a:spcAft>
              <a:buClr>
                <a:srgbClr val="EFEFEF"/>
              </a:buClr>
              <a:buSzPts val="1800"/>
              <a:buFont typeface="Lexend"/>
              <a:buChar char="●"/>
            </a:pPr>
            <a:r>
              <a:rPr lang="en">
                <a:solidFill>
                  <a:srgbClr val="EFEFEF"/>
                </a:solidFill>
                <a:latin typeface="Lexend"/>
                <a:ea typeface="Lexend"/>
                <a:cs typeface="Lexend"/>
                <a:sym typeface="Lexend"/>
              </a:rPr>
              <a:t>Temperature perturbation</a:t>
            </a:r>
            <a:endParaRPr>
              <a:solidFill>
                <a:srgbClr val="EFEFEF"/>
              </a:solidFill>
              <a:latin typeface="Lexend"/>
              <a:ea typeface="Lexend"/>
              <a:cs typeface="Lexend"/>
              <a:sym typeface="Lexend"/>
            </a:endParaRPr>
          </a:p>
          <a:p>
            <a:pPr indent="-342900" lvl="0" marL="457200" rtl="0" algn="l">
              <a:lnSpc>
                <a:spcPct val="100000"/>
              </a:lnSpc>
              <a:spcBef>
                <a:spcPts val="0"/>
              </a:spcBef>
              <a:spcAft>
                <a:spcPts val="0"/>
              </a:spcAft>
              <a:buClr>
                <a:srgbClr val="EFEFEF"/>
              </a:buClr>
              <a:buSzPts val="1800"/>
              <a:buFont typeface="Lexend"/>
              <a:buChar char="●"/>
            </a:pPr>
            <a:r>
              <a:rPr lang="en">
                <a:solidFill>
                  <a:srgbClr val="EFEFEF"/>
                </a:solidFill>
                <a:latin typeface="Lexend"/>
                <a:ea typeface="Lexend"/>
                <a:cs typeface="Lexend"/>
                <a:sym typeface="Lexend"/>
              </a:rPr>
              <a:t>U wind component perturbation</a:t>
            </a:r>
            <a:endParaRPr>
              <a:solidFill>
                <a:srgbClr val="EFEFEF"/>
              </a:solidFill>
              <a:latin typeface="Lexend"/>
              <a:ea typeface="Lexend"/>
              <a:cs typeface="Lexend"/>
              <a:sym typeface="Lexend"/>
            </a:endParaRPr>
          </a:p>
          <a:p>
            <a:pPr indent="-342900" lvl="0" marL="457200" rtl="0" algn="l">
              <a:lnSpc>
                <a:spcPct val="100000"/>
              </a:lnSpc>
              <a:spcBef>
                <a:spcPts val="0"/>
              </a:spcBef>
              <a:spcAft>
                <a:spcPts val="0"/>
              </a:spcAft>
              <a:buClr>
                <a:srgbClr val="EFEFEF"/>
              </a:buClr>
              <a:buSzPts val="1800"/>
              <a:buFont typeface="Lexend"/>
              <a:buChar char="●"/>
            </a:pPr>
            <a:r>
              <a:rPr lang="en">
                <a:solidFill>
                  <a:srgbClr val="EFEFEF"/>
                </a:solidFill>
                <a:latin typeface="Lexend"/>
                <a:ea typeface="Lexend"/>
                <a:cs typeface="Lexend"/>
                <a:sym typeface="Lexend"/>
              </a:rPr>
              <a:t>V wind component perturbation</a:t>
            </a:r>
            <a:endParaRPr>
              <a:solidFill>
                <a:srgbClr val="EFEFEF"/>
              </a:solidFill>
              <a:latin typeface="Lexend"/>
              <a:ea typeface="Lexend"/>
              <a:cs typeface="Lexend"/>
              <a:sym typeface="Lexend"/>
            </a:endParaRPr>
          </a:p>
          <a:p>
            <a:pPr indent="0" lvl="0" marL="0" rtl="0" algn="l">
              <a:lnSpc>
                <a:spcPct val="100000"/>
              </a:lnSpc>
              <a:spcBef>
                <a:spcPts val="0"/>
              </a:spcBef>
              <a:spcAft>
                <a:spcPts val="0"/>
              </a:spcAft>
              <a:buNone/>
            </a:pPr>
            <a:r>
              <a:t/>
            </a:r>
            <a:endParaRPr>
              <a:solidFill>
                <a:srgbClr val="EFEFEF"/>
              </a:solidFill>
              <a:latin typeface="Lexend"/>
              <a:ea typeface="Lexend"/>
              <a:cs typeface="Lexend"/>
              <a:sym typeface="Lexend"/>
            </a:endParaRPr>
          </a:p>
          <a:p>
            <a:pPr indent="-342900" lvl="0" marL="457200" rtl="0" algn="l">
              <a:lnSpc>
                <a:spcPct val="100000"/>
              </a:lnSpc>
              <a:spcBef>
                <a:spcPts val="0"/>
              </a:spcBef>
              <a:spcAft>
                <a:spcPts val="0"/>
              </a:spcAft>
              <a:buClr>
                <a:srgbClr val="EFEFEF"/>
              </a:buClr>
              <a:buSzPts val="1800"/>
              <a:buFont typeface="Lexend"/>
              <a:buChar char="●"/>
            </a:pPr>
            <a:r>
              <a:rPr lang="en">
                <a:solidFill>
                  <a:srgbClr val="EFEFEF"/>
                </a:solidFill>
                <a:latin typeface="Lexend"/>
                <a:ea typeface="Lexend"/>
                <a:cs typeface="Lexend"/>
                <a:sym typeface="Lexend"/>
              </a:rPr>
              <a:t>Hodograph</a:t>
            </a:r>
            <a:endParaRPr>
              <a:solidFill>
                <a:srgbClr val="EFEFEF"/>
              </a:solidFill>
              <a:latin typeface="Lexend"/>
              <a:ea typeface="Lexend"/>
              <a:cs typeface="Lexend"/>
              <a:sym typeface="Lexend"/>
            </a:endParaRPr>
          </a:p>
          <a:p>
            <a:pPr indent="-342900" lvl="0" marL="457200" rtl="0" algn="l">
              <a:lnSpc>
                <a:spcPct val="100000"/>
              </a:lnSpc>
              <a:spcBef>
                <a:spcPts val="0"/>
              </a:spcBef>
              <a:spcAft>
                <a:spcPts val="0"/>
              </a:spcAft>
              <a:buClr>
                <a:srgbClr val="EFEFEF"/>
              </a:buClr>
              <a:buSzPts val="1800"/>
              <a:buFont typeface="Lexend"/>
              <a:buChar char="●"/>
            </a:pPr>
            <a:r>
              <a:rPr lang="en">
                <a:solidFill>
                  <a:srgbClr val="EFEFEF"/>
                </a:solidFill>
                <a:latin typeface="Lexend"/>
                <a:ea typeface="Lexend"/>
                <a:cs typeface="Lexend"/>
                <a:sym typeface="Lexend"/>
              </a:rPr>
              <a:t>Ascension rate</a:t>
            </a:r>
            <a:br>
              <a:rPr lang="en"/>
            </a:br>
            <a:endParaRPr/>
          </a:p>
        </p:txBody>
      </p:sp>
      <p:sp>
        <p:nvSpPr>
          <p:cNvPr id="74" name="Google Shape;74;p16"/>
          <p:cNvSpPr txBox="1"/>
          <p:nvPr>
            <p:ph idx="1" type="body"/>
          </p:nvPr>
        </p:nvSpPr>
        <p:spPr>
          <a:xfrm>
            <a:off x="4572000" y="1338700"/>
            <a:ext cx="4229700" cy="3227400"/>
          </a:xfrm>
          <a:prstGeom prst="rect">
            <a:avLst/>
          </a:prstGeom>
        </p:spPr>
        <p:txBody>
          <a:bodyPr anchorCtr="0" anchor="b" bIns="91425" lIns="91425" spcFirstLastPara="1" rIns="91425" wrap="square" tIns="91425">
            <a:normAutofit/>
          </a:bodyPr>
          <a:lstStyle/>
          <a:p>
            <a:pPr indent="-342900" lvl="0" marL="457200" rtl="0" algn="l">
              <a:lnSpc>
                <a:spcPct val="100000"/>
              </a:lnSpc>
              <a:spcBef>
                <a:spcPts val="0"/>
              </a:spcBef>
              <a:spcAft>
                <a:spcPts val="0"/>
              </a:spcAft>
              <a:buClr>
                <a:srgbClr val="EFEFEF"/>
              </a:buClr>
              <a:buSzPts val="1800"/>
              <a:buFont typeface="Lexend"/>
              <a:buChar char="●"/>
            </a:pPr>
            <a:r>
              <a:rPr lang="en">
                <a:solidFill>
                  <a:srgbClr val="EFEFEF"/>
                </a:solidFill>
                <a:latin typeface="Lexend"/>
                <a:ea typeface="Lexend"/>
                <a:cs typeface="Lexend"/>
                <a:sym typeface="Lexend"/>
              </a:rPr>
              <a:t>Temperature with altitude</a:t>
            </a:r>
            <a:endParaRPr>
              <a:solidFill>
                <a:srgbClr val="EFEFEF"/>
              </a:solidFill>
              <a:latin typeface="Lexend"/>
              <a:ea typeface="Lexend"/>
              <a:cs typeface="Lexend"/>
              <a:sym typeface="Lexend"/>
            </a:endParaRPr>
          </a:p>
          <a:p>
            <a:pPr indent="-342900" lvl="0" marL="457200" rtl="0" algn="l">
              <a:lnSpc>
                <a:spcPct val="100000"/>
              </a:lnSpc>
              <a:spcBef>
                <a:spcPts val="0"/>
              </a:spcBef>
              <a:spcAft>
                <a:spcPts val="0"/>
              </a:spcAft>
              <a:buClr>
                <a:srgbClr val="EFEFEF"/>
              </a:buClr>
              <a:buSzPts val="1800"/>
              <a:buFont typeface="Lexend"/>
              <a:buChar char="●"/>
            </a:pPr>
            <a:r>
              <a:rPr lang="en">
                <a:solidFill>
                  <a:srgbClr val="EFEFEF"/>
                </a:solidFill>
                <a:latin typeface="Lexend"/>
                <a:ea typeface="Lexend"/>
                <a:cs typeface="Lexend"/>
                <a:sym typeface="Lexend"/>
              </a:rPr>
              <a:t>U wind component with altitude</a:t>
            </a:r>
            <a:endParaRPr>
              <a:solidFill>
                <a:srgbClr val="EFEFEF"/>
              </a:solidFill>
              <a:latin typeface="Lexend"/>
              <a:ea typeface="Lexend"/>
              <a:cs typeface="Lexend"/>
              <a:sym typeface="Lexend"/>
            </a:endParaRPr>
          </a:p>
          <a:p>
            <a:pPr indent="-342900" lvl="0" marL="457200" rtl="0" algn="l">
              <a:lnSpc>
                <a:spcPct val="100000"/>
              </a:lnSpc>
              <a:spcBef>
                <a:spcPts val="0"/>
              </a:spcBef>
              <a:spcAft>
                <a:spcPts val="0"/>
              </a:spcAft>
              <a:buClr>
                <a:srgbClr val="EFEFEF"/>
              </a:buClr>
              <a:buSzPts val="1800"/>
              <a:buFont typeface="Lexend"/>
              <a:buChar char="●"/>
            </a:pPr>
            <a:r>
              <a:rPr lang="en">
                <a:solidFill>
                  <a:srgbClr val="EFEFEF"/>
                </a:solidFill>
                <a:latin typeface="Lexend"/>
                <a:ea typeface="Lexend"/>
                <a:cs typeface="Lexend"/>
                <a:sym typeface="Lexend"/>
              </a:rPr>
              <a:t>V wind component with altitude</a:t>
            </a:r>
            <a:endParaRPr>
              <a:solidFill>
                <a:srgbClr val="EFEFEF"/>
              </a:solidFill>
              <a:latin typeface="Lexend"/>
              <a:ea typeface="Lexend"/>
              <a:cs typeface="Lexend"/>
              <a:sym typeface="Lexend"/>
            </a:endParaRPr>
          </a:p>
          <a:p>
            <a:pPr indent="0" lvl="0" marL="0" rtl="0" algn="l">
              <a:lnSpc>
                <a:spcPct val="100000"/>
              </a:lnSpc>
              <a:spcBef>
                <a:spcPts val="0"/>
              </a:spcBef>
              <a:spcAft>
                <a:spcPts val="0"/>
              </a:spcAft>
              <a:buNone/>
            </a:pPr>
            <a:r>
              <a:t/>
            </a:r>
            <a:endParaRPr>
              <a:solidFill>
                <a:srgbClr val="EFEFEF"/>
              </a:solidFill>
              <a:latin typeface="Lexend"/>
              <a:ea typeface="Lexend"/>
              <a:cs typeface="Lexend"/>
              <a:sym typeface="Lexend"/>
            </a:endParaRPr>
          </a:p>
          <a:p>
            <a:pPr indent="-342900" lvl="0" marL="457200" rtl="0" algn="l">
              <a:lnSpc>
                <a:spcPct val="100000"/>
              </a:lnSpc>
              <a:spcBef>
                <a:spcPts val="0"/>
              </a:spcBef>
              <a:spcAft>
                <a:spcPts val="0"/>
              </a:spcAft>
              <a:buClr>
                <a:srgbClr val="EFEFEF"/>
              </a:buClr>
              <a:buSzPts val="1800"/>
              <a:buFont typeface="Lexend"/>
              <a:buChar char="●"/>
            </a:pPr>
            <a:r>
              <a:rPr lang="en">
                <a:solidFill>
                  <a:srgbClr val="EFEFEF"/>
                </a:solidFill>
                <a:latin typeface="Lexend"/>
                <a:ea typeface="Lexend"/>
                <a:cs typeface="Lexend"/>
                <a:sym typeface="Lexend"/>
              </a:rPr>
              <a:t>Temperature perturbation</a:t>
            </a:r>
            <a:endParaRPr>
              <a:solidFill>
                <a:srgbClr val="EFEFEF"/>
              </a:solidFill>
              <a:latin typeface="Lexend"/>
              <a:ea typeface="Lexend"/>
              <a:cs typeface="Lexend"/>
              <a:sym typeface="Lexend"/>
            </a:endParaRPr>
          </a:p>
          <a:p>
            <a:pPr indent="-342900" lvl="0" marL="457200" rtl="0" algn="l">
              <a:lnSpc>
                <a:spcPct val="100000"/>
              </a:lnSpc>
              <a:spcBef>
                <a:spcPts val="0"/>
              </a:spcBef>
              <a:spcAft>
                <a:spcPts val="0"/>
              </a:spcAft>
              <a:buClr>
                <a:srgbClr val="EFEFEF"/>
              </a:buClr>
              <a:buSzPts val="1800"/>
              <a:buFont typeface="Lexend"/>
              <a:buChar char="●"/>
            </a:pPr>
            <a:r>
              <a:rPr lang="en">
                <a:solidFill>
                  <a:srgbClr val="EFEFEF"/>
                </a:solidFill>
                <a:latin typeface="Lexend"/>
                <a:ea typeface="Lexend"/>
                <a:cs typeface="Lexend"/>
                <a:sym typeface="Lexend"/>
              </a:rPr>
              <a:t>U wind component perturbation</a:t>
            </a:r>
            <a:endParaRPr>
              <a:solidFill>
                <a:srgbClr val="EFEFEF"/>
              </a:solidFill>
              <a:latin typeface="Lexend"/>
              <a:ea typeface="Lexend"/>
              <a:cs typeface="Lexend"/>
              <a:sym typeface="Lexend"/>
            </a:endParaRPr>
          </a:p>
          <a:p>
            <a:pPr indent="-342900" lvl="0" marL="457200" rtl="0" algn="l">
              <a:lnSpc>
                <a:spcPct val="100000"/>
              </a:lnSpc>
              <a:spcBef>
                <a:spcPts val="0"/>
              </a:spcBef>
              <a:spcAft>
                <a:spcPts val="0"/>
              </a:spcAft>
              <a:buClr>
                <a:srgbClr val="EFEFEF"/>
              </a:buClr>
              <a:buSzPts val="1800"/>
              <a:buFont typeface="Lexend"/>
              <a:buChar char="●"/>
            </a:pPr>
            <a:r>
              <a:rPr lang="en">
                <a:solidFill>
                  <a:srgbClr val="EFEFEF"/>
                </a:solidFill>
                <a:latin typeface="Lexend"/>
                <a:ea typeface="Lexend"/>
                <a:cs typeface="Lexend"/>
                <a:sym typeface="Lexend"/>
              </a:rPr>
              <a:t>V wind component perturbation</a:t>
            </a:r>
            <a:endParaRPr>
              <a:solidFill>
                <a:srgbClr val="EFEFEF"/>
              </a:solidFill>
              <a:latin typeface="Lexend"/>
              <a:ea typeface="Lexend"/>
              <a:cs typeface="Lexend"/>
              <a:sym typeface="Lexend"/>
            </a:endParaRPr>
          </a:p>
          <a:p>
            <a:pPr indent="0" lvl="0" marL="0" rtl="0" algn="l">
              <a:lnSpc>
                <a:spcPct val="100000"/>
              </a:lnSpc>
              <a:spcBef>
                <a:spcPts val="0"/>
              </a:spcBef>
              <a:spcAft>
                <a:spcPts val="0"/>
              </a:spcAft>
              <a:buNone/>
            </a:pPr>
            <a:r>
              <a:t/>
            </a:r>
            <a:endParaRPr>
              <a:solidFill>
                <a:srgbClr val="EFEFEF"/>
              </a:solidFill>
              <a:latin typeface="Lexend"/>
              <a:ea typeface="Lexend"/>
              <a:cs typeface="Lexend"/>
              <a:sym typeface="Lexend"/>
            </a:endParaRPr>
          </a:p>
          <a:p>
            <a:pPr indent="-342900" lvl="0" marL="457200" rtl="0" algn="l">
              <a:lnSpc>
                <a:spcPct val="100000"/>
              </a:lnSpc>
              <a:spcBef>
                <a:spcPts val="0"/>
              </a:spcBef>
              <a:spcAft>
                <a:spcPts val="0"/>
              </a:spcAft>
              <a:buClr>
                <a:srgbClr val="EFEFEF"/>
              </a:buClr>
              <a:buSzPts val="1800"/>
              <a:buFont typeface="Lexend"/>
              <a:buChar char="●"/>
            </a:pPr>
            <a:r>
              <a:rPr lang="en">
                <a:solidFill>
                  <a:srgbClr val="EFEFEF"/>
                </a:solidFill>
                <a:latin typeface="Lexend"/>
                <a:ea typeface="Lexend"/>
                <a:cs typeface="Lexend"/>
                <a:sym typeface="Lexend"/>
              </a:rPr>
              <a:t>Hodograph</a:t>
            </a:r>
            <a:endParaRPr>
              <a:solidFill>
                <a:srgbClr val="EFEFEF"/>
              </a:solidFill>
              <a:latin typeface="Lexend"/>
              <a:ea typeface="Lexend"/>
              <a:cs typeface="Lexend"/>
              <a:sym typeface="Lexend"/>
            </a:endParaRPr>
          </a:p>
          <a:p>
            <a:pPr indent="-342900" lvl="0" marL="457200" rtl="0" algn="l">
              <a:lnSpc>
                <a:spcPct val="100000"/>
              </a:lnSpc>
              <a:spcBef>
                <a:spcPts val="0"/>
              </a:spcBef>
              <a:spcAft>
                <a:spcPts val="0"/>
              </a:spcAft>
              <a:buClr>
                <a:srgbClr val="EFEFEF"/>
              </a:buClr>
              <a:buSzPts val="1800"/>
              <a:buFont typeface="Lexend"/>
              <a:buChar char="●"/>
            </a:pPr>
            <a:r>
              <a:rPr lang="en">
                <a:solidFill>
                  <a:srgbClr val="EFEFEF"/>
                </a:solidFill>
                <a:latin typeface="Lexend"/>
                <a:ea typeface="Lexend"/>
                <a:cs typeface="Lexend"/>
                <a:sym typeface="Lexend"/>
              </a:rPr>
              <a:t>Ascension rate</a:t>
            </a:r>
            <a:br>
              <a:rPr lang="en"/>
            </a:br>
            <a:endParaRPr/>
          </a:p>
        </p:txBody>
      </p:sp>
      <p:sp>
        <p:nvSpPr>
          <p:cNvPr id="75" name="Google Shape;75;p16"/>
          <p:cNvSpPr txBox="1"/>
          <p:nvPr>
            <p:ph type="title"/>
          </p:nvPr>
        </p:nvSpPr>
        <p:spPr>
          <a:xfrm>
            <a:off x="361500" y="766000"/>
            <a:ext cx="38682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2820">
                <a:solidFill>
                  <a:srgbClr val="9FC5E8"/>
                </a:solidFill>
                <a:latin typeface="Lexend"/>
                <a:ea typeface="Lexend"/>
                <a:cs typeface="Lexend"/>
                <a:sym typeface="Lexend"/>
              </a:rPr>
              <a:t>Troposphere</a:t>
            </a:r>
            <a:r>
              <a:rPr b="1" lang="en" sz="3220">
                <a:solidFill>
                  <a:srgbClr val="FFFFFF"/>
                </a:solidFill>
                <a:latin typeface="Lexend"/>
                <a:ea typeface="Lexend"/>
                <a:cs typeface="Lexend"/>
                <a:sym typeface="Lexend"/>
              </a:rPr>
              <a:t> </a:t>
            </a:r>
            <a:endParaRPr b="1" sz="3220">
              <a:solidFill>
                <a:srgbClr val="FFFFFF"/>
              </a:solidFill>
              <a:latin typeface="Lexend"/>
              <a:ea typeface="Lexend"/>
              <a:cs typeface="Lexend"/>
              <a:sym typeface="Lexend"/>
            </a:endParaRPr>
          </a:p>
        </p:txBody>
      </p:sp>
      <p:sp>
        <p:nvSpPr>
          <p:cNvPr id="76" name="Google Shape;76;p16"/>
          <p:cNvSpPr txBox="1"/>
          <p:nvPr>
            <p:ph type="title"/>
          </p:nvPr>
        </p:nvSpPr>
        <p:spPr>
          <a:xfrm>
            <a:off x="4752750" y="766000"/>
            <a:ext cx="38682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2820">
                <a:solidFill>
                  <a:srgbClr val="B4A7D6"/>
                </a:solidFill>
                <a:latin typeface="Lexend"/>
                <a:ea typeface="Lexend"/>
                <a:cs typeface="Lexend"/>
                <a:sym typeface="Lexend"/>
              </a:rPr>
              <a:t>Strat</a:t>
            </a:r>
            <a:r>
              <a:rPr lang="en" sz="2820">
                <a:solidFill>
                  <a:srgbClr val="B4A7D6"/>
                </a:solidFill>
                <a:latin typeface="Lexend"/>
                <a:ea typeface="Lexend"/>
                <a:cs typeface="Lexend"/>
                <a:sym typeface="Lexend"/>
              </a:rPr>
              <a:t>osphere</a:t>
            </a:r>
            <a:r>
              <a:rPr b="1" lang="en" sz="3220">
                <a:solidFill>
                  <a:srgbClr val="B4A7D6"/>
                </a:solidFill>
                <a:latin typeface="Lexend"/>
                <a:ea typeface="Lexend"/>
                <a:cs typeface="Lexend"/>
                <a:sym typeface="Lexend"/>
              </a:rPr>
              <a:t> </a:t>
            </a:r>
            <a:endParaRPr b="1" sz="3220">
              <a:solidFill>
                <a:srgbClr val="B4A7D6"/>
              </a:solidFill>
              <a:latin typeface="Lexend"/>
              <a:ea typeface="Lexend"/>
              <a:cs typeface="Lexend"/>
              <a:sym typeface="Lexend"/>
            </a:endParaRPr>
          </a:p>
        </p:txBody>
      </p:sp>
      <p:sp>
        <p:nvSpPr>
          <p:cNvPr id="77" name="Google Shape;77;p16"/>
          <p:cNvSpPr txBox="1"/>
          <p:nvPr>
            <p:ph idx="1" type="body"/>
          </p:nvPr>
        </p:nvSpPr>
        <p:spPr>
          <a:xfrm>
            <a:off x="1946550" y="4473900"/>
            <a:ext cx="5250900" cy="669600"/>
          </a:xfrm>
          <a:prstGeom prst="rect">
            <a:avLst/>
          </a:prstGeom>
        </p:spPr>
        <p:txBody>
          <a:bodyPr anchorCtr="0" anchor="t" bIns="91425" lIns="91425" spcFirstLastPara="1" rIns="91425" wrap="square" tIns="91425">
            <a:normAutofit fontScale="47500"/>
          </a:bodyPr>
          <a:lstStyle/>
          <a:p>
            <a:pPr indent="-342681" lvl="0" marL="457200" rtl="0" algn="l">
              <a:lnSpc>
                <a:spcPct val="100000"/>
              </a:lnSpc>
              <a:spcBef>
                <a:spcPts val="0"/>
              </a:spcBef>
              <a:spcAft>
                <a:spcPts val="0"/>
              </a:spcAft>
              <a:buClr>
                <a:srgbClr val="EFEFEF"/>
              </a:buClr>
              <a:buSzPct val="100000"/>
              <a:buFont typeface="Lexend"/>
              <a:buChar char="●"/>
            </a:pPr>
            <a:r>
              <a:rPr lang="en" sz="3782">
                <a:solidFill>
                  <a:srgbClr val="EFEFEF"/>
                </a:solidFill>
                <a:latin typeface="Lexend"/>
                <a:ea typeface="Lexend"/>
                <a:cs typeface="Lexend"/>
                <a:sym typeface="Lexend"/>
              </a:rPr>
              <a:t>Dr. Barber’s Weather Balloon Path Graph</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81" name="Shape 81"/>
        <p:cNvGrpSpPr/>
        <p:nvPr/>
      </p:nvGrpSpPr>
      <p:grpSpPr>
        <a:xfrm>
          <a:off x="0" y="0"/>
          <a:ext cx="0" cy="0"/>
          <a:chOff x="0" y="0"/>
          <a:chExt cx="0" cy="0"/>
        </a:xfrm>
      </p:grpSpPr>
      <p:sp>
        <p:nvSpPr>
          <p:cNvPr id="82" name="Google Shape;82;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820">
                <a:solidFill>
                  <a:srgbClr val="FFFFFF"/>
                </a:solidFill>
                <a:latin typeface="Lexend"/>
                <a:ea typeface="Lexend"/>
                <a:cs typeface="Lexend"/>
                <a:sym typeface="Lexend"/>
              </a:rPr>
              <a:t>Several Challenges &amp; Solutions</a:t>
            </a:r>
            <a:endParaRPr sz="2820">
              <a:solidFill>
                <a:srgbClr val="FFFFFF"/>
              </a:solidFill>
              <a:latin typeface="Lexend"/>
              <a:ea typeface="Lexend"/>
              <a:cs typeface="Lexend"/>
              <a:sym typeface="Lexend"/>
            </a:endParaRPr>
          </a:p>
        </p:txBody>
      </p:sp>
      <p:sp>
        <p:nvSpPr>
          <p:cNvPr id="83" name="Google Shape;83;p17"/>
          <p:cNvSpPr txBox="1"/>
          <p:nvPr>
            <p:ph idx="1" type="body"/>
          </p:nvPr>
        </p:nvSpPr>
        <p:spPr>
          <a:xfrm>
            <a:off x="311700" y="1144825"/>
            <a:ext cx="8431500" cy="3636300"/>
          </a:xfrm>
          <a:prstGeom prst="rect">
            <a:avLst/>
          </a:prstGeom>
        </p:spPr>
        <p:txBody>
          <a:bodyPr anchorCtr="0" anchor="b" bIns="91425" lIns="91425" spcFirstLastPara="1" rIns="91425" wrap="square" tIns="91425">
            <a:normAutofit fontScale="85000"/>
          </a:bodyPr>
          <a:lstStyle/>
          <a:p>
            <a:pPr indent="0" lvl="0" marL="0" rtl="0" algn="l">
              <a:lnSpc>
                <a:spcPct val="100000"/>
              </a:lnSpc>
              <a:spcBef>
                <a:spcPts val="0"/>
              </a:spcBef>
              <a:spcAft>
                <a:spcPts val="0"/>
              </a:spcAft>
              <a:buNone/>
            </a:pPr>
            <a:r>
              <a:rPr b="1" lang="en" sz="2100">
                <a:solidFill>
                  <a:srgbClr val="EA9999"/>
                </a:solidFill>
                <a:latin typeface="Lexend"/>
                <a:ea typeface="Lexend"/>
                <a:cs typeface="Lexend"/>
                <a:sym typeface="Lexend"/>
              </a:rPr>
              <a:t>C</a:t>
            </a:r>
            <a:r>
              <a:rPr b="1" lang="en" sz="2100">
                <a:solidFill>
                  <a:srgbClr val="EA9999"/>
                </a:solidFill>
                <a:latin typeface="Lexend"/>
                <a:ea typeface="Lexend"/>
                <a:cs typeface="Lexend"/>
                <a:sym typeface="Lexend"/>
              </a:rPr>
              <a:t>hallenge</a:t>
            </a:r>
            <a:r>
              <a:rPr b="1" lang="en" sz="2100">
                <a:solidFill>
                  <a:srgbClr val="EA9999"/>
                </a:solidFill>
                <a:latin typeface="Lexend"/>
                <a:ea typeface="Lexend"/>
                <a:cs typeface="Lexend"/>
                <a:sym typeface="Lexend"/>
              </a:rPr>
              <a:t> 1: </a:t>
            </a:r>
            <a:r>
              <a:rPr lang="en" sz="2100">
                <a:solidFill>
                  <a:srgbClr val="EFEFEF"/>
                </a:solidFill>
                <a:latin typeface="Lexend"/>
                <a:ea typeface="Lexend"/>
                <a:cs typeface="Lexend"/>
                <a:sym typeface="Lexend"/>
              </a:rPr>
              <a:t>Get variables and units from radiosondes since there are so many different formats (some variables missing or in different order while some radiosondes like the QC’d files have no units).</a:t>
            </a:r>
            <a:endParaRPr sz="2100">
              <a:solidFill>
                <a:srgbClr val="EFEFEF"/>
              </a:solidFill>
              <a:latin typeface="Lexend"/>
              <a:ea typeface="Lexend"/>
              <a:cs typeface="Lexend"/>
              <a:sym typeface="Lexend"/>
            </a:endParaRPr>
          </a:p>
          <a:p>
            <a:pPr indent="0" lvl="0" marL="0" rtl="0" algn="l">
              <a:lnSpc>
                <a:spcPct val="100000"/>
              </a:lnSpc>
              <a:spcBef>
                <a:spcPts val="0"/>
              </a:spcBef>
              <a:spcAft>
                <a:spcPts val="0"/>
              </a:spcAft>
              <a:buNone/>
            </a:pPr>
            <a:r>
              <a:t/>
            </a:r>
            <a:endParaRPr sz="2100">
              <a:solidFill>
                <a:srgbClr val="EFEFEF"/>
              </a:solidFill>
              <a:latin typeface="Lexend"/>
              <a:ea typeface="Lexend"/>
              <a:cs typeface="Lexend"/>
              <a:sym typeface="Lexend"/>
            </a:endParaRPr>
          </a:p>
          <a:p>
            <a:pPr indent="0" lvl="0" marL="0" rtl="0" algn="l">
              <a:lnSpc>
                <a:spcPct val="100000"/>
              </a:lnSpc>
              <a:spcBef>
                <a:spcPts val="0"/>
              </a:spcBef>
              <a:spcAft>
                <a:spcPts val="0"/>
              </a:spcAft>
              <a:buNone/>
            </a:pPr>
            <a:r>
              <a:rPr b="1" lang="en" sz="2100">
                <a:solidFill>
                  <a:srgbClr val="FFE599"/>
                </a:solidFill>
                <a:latin typeface="Lexend"/>
                <a:ea typeface="Lexend"/>
                <a:cs typeface="Lexend"/>
                <a:sym typeface="Lexend"/>
              </a:rPr>
              <a:t>Old Solution:</a:t>
            </a:r>
            <a:r>
              <a:rPr lang="en" sz="2100">
                <a:solidFill>
                  <a:srgbClr val="EFEFEF"/>
                </a:solidFill>
                <a:latin typeface="Lexend"/>
                <a:ea typeface="Lexend"/>
                <a:cs typeface="Lexend"/>
                <a:sym typeface="Lexend"/>
              </a:rPr>
              <a:t> Originally hard code formats into program.</a:t>
            </a:r>
            <a:endParaRPr sz="2100">
              <a:solidFill>
                <a:srgbClr val="EFEFEF"/>
              </a:solidFill>
              <a:latin typeface="Lexend"/>
              <a:ea typeface="Lexend"/>
              <a:cs typeface="Lexend"/>
              <a:sym typeface="Lexend"/>
            </a:endParaRPr>
          </a:p>
          <a:p>
            <a:pPr indent="0" lvl="0" marL="0" rtl="0" algn="l">
              <a:lnSpc>
                <a:spcPct val="100000"/>
              </a:lnSpc>
              <a:spcBef>
                <a:spcPts val="0"/>
              </a:spcBef>
              <a:spcAft>
                <a:spcPts val="0"/>
              </a:spcAft>
              <a:buNone/>
            </a:pPr>
            <a:r>
              <a:t/>
            </a:r>
            <a:endParaRPr sz="2100">
              <a:solidFill>
                <a:srgbClr val="EFEFEF"/>
              </a:solidFill>
              <a:latin typeface="Lexend"/>
              <a:ea typeface="Lexend"/>
              <a:cs typeface="Lexend"/>
              <a:sym typeface="Lexend"/>
            </a:endParaRPr>
          </a:p>
          <a:p>
            <a:pPr indent="0" lvl="0" marL="0" rtl="0" algn="l">
              <a:lnSpc>
                <a:spcPct val="100000"/>
              </a:lnSpc>
              <a:spcBef>
                <a:spcPts val="0"/>
              </a:spcBef>
              <a:spcAft>
                <a:spcPts val="0"/>
              </a:spcAft>
              <a:buNone/>
            </a:pPr>
            <a:r>
              <a:rPr b="1" lang="en" sz="2100">
                <a:solidFill>
                  <a:srgbClr val="B6D7A8"/>
                </a:solidFill>
                <a:latin typeface="Lexend"/>
                <a:ea typeface="Lexend"/>
                <a:cs typeface="Lexend"/>
                <a:sym typeface="Lexend"/>
              </a:rPr>
              <a:t>New solution:</a:t>
            </a:r>
            <a:r>
              <a:rPr b="1" lang="en" sz="2100">
                <a:solidFill>
                  <a:srgbClr val="EFEFEF"/>
                </a:solidFill>
                <a:latin typeface="Lexend"/>
                <a:ea typeface="Lexend"/>
                <a:cs typeface="Lexend"/>
                <a:sym typeface="Lexend"/>
              </a:rPr>
              <a:t> </a:t>
            </a:r>
            <a:r>
              <a:rPr lang="en" sz="2100">
                <a:solidFill>
                  <a:srgbClr val="EFEFEF"/>
                </a:solidFill>
                <a:latin typeface="Lexend"/>
                <a:ea typeface="Lexend"/>
                <a:cs typeface="Lexend"/>
                <a:sym typeface="Lexend"/>
              </a:rPr>
              <a:t>Dynamically parse line of variables right under “Profile Data:” and then parse units. Issue arose of variables with two words like “Virt. Temp” though special cases were created to handle them. Also hard coded units for QC’d files since they didn’t have any</a:t>
            </a:r>
            <a:endParaRPr sz="2100">
              <a:solidFill>
                <a:srgbClr val="EFEFEF"/>
              </a:solidFill>
              <a:latin typeface="Lexend"/>
              <a:ea typeface="Lexend"/>
              <a:cs typeface="Lexend"/>
              <a:sym typeface="Lexend"/>
            </a:endParaRPr>
          </a:p>
          <a:p>
            <a:pPr indent="0" lvl="0" marL="0" rtl="0" algn="l">
              <a:lnSpc>
                <a:spcPct val="100000"/>
              </a:lnSpc>
              <a:spcBef>
                <a:spcPts val="0"/>
              </a:spcBef>
              <a:spcAft>
                <a:spcPts val="0"/>
              </a:spcAft>
              <a:buNone/>
            </a:pPr>
            <a:r>
              <a:t/>
            </a:r>
            <a:endParaRPr sz="2000">
              <a:solidFill>
                <a:srgbClr val="CCCCCC"/>
              </a:solidFill>
              <a:latin typeface="Lexend"/>
              <a:ea typeface="Lexend"/>
              <a:cs typeface="Lexend"/>
              <a:sym typeface="Lexend"/>
            </a:endParaRPr>
          </a:p>
          <a:p>
            <a:pPr indent="0" lvl="0" marL="457200" rtl="0" algn="l">
              <a:lnSpc>
                <a:spcPct val="100000"/>
              </a:lnSpc>
              <a:spcBef>
                <a:spcPts val="0"/>
              </a:spcBef>
              <a:spcAft>
                <a:spcPts val="0"/>
              </a:spcAft>
              <a:buNone/>
            </a:pPr>
            <a:br>
              <a:rPr lang="en"/>
            </a:b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87" name="Shape 87"/>
        <p:cNvGrpSpPr/>
        <p:nvPr/>
      </p:nvGrpSpPr>
      <p:grpSpPr>
        <a:xfrm>
          <a:off x="0" y="0"/>
          <a:ext cx="0" cy="0"/>
          <a:chOff x="0" y="0"/>
          <a:chExt cx="0" cy="0"/>
        </a:xfrm>
      </p:grpSpPr>
      <p:sp>
        <p:nvSpPr>
          <p:cNvPr id="88" name="Google Shape;88;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820">
                <a:solidFill>
                  <a:srgbClr val="FFFFFF"/>
                </a:solidFill>
                <a:latin typeface="Lexend"/>
                <a:ea typeface="Lexend"/>
                <a:cs typeface="Lexend"/>
                <a:sym typeface="Lexend"/>
              </a:rPr>
              <a:t>Challenges &amp; Solutions</a:t>
            </a:r>
            <a:endParaRPr sz="2820">
              <a:solidFill>
                <a:srgbClr val="FFFFFF"/>
              </a:solidFill>
              <a:latin typeface="Lexend"/>
              <a:ea typeface="Lexend"/>
              <a:cs typeface="Lexend"/>
              <a:sym typeface="Lexend"/>
            </a:endParaRPr>
          </a:p>
        </p:txBody>
      </p:sp>
      <p:sp>
        <p:nvSpPr>
          <p:cNvPr id="89" name="Google Shape;89;p18"/>
          <p:cNvSpPr txBox="1"/>
          <p:nvPr>
            <p:ph idx="1" type="body"/>
          </p:nvPr>
        </p:nvSpPr>
        <p:spPr>
          <a:xfrm>
            <a:off x="311700" y="1243025"/>
            <a:ext cx="8431500" cy="3112500"/>
          </a:xfrm>
          <a:prstGeom prst="rect">
            <a:avLst/>
          </a:prstGeom>
        </p:spPr>
        <p:txBody>
          <a:bodyPr anchorCtr="0" anchor="b" bIns="91425" lIns="91425" spcFirstLastPara="1" rIns="91425" wrap="square" tIns="91425">
            <a:normAutofit/>
          </a:bodyPr>
          <a:lstStyle/>
          <a:p>
            <a:pPr indent="0" lvl="0" marL="0" rtl="0" algn="l">
              <a:lnSpc>
                <a:spcPct val="100000"/>
              </a:lnSpc>
              <a:spcBef>
                <a:spcPts val="0"/>
              </a:spcBef>
              <a:spcAft>
                <a:spcPts val="0"/>
              </a:spcAft>
              <a:buNone/>
            </a:pPr>
            <a:r>
              <a:rPr b="1" lang="en" sz="2000">
                <a:solidFill>
                  <a:srgbClr val="EA9999"/>
                </a:solidFill>
                <a:latin typeface="Lexend"/>
                <a:ea typeface="Lexend"/>
                <a:cs typeface="Lexend"/>
                <a:sym typeface="Lexend"/>
              </a:rPr>
              <a:t>Challenge 2: </a:t>
            </a:r>
            <a:r>
              <a:rPr lang="en" sz="2000">
                <a:solidFill>
                  <a:srgbClr val="EFEFEF"/>
                </a:solidFill>
                <a:latin typeface="Lexend"/>
                <a:ea typeface="Lexend"/>
                <a:cs typeface="Lexend"/>
                <a:sym typeface="Lexend"/>
              </a:rPr>
              <a:t>Validate</a:t>
            </a:r>
            <a:r>
              <a:rPr lang="en" sz="2000">
                <a:solidFill>
                  <a:srgbClr val="EFEFEF"/>
                </a:solidFill>
                <a:latin typeface="Lexend"/>
                <a:ea typeface="Lexend"/>
                <a:cs typeface="Lexend"/>
                <a:sym typeface="Lexend"/>
              </a:rPr>
              <a:t> graphs and output</a:t>
            </a:r>
            <a:endParaRPr sz="2000">
              <a:solidFill>
                <a:srgbClr val="EFEFEF"/>
              </a:solidFill>
              <a:latin typeface="Lexend"/>
              <a:ea typeface="Lexend"/>
              <a:cs typeface="Lexend"/>
              <a:sym typeface="Lexend"/>
            </a:endParaRPr>
          </a:p>
          <a:p>
            <a:pPr indent="0" lvl="0" marL="0" rtl="0" algn="l">
              <a:lnSpc>
                <a:spcPct val="100000"/>
              </a:lnSpc>
              <a:spcBef>
                <a:spcPts val="0"/>
              </a:spcBef>
              <a:spcAft>
                <a:spcPts val="0"/>
              </a:spcAft>
              <a:buNone/>
            </a:pPr>
            <a:r>
              <a:t/>
            </a:r>
            <a:endParaRPr sz="2000">
              <a:solidFill>
                <a:srgbClr val="EFEFEF"/>
              </a:solidFill>
              <a:latin typeface="Lexend"/>
              <a:ea typeface="Lexend"/>
              <a:cs typeface="Lexend"/>
              <a:sym typeface="Lexend"/>
            </a:endParaRPr>
          </a:p>
          <a:p>
            <a:pPr indent="0" lvl="0" marL="0" rtl="0" algn="l">
              <a:lnSpc>
                <a:spcPct val="100000"/>
              </a:lnSpc>
              <a:spcBef>
                <a:spcPts val="0"/>
              </a:spcBef>
              <a:spcAft>
                <a:spcPts val="0"/>
              </a:spcAft>
              <a:buNone/>
            </a:pPr>
            <a:r>
              <a:rPr b="1" lang="en" sz="2000">
                <a:solidFill>
                  <a:srgbClr val="B6D7A8"/>
                </a:solidFill>
                <a:latin typeface="Lexend"/>
                <a:ea typeface="Lexend"/>
                <a:cs typeface="Lexend"/>
                <a:sym typeface="Lexend"/>
              </a:rPr>
              <a:t>Solution:</a:t>
            </a:r>
            <a:r>
              <a:rPr b="1" lang="en" sz="2000">
                <a:solidFill>
                  <a:srgbClr val="EFEFEF"/>
                </a:solidFill>
                <a:latin typeface="Lexend"/>
                <a:ea typeface="Lexend"/>
                <a:cs typeface="Lexend"/>
                <a:sym typeface="Lexend"/>
              </a:rPr>
              <a:t> </a:t>
            </a:r>
            <a:r>
              <a:rPr lang="en" sz="2000">
                <a:solidFill>
                  <a:srgbClr val="EFEFEF"/>
                </a:solidFill>
                <a:latin typeface="Lexend"/>
                <a:ea typeface="Lexend"/>
                <a:cs typeface="Lexend"/>
                <a:sym typeface="Lexend"/>
              </a:rPr>
              <a:t>Use degree of 3 for polynomial (from GDL code) and for tropopause, calculate lapse rate of 1.5</a:t>
            </a:r>
            <a:r>
              <a:rPr lang="en" sz="2000">
                <a:solidFill>
                  <a:schemeClr val="lt1"/>
                </a:solidFill>
                <a:latin typeface="Lexend"/>
                <a:ea typeface="Lexend"/>
                <a:cs typeface="Lexend"/>
                <a:sym typeface="Lexend"/>
              </a:rPr>
              <a:t>°C/km and do not take values less than 5.5km. </a:t>
            </a:r>
            <a:endParaRPr sz="2000">
              <a:solidFill>
                <a:schemeClr val="lt1"/>
              </a:solidFill>
              <a:latin typeface="Lexend"/>
              <a:ea typeface="Lexend"/>
              <a:cs typeface="Lexend"/>
              <a:sym typeface="Lexend"/>
            </a:endParaRPr>
          </a:p>
          <a:p>
            <a:pPr indent="0" lvl="0" marL="0" rtl="0" algn="l">
              <a:lnSpc>
                <a:spcPct val="100000"/>
              </a:lnSpc>
              <a:spcBef>
                <a:spcPts val="0"/>
              </a:spcBef>
              <a:spcAft>
                <a:spcPts val="0"/>
              </a:spcAft>
              <a:buNone/>
            </a:pPr>
            <a:r>
              <a:t/>
            </a:r>
            <a:endParaRPr sz="2000">
              <a:solidFill>
                <a:schemeClr val="lt1"/>
              </a:solidFill>
              <a:latin typeface="Lexend"/>
              <a:ea typeface="Lexend"/>
              <a:cs typeface="Lexend"/>
              <a:sym typeface="Lexend"/>
            </a:endParaRPr>
          </a:p>
          <a:p>
            <a:pPr indent="0" lvl="0" marL="0" rtl="0" algn="l">
              <a:lnSpc>
                <a:spcPct val="100000"/>
              </a:lnSpc>
              <a:spcBef>
                <a:spcPts val="0"/>
              </a:spcBef>
              <a:spcAft>
                <a:spcPts val="0"/>
              </a:spcAft>
              <a:buNone/>
            </a:pPr>
            <a:r>
              <a:rPr b="1" lang="en" sz="2000">
                <a:solidFill>
                  <a:srgbClr val="B4A7D6"/>
                </a:solidFill>
                <a:latin typeface="Lexend"/>
                <a:ea typeface="Lexend"/>
                <a:cs typeface="Lexend"/>
                <a:sym typeface="Lexend"/>
              </a:rPr>
              <a:t>Future Plan: </a:t>
            </a:r>
            <a:r>
              <a:rPr lang="en" sz="2000">
                <a:solidFill>
                  <a:schemeClr val="lt1"/>
                </a:solidFill>
                <a:latin typeface="Lexend"/>
                <a:ea typeface="Lexend"/>
                <a:cs typeface="Lexend"/>
                <a:sym typeface="Lexend"/>
              </a:rPr>
              <a:t>Take into account thickness of tropopause to further remove background noise</a:t>
            </a:r>
            <a:br>
              <a:rPr lang="en" sz="2000">
                <a:latin typeface="Lexend"/>
                <a:ea typeface="Lexend"/>
                <a:cs typeface="Lexend"/>
                <a:sym typeface="Lexend"/>
              </a:rPr>
            </a:br>
            <a:endParaRPr sz="2000">
              <a:latin typeface="Lexend"/>
              <a:ea typeface="Lexend"/>
              <a:cs typeface="Lexend"/>
              <a:sym typeface="Lexen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93" name="Shape 93"/>
        <p:cNvGrpSpPr/>
        <p:nvPr/>
      </p:nvGrpSpPr>
      <p:grpSpPr>
        <a:xfrm>
          <a:off x="0" y="0"/>
          <a:ext cx="0" cy="0"/>
          <a:chOff x="0" y="0"/>
          <a:chExt cx="0" cy="0"/>
        </a:xfrm>
      </p:grpSpPr>
      <p:sp>
        <p:nvSpPr>
          <p:cNvPr id="94" name="Google Shape;94;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820">
                <a:solidFill>
                  <a:srgbClr val="FFFFFF"/>
                </a:solidFill>
                <a:latin typeface="Lexend"/>
                <a:ea typeface="Lexend"/>
                <a:cs typeface="Lexend"/>
                <a:sym typeface="Lexend"/>
              </a:rPr>
              <a:t>Challenges &amp; Solutions</a:t>
            </a:r>
            <a:endParaRPr sz="2820">
              <a:solidFill>
                <a:srgbClr val="FFFFFF"/>
              </a:solidFill>
              <a:latin typeface="Lexend"/>
              <a:ea typeface="Lexend"/>
              <a:cs typeface="Lexend"/>
              <a:sym typeface="Lexend"/>
            </a:endParaRPr>
          </a:p>
        </p:txBody>
      </p:sp>
      <p:sp>
        <p:nvSpPr>
          <p:cNvPr id="95" name="Google Shape;95;p19"/>
          <p:cNvSpPr txBox="1"/>
          <p:nvPr>
            <p:ph idx="1" type="body"/>
          </p:nvPr>
        </p:nvSpPr>
        <p:spPr>
          <a:xfrm>
            <a:off x="311700" y="1144825"/>
            <a:ext cx="8679000" cy="3870000"/>
          </a:xfrm>
          <a:prstGeom prst="rect">
            <a:avLst/>
          </a:prstGeom>
        </p:spPr>
        <p:txBody>
          <a:bodyPr anchorCtr="0" anchor="b" bIns="91425" lIns="91425" spcFirstLastPara="1" rIns="91425" wrap="square" tIns="91425">
            <a:noAutofit/>
          </a:bodyPr>
          <a:lstStyle/>
          <a:p>
            <a:pPr indent="0" lvl="0" marL="0" rtl="0" algn="l">
              <a:lnSpc>
                <a:spcPct val="100000"/>
              </a:lnSpc>
              <a:spcBef>
                <a:spcPts val="0"/>
              </a:spcBef>
              <a:spcAft>
                <a:spcPts val="0"/>
              </a:spcAft>
              <a:buNone/>
            </a:pPr>
            <a:r>
              <a:rPr b="1" lang="en">
                <a:solidFill>
                  <a:srgbClr val="EA9999"/>
                </a:solidFill>
                <a:latin typeface="Lexend"/>
                <a:ea typeface="Lexend"/>
                <a:cs typeface="Lexend"/>
                <a:sym typeface="Lexend"/>
              </a:rPr>
              <a:t>Challenge 3: </a:t>
            </a:r>
            <a:r>
              <a:rPr lang="en">
                <a:solidFill>
                  <a:srgbClr val="EFEFEF"/>
                </a:solidFill>
                <a:latin typeface="Lexend"/>
                <a:ea typeface="Lexend"/>
                <a:cs typeface="Lexend"/>
                <a:sym typeface="Lexend"/>
              </a:rPr>
              <a:t>Backend limiting number of users and security (One user at a time can upload)</a:t>
            </a:r>
            <a:endParaRPr>
              <a:solidFill>
                <a:srgbClr val="EFEFEF"/>
              </a:solidFill>
              <a:latin typeface="Lexend"/>
              <a:ea typeface="Lexend"/>
              <a:cs typeface="Lexend"/>
              <a:sym typeface="Lexend"/>
            </a:endParaRPr>
          </a:p>
          <a:p>
            <a:pPr indent="0" lvl="0" marL="0" rtl="0" algn="l">
              <a:lnSpc>
                <a:spcPct val="100000"/>
              </a:lnSpc>
              <a:spcBef>
                <a:spcPts val="0"/>
              </a:spcBef>
              <a:spcAft>
                <a:spcPts val="0"/>
              </a:spcAft>
              <a:buNone/>
            </a:pPr>
            <a:r>
              <a:t/>
            </a:r>
            <a:endParaRPr>
              <a:solidFill>
                <a:srgbClr val="EFEFEF"/>
              </a:solidFill>
              <a:latin typeface="Lexend"/>
              <a:ea typeface="Lexend"/>
              <a:cs typeface="Lexend"/>
              <a:sym typeface="Lexend"/>
            </a:endParaRPr>
          </a:p>
          <a:p>
            <a:pPr indent="0" lvl="0" marL="0" rtl="0" algn="l">
              <a:lnSpc>
                <a:spcPct val="100000"/>
              </a:lnSpc>
              <a:spcBef>
                <a:spcPts val="0"/>
              </a:spcBef>
              <a:spcAft>
                <a:spcPts val="0"/>
              </a:spcAft>
              <a:buNone/>
            </a:pPr>
            <a:r>
              <a:rPr b="1" lang="en">
                <a:solidFill>
                  <a:srgbClr val="B6D7A8"/>
                </a:solidFill>
                <a:latin typeface="Lexend"/>
                <a:ea typeface="Lexend"/>
                <a:cs typeface="Lexend"/>
                <a:sym typeface="Lexend"/>
              </a:rPr>
              <a:t>S</a:t>
            </a:r>
            <a:r>
              <a:rPr b="1" lang="en">
                <a:solidFill>
                  <a:srgbClr val="B6D7A8"/>
                </a:solidFill>
                <a:latin typeface="Lexend"/>
                <a:ea typeface="Lexend"/>
                <a:cs typeface="Lexend"/>
                <a:sym typeface="Lexend"/>
              </a:rPr>
              <a:t>olution:</a:t>
            </a:r>
            <a:r>
              <a:rPr b="1" lang="en">
                <a:solidFill>
                  <a:srgbClr val="EFEFEF"/>
                </a:solidFill>
                <a:latin typeface="Lexend"/>
                <a:ea typeface="Lexend"/>
                <a:cs typeface="Lexend"/>
                <a:sym typeface="Lexend"/>
              </a:rPr>
              <a:t> </a:t>
            </a:r>
            <a:r>
              <a:rPr lang="en">
                <a:solidFill>
                  <a:srgbClr val="EFEFEF"/>
                </a:solidFill>
                <a:latin typeface="Lexend"/>
                <a:ea typeface="Lexend"/>
                <a:cs typeface="Lexend"/>
                <a:sym typeface="Lexend"/>
              </a:rPr>
              <a:t>In progress</a:t>
            </a:r>
            <a:endParaRPr>
              <a:solidFill>
                <a:schemeClr val="lt1"/>
              </a:solidFill>
              <a:latin typeface="Lexend"/>
              <a:ea typeface="Lexend"/>
              <a:cs typeface="Lexend"/>
              <a:sym typeface="Lexend"/>
            </a:endParaRPr>
          </a:p>
          <a:p>
            <a:pPr indent="0" lvl="0" marL="0" rtl="0" algn="l">
              <a:lnSpc>
                <a:spcPct val="100000"/>
              </a:lnSpc>
              <a:spcBef>
                <a:spcPts val="0"/>
              </a:spcBef>
              <a:spcAft>
                <a:spcPts val="0"/>
              </a:spcAft>
              <a:buNone/>
            </a:pPr>
            <a:r>
              <a:t/>
            </a:r>
            <a:endParaRPr>
              <a:solidFill>
                <a:schemeClr val="lt1"/>
              </a:solidFill>
              <a:latin typeface="Lexend"/>
              <a:ea typeface="Lexend"/>
              <a:cs typeface="Lexend"/>
              <a:sym typeface="Lexend"/>
            </a:endParaRPr>
          </a:p>
          <a:p>
            <a:pPr indent="0" lvl="0" marL="0" rtl="0" algn="l">
              <a:lnSpc>
                <a:spcPct val="100000"/>
              </a:lnSpc>
              <a:spcBef>
                <a:spcPts val="0"/>
              </a:spcBef>
              <a:spcAft>
                <a:spcPts val="0"/>
              </a:spcAft>
              <a:buNone/>
            </a:pPr>
            <a:r>
              <a:rPr b="1" lang="en">
                <a:solidFill>
                  <a:srgbClr val="B4A7D6"/>
                </a:solidFill>
                <a:latin typeface="Lexend"/>
                <a:ea typeface="Lexend"/>
                <a:cs typeface="Lexend"/>
                <a:sym typeface="Lexend"/>
              </a:rPr>
              <a:t>Future Plan: </a:t>
            </a:r>
            <a:endParaRPr b="1">
              <a:solidFill>
                <a:srgbClr val="B4A7D6"/>
              </a:solidFill>
              <a:latin typeface="Lexend"/>
              <a:ea typeface="Lexend"/>
              <a:cs typeface="Lexend"/>
              <a:sym typeface="Lexend"/>
            </a:endParaRPr>
          </a:p>
          <a:p>
            <a:pPr indent="-342900" lvl="0" marL="457200" rtl="0" algn="l">
              <a:lnSpc>
                <a:spcPct val="100000"/>
              </a:lnSpc>
              <a:spcBef>
                <a:spcPts val="0"/>
              </a:spcBef>
              <a:spcAft>
                <a:spcPts val="0"/>
              </a:spcAft>
              <a:buClr>
                <a:srgbClr val="ECECEC"/>
              </a:buClr>
              <a:buSzPts val="1800"/>
              <a:buFont typeface="Lexend"/>
              <a:buAutoNum type="arabicPeriod"/>
            </a:pPr>
            <a:r>
              <a:rPr lang="en">
                <a:solidFill>
                  <a:srgbClr val="ECECEC"/>
                </a:solidFill>
                <a:latin typeface="Lexend"/>
                <a:ea typeface="Lexend"/>
                <a:cs typeface="Lexend"/>
                <a:sym typeface="Lexend"/>
              </a:rPr>
              <a:t>Implement user session management in Flask to differentiate between users (each user's uploads and outputs can be handled separately)</a:t>
            </a:r>
            <a:endParaRPr>
              <a:solidFill>
                <a:srgbClr val="ECECEC"/>
              </a:solidFill>
              <a:latin typeface="Lexend"/>
              <a:ea typeface="Lexend"/>
              <a:cs typeface="Lexend"/>
              <a:sym typeface="Lexend"/>
            </a:endParaRPr>
          </a:p>
          <a:p>
            <a:pPr indent="-342900" lvl="0" marL="457200" rtl="0" algn="l">
              <a:lnSpc>
                <a:spcPct val="100000"/>
              </a:lnSpc>
              <a:spcBef>
                <a:spcPts val="0"/>
              </a:spcBef>
              <a:spcAft>
                <a:spcPts val="0"/>
              </a:spcAft>
              <a:buClr>
                <a:srgbClr val="ECECEC"/>
              </a:buClr>
              <a:buSzPts val="1800"/>
              <a:buFont typeface="Lexend"/>
              <a:buAutoNum type="arabicPeriod"/>
            </a:pPr>
            <a:r>
              <a:rPr lang="en">
                <a:solidFill>
                  <a:srgbClr val="ECECEC"/>
                </a:solidFill>
                <a:latin typeface="Lexend"/>
                <a:ea typeface="Lexend"/>
                <a:cs typeface="Lexend"/>
                <a:sym typeface="Lexend"/>
              </a:rPr>
              <a:t>Modify the upload and output directories to be unique per session</a:t>
            </a:r>
            <a:endParaRPr>
              <a:solidFill>
                <a:srgbClr val="ECECEC"/>
              </a:solidFill>
              <a:latin typeface="Lexend"/>
              <a:ea typeface="Lexend"/>
              <a:cs typeface="Lexend"/>
              <a:sym typeface="Lexend"/>
            </a:endParaRPr>
          </a:p>
          <a:p>
            <a:pPr indent="-342900" lvl="0" marL="457200" rtl="0" algn="l">
              <a:lnSpc>
                <a:spcPct val="100000"/>
              </a:lnSpc>
              <a:spcBef>
                <a:spcPts val="0"/>
              </a:spcBef>
              <a:spcAft>
                <a:spcPts val="0"/>
              </a:spcAft>
              <a:buClr>
                <a:srgbClr val="ECECEC"/>
              </a:buClr>
              <a:buSzPts val="1800"/>
              <a:buFont typeface="Roboto"/>
              <a:buAutoNum type="arabicPeriod"/>
            </a:pPr>
            <a:r>
              <a:rPr lang="en">
                <a:solidFill>
                  <a:srgbClr val="ECECEC"/>
                </a:solidFill>
                <a:latin typeface="Lexend"/>
                <a:ea typeface="Lexend"/>
                <a:cs typeface="Lexend"/>
                <a:sym typeface="Lexend"/>
              </a:rPr>
              <a:t>Clear session-specific folders so the folder clearing functions are updated to only clear files related to the user's session</a:t>
            </a:r>
            <a:endParaRPr>
              <a:solidFill>
                <a:srgbClr val="ECECEC"/>
              </a:solidFill>
              <a:latin typeface="Lexend"/>
              <a:ea typeface="Lexend"/>
              <a:cs typeface="Lexend"/>
              <a:sym typeface="Lexend"/>
            </a:endParaRPr>
          </a:p>
          <a:p>
            <a:pPr indent="-342900" lvl="0" marL="457200" rtl="0" algn="l">
              <a:lnSpc>
                <a:spcPct val="100000"/>
              </a:lnSpc>
              <a:spcBef>
                <a:spcPts val="0"/>
              </a:spcBef>
              <a:spcAft>
                <a:spcPts val="0"/>
              </a:spcAft>
              <a:buClr>
                <a:srgbClr val="ECECEC"/>
              </a:buClr>
              <a:buSzPts val="1800"/>
              <a:buFont typeface="Lexend"/>
              <a:buAutoNum type="arabicPeriod"/>
            </a:pPr>
            <a:r>
              <a:rPr lang="en">
                <a:solidFill>
                  <a:srgbClr val="ECECEC"/>
                </a:solidFill>
                <a:latin typeface="Lexend"/>
                <a:ea typeface="Lexend"/>
                <a:cs typeface="Lexend"/>
                <a:sym typeface="Lexend"/>
              </a:rPr>
              <a:t>Modify the PDF retrieval endpoint to only access the PDFs from the user's session-specific output folder</a:t>
            </a:r>
            <a:endParaRPr>
              <a:solidFill>
                <a:srgbClr val="ECECEC"/>
              </a:solidFill>
              <a:latin typeface="Lexend"/>
              <a:ea typeface="Lexend"/>
              <a:cs typeface="Lexend"/>
              <a:sym typeface="Lexend"/>
            </a:endParaRPr>
          </a:p>
          <a:p>
            <a:pPr indent="-342900" lvl="0" marL="457200" rtl="0" algn="l">
              <a:lnSpc>
                <a:spcPct val="100000"/>
              </a:lnSpc>
              <a:spcBef>
                <a:spcPts val="0"/>
              </a:spcBef>
              <a:spcAft>
                <a:spcPts val="0"/>
              </a:spcAft>
              <a:buClr>
                <a:srgbClr val="ECECEC"/>
              </a:buClr>
              <a:buSzPts val="1800"/>
              <a:buFont typeface="Lexend"/>
              <a:buAutoNum type="arabicPeriod"/>
            </a:pPr>
            <a:r>
              <a:rPr lang="en">
                <a:solidFill>
                  <a:srgbClr val="ECECEC"/>
                </a:solidFill>
                <a:latin typeface="Lexend"/>
                <a:ea typeface="Lexend"/>
                <a:cs typeface="Lexend"/>
                <a:sym typeface="Lexend"/>
              </a:rPr>
              <a:t>Will use environmental variables for password (instead of hard coding)</a:t>
            </a:r>
            <a:endParaRPr>
              <a:solidFill>
                <a:srgbClr val="ECECEC"/>
              </a:solidFill>
              <a:latin typeface="Lexend"/>
              <a:ea typeface="Lexend"/>
              <a:cs typeface="Lexend"/>
              <a:sym typeface="Lexen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99" name="Shape 99"/>
        <p:cNvGrpSpPr/>
        <p:nvPr/>
      </p:nvGrpSpPr>
      <p:grpSpPr>
        <a:xfrm>
          <a:off x="0" y="0"/>
          <a:ext cx="0" cy="0"/>
          <a:chOff x="0" y="0"/>
          <a:chExt cx="0" cy="0"/>
        </a:xfrm>
      </p:grpSpPr>
      <p:sp>
        <p:nvSpPr>
          <p:cNvPr id="100" name="Google Shape;100;p20"/>
          <p:cNvSpPr txBox="1"/>
          <p:nvPr>
            <p:ph type="title"/>
          </p:nvPr>
        </p:nvSpPr>
        <p:spPr>
          <a:xfrm>
            <a:off x="311700" y="17257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2820">
                <a:solidFill>
                  <a:srgbClr val="FFFFFF"/>
                </a:solidFill>
                <a:latin typeface="Lexend"/>
                <a:ea typeface="Lexend"/>
                <a:cs typeface="Lexend"/>
                <a:sym typeface="Lexend"/>
              </a:rPr>
              <a:t>Final Product UI </a:t>
            </a:r>
            <a:endParaRPr sz="2820">
              <a:solidFill>
                <a:srgbClr val="FFFFFF"/>
              </a:solidFill>
              <a:latin typeface="Lexend"/>
              <a:ea typeface="Lexend"/>
              <a:cs typeface="Lexend"/>
              <a:sym typeface="Lexend"/>
            </a:endParaRPr>
          </a:p>
        </p:txBody>
      </p:sp>
      <p:pic>
        <p:nvPicPr>
          <p:cNvPr id="101" name="Google Shape;101;p20"/>
          <p:cNvPicPr preferRelativeResize="0"/>
          <p:nvPr/>
        </p:nvPicPr>
        <p:blipFill>
          <a:blip r:embed="rId3">
            <a:alphaModFix/>
          </a:blip>
          <a:stretch>
            <a:fillRect/>
          </a:stretch>
        </p:blipFill>
        <p:spPr>
          <a:xfrm>
            <a:off x="1327200" y="745263"/>
            <a:ext cx="6489600" cy="43982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05" name="Shape 105"/>
        <p:cNvGrpSpPr/>
        <p:nvPr/>
      </p:nvGrpSpPr>
      <p:grpSpPr>
        <a:xfrm>
          <a:off x="0" y="0"/>
          <a:ext cx="0" cy="0"/>
          <a:chOff x="0" y="0"/>
          <a:chExt cx="0" cy="0"/>
        </a:xfrm>
      </p:grpSpPr>
      <p:sp>
        <p:nvSpPr>
          <p:cNvPr id="106" name="Google Shape;106;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820">
                <a:solidFill>
                  <a:srgbClr val="FFFFFF"/>
                </a:solidFill>
                <a:latin typeface="Lexend"/>
                <a:ea typeface="Lexend"/>
                <a:cs typeface="Lexend"/>
                <a:sym typeface="Lexend"/>
              </a:rPr>
              <a:t>Future of GWAT</a:t>
            </a:r>
            <a:endParaRPr sz="2820">
              <a:solidFill>
                <a:srgbClr val="FFFFFF"/>
              </a:solidFill>
              <a:latin typeface="Lexend"/>
              <a:ea typeface="Lexend"/>
              <a:cs typeface="Lexend"/>
              <a:sym typeface="Lexend"/>
            </a:endParaRPr>
          </a:p>
        </p:txBody>
      </p:sp>
      <p:sp>
        <p:nvSpPr>
          <p:cNvPr id="107" name="Google Shape;107;p21"/>
          <p:cNvSpPr txBox="1"/>
          <p:nvPr>
            <p:ph idx="1" type="body"/>
          </p:nvPr>
        </p:nvSpPr>
        <p:spPr>
          <a:xfrm>
            <a:off x="311700" y="1144825"/>
            <a:ext cx="8431500" cy="3870000"/>
          </a:xfrm>
          <a:prstGeom prst="rect">
            <a:avLst/>
          </a:prstGeom>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Clr>
                <a:srgbClr val="EFEFEF"/>
              </a:buClr>
              <a:buSzPts val="1800"/>
              <a:buFont typeface="Lexend"/>
              <a:buChar char="●"/>
            </a:pPr>
            <a:r>
              <a:rPr lang="en">
                <a:solidFill>
                  <a:srgbClr val="EFEFEF"/>
                </a:solidFill>
                <a:latin typeface="Lexend"/>
                <a:ea typeface="Lexend"/>
                <a:cs typeface="Lexend"/>
                <a:sym typeface="Lexend"/>
              </a:rPr>
              <a:t>The official deadline Dr. Tenbergen set for making any adjustments to the Software (both stakeholder requests and student modifications) was April 20th</a:t>
            </a:r>
            <a:endParaRPr>
              <a:solidFill>
                <a:srgbClr val="EFEFEF"/>
              </a:solidFill>
              <a:latin typeface="Lexend"/>
              <a:ea typeface="Lexend"/>
              <a:cs typeface="Lexend"/>
              <a:sym typeface="Lexend"/>
            </a:endParaRPr>
          </a:p>
          <a:p>
            <a:pPr indent="0" lvl="0" marL="0" rtl="0" algn="l">
              <a:lnSpc>
                <a:spcPct val="100000"/>
              </a:lnSpc>
              <a:spcBef>
                <a:spcPts val="0"/>
              </a:spcBef>
              <a:spcAft>
                <a:spcPts val="0"/>
              </a:spcAft>
              <a:buNone/>
            </a:pPr>
            <a:r>
              <a:t/>
            </a:r>
            <a:endParaRPr>
              <a:solidFill>
                <a:srgbClr val="EFEFEF"/>
              </a:solidFill>
              <a:latin typeface="Lexend"/>
              <a:ea typeface="Lexend"/>
              <a:cs typeface="Lexend"/>
              <a:sym typeface="Lexend"/>
            </a:endParaRPr>
          </a:p>
          <a:p>
            <a:pPr indent="-342900" lvl="0" marL="457200" rtl="0" algn="l">
              <a:lnSpc>
                <a:spcPct val="100000"/>
              </a:lnSpc>
              <a:spcBef>
                <a:spcPts val="0"/>
              </a:spcBef>
              <a:spcAft>
                <a:spcPts val="0"/>
              </a:spcAft>
              <a:buClr>
                <a:srgbClr val="EFEFEF"/>
              </a:buClr>
              <a:buSzPts val="1800"/>
              <a:buFont typeface="Lexend"/>
              <a:buChar char="●"/>
            </a:pPr>
            <a:r>
              <a:rPr lang="en">
                <a:solidFill>
                  <a:srgbClr val="EFEFEF"/>
                </a:solidFill>
                <a:latin typeface="Lexend"/>
                <a:ea typeface="Lexend"/>
                <a:cs typeface="Lexend"/>
                <a:sym typeface="Lexend"/>
              </a:rPr>
              <a:t>We would like to continue working with you over the summer to get it fully functional</a:t>
            </a:r>
            <a:endParaRPr>
              <a:solidFill>
                <a:srgbClr val="EFEFEF"/>
              </a:solidFill>
              <a:latin typeface="Lexend"/>
              <a:ea typeface="Lexend"/>
              <a:cs typeface="Lexend"/>
              <a:sym typeface="Lexend"/>
            </a:endParaRPr>
          </a:p>
          <a:p>
            <a:pPr indent="0" lvl="0" marL="0" rtl="0" algn="l">
              <a:lnSpc>
                <a:spcPct val="100000"/>
              </a:lnSpc>
              <a:spcBef>
                <a:spcPts val="0"/>
              </a:spcBef>
              <a:spcAft>
                <a:spcPts val="0"/>
              </a:spcAft>
              <a:buNone/>
            </a:pPr>
            <a:r>
              <a:t/>
            </a:r>
            <a:endParaRPr>
              <a:solidFill>
                <a:srgbClr val="EFEFEF"/>
              </a:solidFill>
              <a:latin typeface="Lexend"/>
              <a:ea typeface="Lexend"/>
              <a:cs typeface="Lexend"/>
              <a:sym typeface="Lexend"/>
            </a:endParaRPr>
          </a:p>
          <a:p>
            <a:pPr indent="-342900" lvl="0" marL="457200" rtl="0" algn="l">
              <a:lnSpc>
                <a:spcPct val="100000"/>
              </a:lnSpc>
              <a:spcBef>
                <a:spcPts val="0"/>
              </a:spcBef>
              <a:spcAft>
                <a:spcPts val="0"/>
              </a:spcAft>
              <a:buClr>
                <a:srgbClr val="EFEFEF"/>
              </a:buClr>
              <a:buSzPts val="1800"/>
              <a:buFont typeface="Lexend"/>
              <a:buChar char="●"/>
            </a:pPr>
            <a:r>
              <a:rPr lang="en">
                <a:solidFill>
                  <a:srgbClr val="EFEFEF"/>
                </a:solidFill>
                <a:latin typeface="Lexend"/>
                <a:ea typeface="Lexend"/>
                <a:cs typeface="Lexend"/>
                <a:sym typeface="Lexend"/>
              </a:rPr>
              <a:t>Finals week is next week</a:t>
            </a:r>
            <a:endParaRPr>
              <a:solidFill>
                <a:srgbClr val="EFEFEF"/>
              </a:solidFill>
              <a:latin typeface="Lexend"/>
              <a:ea typeface="Lexend"/>
              <a:cs typeface="Lexend"/>
              <a:sym typeface="Lexend"/>
            </a:endParaRPr>
          </a:p>
          <a:p>
            <a:pPr indent="0" lvl="0" marL="0" rtl="0" algn="l">
              <a:lnSpc>
                <a:spcPct val="100000"/>
              </a:lnSpc>
              <a:spcBef>
                <a:spcPts val="0"/>
              </a:spcBef>
              <a:spcAft>
                <a:spcPts val="0"/>
              </a:spcAft>
              <a:buNone/>
            </a:pPr>
            <a:r>
              <a:t/>
            </a:r>
            <a:endParaRPr>
              <a:solidFill>
                <a:srgbClr val="ECECEC"/>
              </a:solidFill>
              <a:latin typeface="Lexend"/>
              <a:ea typeface="Lexend"/>
              <a:cs typeface="Lexend"/>
              <a:sym typeface="Lexen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