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8" r:id="rId5"/>
    <p:sldId id="259" r:id="rId6"/>
  </p:sldIdLst>
  <p:sldSz cx="32918400" cy="21945600"/>
  <p:notesSz cx="6858000" cy="9144000"/>
  <p:embeddedFontLst>
    <p:embeddedFont>
      <p:font typeface="Bree Serif" panose="020B0604020202020204" charset="0"/>
      <p:regular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marL="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1pPr>
    <a:lvl2pPr marL="1567355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2pPr>
    <a:lvl3pPr marL="313471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3pPr>
    <a:lvl4pPr marL="470206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4pPr>
    <a:lvl5pPr marL="626941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5pPr>
    <a:lvl6pPr marL="783677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6pPr>
    <a:lvl7pPr marL="940412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7pPr>
    <a:lvl8pPr marL="10971483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8pPr>
    <a:lvl9pPr marL="12538838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C1C"/>
    <a:srgbClr val="8B1717"/>
    <a:srgbClr val="B51F1F"/>
    <a:srgbClr val="EF5757"/>
    <a:srgbClr val="F27676"/>
    <a:srgbClr val="2D3C50"/>
    <a:srgbClr val="B41E1E"/>
    <a:srgbClr val="F59696"/>
    <a:srgbClr val="0033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1554" y="28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39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39" y="878843"/>
            <a:ext cx="7406640" cy="18724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0"/>
            <a:ext cx="27980639" cy="4358640"/>
          </a:xfrm>
        </p:spPr>
        <p:txBody>
          <a:bodyPr anchor="t"/>
          <a:lstStyle>
            <a:lvl1pPr algn="l">
              <a:defRPr sz="128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3"/>
            <a:ext cx="27980639" cy="48005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113" indent="0">
              <a:buNone/>
              <a:defRPr sz="5734">
                <a:solidFill>
                  <a:schemeClr val="tx1">
                    <a:tint val="75000"/>
                  </a:schemeClr>
                </a:solidFill>
              </a:defRPr>
            </a:lvl2pPr>
            <a:lvl3pPr marL="2926226" indent="0">
              <a:buNone/>
              <a:defRPr sz="5134">
                <a:solidFill>
                  <a:schemeClr val="tx1">
                    <a:tint val="75000"/>
                  </a:schemeClr>
                </a:solidFill>
              </a:defRPr>
            </a:lvl3pPr>
            <a:lvl4pPr marL="4389339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4pPr>
            <a:lvl5pPr marL="5852453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5pPr>
            <a:lvl6pPr marL="7315566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6pPr>
            <a:lvl7pPr marL="8778679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2"/>
            <a:ext cx="14538961" cy="14483080"/>
          </a:xfrm>
        </p:spPr>
        <p:txBody>
          <a:bodyPr/>
          <a:lstStyle>
            <a:lvl1pPr>
              <a:defRPr sz="8934"/>
            </a:lvl1pPr>
            <a:lvl2pPr>
              <a:defRPr sz="7667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2"/>
            <a:ext cx="14538961" cy="14483080"/>
          </a:xfrm>
        </p:spPr>
        <p:txBody>
          <a:bodyPr/>
          <a:lstStyle>
            <a:lvl1pPr>
              <a:defRPr sz="8934"/>
            </a:lvl1pPr>
            <a:lvl2pPr>
              <a:defRPr sz="7667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667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34" b="1"/>
            </a:lvl3pPr>
            <a:lvl4pPr marL="4389339" indent="0">
              <a:buNone/>
              <a:defRPr sz="5134" b="1"/>
            </a:lvl4pPr>
            <a:lvl5pPr marL="5852453" indent="0">
              <a:buNone/>
              <a:defRPr sz="5134" b="1"/>
            </a:lvl5pPr>
            <a:lvl6pPr marL="7315566" indent="0">
              <a:buNone/>
              <a:defRPr sz="5134" b="1"/>
            </a:lvl6pPr>
            <a:lvl7pPr marL="8778679" indent="0">
              <a:buNone/>
              <a:defRPr sz="5134" b="1"/>
            </a:lvl7pPr>
            <a:lvl8pPr marL="10241792" indent="0">
              <a:buNone/>
              <a:defRPr sz="5134" b="1"/>
            </a:lvl8pPr>
            <a:lvl9pPr marL="11704905" indent="0">
              <a:buNone/>
              <a:defRPr sz="5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667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89" cy="2047239"/>
          </a:xfrm>
        </p:spPr>
        <p:txBody>
          <a:bodyPr anchor="b"/>
          <a:lstStyle>
            <a:lvl1pPr marL="0" indent="0">
              <a:buNone/>
              <a:defRPr sz="7667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34" b="1"/>
            </a:lvl3pPr>
            <a:lvl4pPr marL="4389339" indent="0">
              <a:buNone/>
              <a:defRPr sz="5134" b="1"/>
            </a:lvl4pPr>
            <a:lvl5pPr marL="5852453" indent="0">
              <a:buNone/>
              <a:defRPr sz="5134" b="1"/>
            </a:lvl5pPr>
            <a:lvl6pPr marL="7315566" indent="0">
              <a:buNone/>
              <a:defRPr sz="5134" b="1"/>
            </a:lvl6pPr>
            <a:lvl7pPr marL="8778679" indent="0">
              <a:buNone/>
              <a:defRPr sz="5134" b="1"/>
            </a:lvl7pPr>
            <a:lvl8pPr marL="10241792" indent="0">
              <a:buNone/>
              <a:defRPr sz="5134" b="1"/>
            </a:lvl8pPr>
            <a:lvl9pPr marL="11704905" indent="0">
              <a:buNone/>
              <a:defRPr sz="5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89" cy="12644121"/>
          </a:xfrm>
        </p:spPr>
        <p:txBody>
          <a:bodyPr/>
          <a:lstStyle>
            <a:lvl1pPr>
              <a:defRPr sz="7667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10267"/>
            </a:lvl1pPr>
            <a:lvl2pPr>
              <a:defRPr sz="8934"/>
            </a:lvl2pPr>
            <a:lvl3pPr>
              <a:defRPr sz="766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2"/>
          </a:xfrm>
        </p:spPr>
        <p:txBody>
          <a:bodyPr/>
          <a:lstStyle>
            <a:lvl1pPr marL="0" indent="0">
              <a:buNone/>
              <a:defRPr sz="4467"/>
            </a:lvl1pPr>
            <a:lvl2pPr marL="1463113" indent="0">
              <a:buNone/>
              <a:defRPr sz="3867"/>
            </a:lvl2pPr>
            <a:lvl3pPr marL="2926226" indent="0">
              <a:buNone/>
              <a:defRPr sz="3200"/>
            </a:lvl3pPr>
            <a:lvl4pPr marL="4389339" indent="0">
              <a:buNone/>
              <a:defRPr sz="2867"/>
            </a:lvl4pPr>
            <a:lvl5pPr marL="5852453" indent="0">
              <a:buNone/>
              <a:defRPr sz="2867"/>
            </a:lvl5pPr>
            <a:lvl6pPr marL="7315566" indent="0">
              <a:buNone/>
              <a:defRPr sz="2867"/>
            </a:lvl6pPr>
            <a:lvl7pPr marL="8778679" indent="0">
              <a:buNone/>
              <a:defRPr sz="2867"/>
            </a:lvl7pPr>
            <a:lvl8pPr marL="10241792" indent="0">
              <a:buNone/>
              <a:defRPr sz="2867"/>
            </a:lvl8pPr>
            <a:lvl9pPr marL="11704905" indent="0">
              <a:buNone/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39" cy="181356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39" cy="13167361"/>
          </a:xfrm>
        </p:spPr>
        <p:txBody>
          <a:bodyPr/>
          <a:lstStyle>
            <a:lvl1pPr marL="0" indent="0">
              <a:buNone/>
              <a:defRPr sz="10267"/>
            </a:lvl1pPr>
            <a:lvl2pPr marL="1463113" indent="0">
              <a:buNone/>
              <a:defRPr sz="8934"/>
            </a:lvl2pPr>
            <a:lvl3pPr marL="2926226" indent="0">
              <a:buNone/>
              <a:defRPr sz="7667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0"/>
            <a:ext cx="19751039" cy="2575559"/>
          </a:xfrm>
        </p:spPr>
        <p:txBody>
          <a:bodyPr/>
          <a:lstStyle>
            <a:lvl1pPr marL="0" indent="0">
              <a:buNone/>
              <a:defRPr sz="4467"/>
            </a:lvl1pPr>
            <a:lvl2pPr marL="1463113" indent="0">
              <a:buNone/>
              <a:defRPr sz="3867"/>
            </a:lvl2pPr>
            <a:lvl3pPr marL="2926226" indent="0">
              <a:buNone/>
              <a:defRPr sz="3200"/>
            </a:lvl3pPr>
            <a:lvl4pPr marL="4389339" indent="0">
              <a:buNone/>
              <a:defRPr sz="2867"/>
            </a:lvl4pPr>
            <a:lvl5pPr marL="5852453" indent="0">
              <a:buNone/>
              <a:defRPr sz="2867"/>
            </a:lvl5pPr>
            <a:lvl6pPr marL="7315566" indent="0">
              <a:buNone/>
              <a:defRPr sz="2867"/>
            </a:lvl6pPr>
            <a:lvl7pPr marL="8778679" indent="0">
              <a:buNone/>
              <a:defRPr sz="2867"/>
            </a:lvl7pPr>
            <a:lvl8pPr marL="10241792" indent="0">
              <a:buNone/>
              <a:defRPr sz="2867"/>
            </a:lvl8pPr>
            <a:lvl9pPr marL="11704905" indent="0">
              <a:buNone/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1" cy="3657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1" cy="14483080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09728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109728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224536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732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comprehensivecrimson  Size: 36x24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2926226" rtl="0" eaLnBrk="1" latinLnBrk="0" hangingPunct="1">
        <a:spcBef>
          <a:spcPct val="0"/>
        </a:spcBef>
        <a:buNone/>
        <a:defRPr sz="14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5" indent="-1097335" algn="l" defTabSz="2926226" rtl="0" eaLnBrk="1" latinLnBrk="0" hangingPunct="1">
        <a:spcBef>
          <a:spcPct val="20000"/>
        </a:spcBef>
        <a:buFont typeface="Arial" pitchFamily="34" charset="0"/>
        <a:buChar char="•"/>
        <a:defRPr sz="10267" kern="1200">
          <a:solidFill>
            <a:schemeClr val="tx1"/>
          </a:solidFill>
          <a:latin typeface="+mn-lt"/>
          <a:ea typeface="+mn-ea"/>
          <a:cs typeface="+mn-cs"/>
        </a:defRPr>
      </a:lvl1pPr>
      <a:lvl2pPr marL="2377559" indent="-914446" algn="l" defTabSz="2926226" rtl="0" eaLnBrk="1" latinLnBrk="0" hangingPunct="1">
        <a:spcBef>
          <a:spcPct val="20000"/>
        </a:spcBef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7667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gradFill>
            <a:gsLst>
              <a:gs pos="100000">
                <a:srgbClr val="7A1C1C"/>
              </a:gs>
              <a:gs pos="54000">
                <a:srgbClr val="B51F1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381F70-485A-4C51-9258-DAB4597CCF47}"/>
              </a:ext>
            </a:extLst>
          </p:cNvPr>
          <p:cNvGrpSpPr/>
          <p:nvPr/>
        </p:nvGrpSpPr>
        <p:grpSpPr>
          <a:xfrm>
            <a:off x="-10160" y="-9722"/>
            <a:ext cx="32928561" cy="5178373"/>
            <a:chOff x="-15240" y="-14583"/>
            <a:chExt cx="43906439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95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95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95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6D93ECD-B6C6-4112-90D7-E231945E1F30}"/>
              </a:ext>
            </a:extLst>
          </p:cNvPr>
          <p:cNvSpPr txBox="1"/>
          <p:nvPr/>
        </p:nvSpPr>
        <p:spPr>
          <a:xfrm>
            <a:off x="9105730" y="472566"/>
            <a:ext cx="23647181" cy="2279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686496">
              <a:spcBef>
                <a:spcPct val="20000"/>
              </a:spcBef>
              <a:defRPr/>
            </a:pPr>
            <a:r>
              <a:rPr lang="en-US" sz="5700" dirty="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Computer Threats: What are they, What can they do, and How to Reduce Vulnerabilities</a:t>
            </a:r>
          </a:p>
          <a:p>
            <a:pPr algn="ctr" defTabSz="2686496">
              <a:spcBef>
                <a:spcPct val="20000"/>
              </a:spcBef>
              <a:defRPr/>
            </a:pPr>
            <a:endParaRPr lang="en-US" sz="5700" dirty="0">
              <a:solidFill>
                <a:srgbClr val="2D3C50"/>
              </a:solidFill>
              <a:latin typeface="Bree Serif" panose="02000503040000020004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372A251-F0BA-4160-BA4B-E2D8E2D287AA}"/>
              </a:ext>
            </a:extLst>
          </p:cNvPr>
          <p:cNvSpPr txBox="1"/>
          <p:nvPr/>
        </p:nvSpPr>
        <p:spPr>
          <a:xfrm>
            <a:off x="7047284" y="2536541"/>
            <a:ext cx="26206248" cy="12641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 dirty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Justyce Countryman</a:t>
            </a:r>
          </a:p>
          <a:p>
            <a:pPr algn="ctr">
              <a:defRPr/>
            </a:pPr>
            <a:r>
              <a:rPr lang="en-US" sz="3700" dirty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Jefferson Community College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1162" y="5791200"/>
            <a:ext cx="7355076" cy="5804149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1162" y="5710058"/>
            <a:ext cx="7355076" cy="55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D3C50"/>
                </a:solidFill>
                <a:latin typeface="Bree Serif" panose="02000503040000020004" pitchFamily="2" charset="0"/>
              </a:rPr>
              <a:t>What is a Computer Threat?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160" y="6727174"/>
            <a:ext cx="735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threats make computer hardware and software vulnerable to cybercriminals. This may result in endangering one or more computing devices, network connections, and forms of personal information.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3273" y="12873311"/>
            <a:ext cx="7302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anti-virus protection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updating regularly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Opening dubious emails or files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hazardous software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7218" y="12186599"/>
            <a:ext cx="7355076" cy="55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D3C50"/>
                </a:solidFill>
                <a:latin typeface="Bree Serif" panose="02000503040000020004" pitchFamily="2" charset="0"/>
              </a:rPr>
              <a:t>Reasons why Computer Threats Occur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B3E59-AE53-4DED-A971-E053DEE116C7}"/>
              </a:ext>
            </a:extLst>
          </p:cNvPr>
          <p:cNvSpPr txBox="1"/>
          <p:nvPr/>
        </p:nvSpPr>
        <p:spPr>
          <a:xfrm>
            <a:off x="8719478" y="6396771"/>
            <a:ext cx="7302966" cy="1403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Malware: Any form of software that intends to take advantage of “any programmable device, service, or network.” Internet criminals utilize malware for stealing computer data, files, and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Adware: Software that displays inessential advertisements. Adware may exploit browser activity or take control of a computer.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Ransomware: Encrypts all files until the user makes a specified payment. Sometimes installs by itself.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Spyware: Software that could take personal computer information and  monitor communication from a device without consent.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Trojans: Tricks users into installing harmful software that appears to be safe. This may result in trojans watching computer activity, crashing computer systems, and sending more threats.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52664-69B3-4116-8179-FBD03FBE287B}"/>
              </a:ext>
            </a:extLst>
          </p:cNvPr>
          <p:cNvSpPr/>
          <p:nvPr/>
        </p:nvSpPr>
        <p:spPr>
          <a:xfrm>
            <a:off x="8719477" y="5759833"/>
            <a:ext cx="15385476" cy="63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D3C50"/>
                </a:solidFill>
                <a:latin typeface="Bree Serif" panose="02000503040000020004" pitchFamily="2" charset="0"/>
              </a:rPr>
              <a:t>Ten Possible Modern Computer Threats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CDD11-8FA4-4EBC-9A33-A65B12940149}"/>
              </a:ext>
            </a:extLst>
          </p:cNvPr>
          <p:cNvSpPr txBox="1"/>
          <p:nvPr/>
        </p:nvSpPr>
        <p:spPr>
          <a:xfrm>
            <a:off x="16801987" y="6396771"/>
            <a:ext cx="7302966" cy="1335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Viruses: The portion of malware that executes malicious activity. Once a file with a virus is open, the computer receives the virus almost instantly. Email attachments are primary sources.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Spam: Inessential messages through the internet with the objective of “advertising, phishing, or releasing malware.” Spam is viewable because of bulk emails, instant messages, comments, and posts from social media.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Worms: Spreads to multiple computers without user interaction and takes advantage of security vulnerabilities within software.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Bots: Software that performs internet tasks automatically. Some bots aid the computer while others search for websites that contain potential malicious software.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0C73EF-79B2-4B79-A795-62DA7C25D937}"/>
              </a:ext>
            </a:extLst>
          </p:cNvPr>
          <p:cNvSpPr txBox="1"/>
          <p:nvPr/>
        </p:nvSpPr>
        <p:spPr>
          <a:xfrm>
            <a:off x="24942163" y="6396771"/>
            <a:ext cx="7302966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official or certified anti-virus software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Windows Defender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all software as soon as possible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up data consistently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Refrain from installing  applications that are not from reliable creators.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 opening websites or downloadable attachments that are clearly skeptical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a firewall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there are signs of a rootkit attack, remove everything from the operating system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2338B-4C2C-41CF-9F5C-6287CBAF3E7A}"/>
              </a:ext>
            </a:extLst>
          </p:cNvPr>
          <p:cNvSpPr/>
          <p:nvPr/>
        </p:nvSpPr>
        <p:spPr>
          <a:xfrm>
            <a:off x="24916109" y="5710058"/>
            <a:ext cx="7355076" cy="55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D3C50"/>
                </a:solidFill>
                <a:latin typeface="Bree Serif" panose="02000503040000020004" pitchFamily="2" charset="0"/>
              </a:rPr>
              <a:t>Solutions for Computer Prosperity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FC927-124E-4EB7-9F44-39B075F9F524}"/>
              </a:ext>
            </a:extLst>
          </p:cNvPr>
          <p:cNvSpPr txBox="1"/>
          <p:nvPr/>
        </p:nvSpPr>
        <p:spPr>
          <a:xfrm>
            <a:off x="24968219" y="17806313"/>
            <a:ext cx="77846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https://www.monster.com/career-advice/article/computer-threats-protect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https://www.metacompliance.com/blog/what-is-malware-and-how-to-prevent-against-it/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https://www.mcafee.com/en-us/antivirus/malware.html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https://softwarelab.org/what-is-adware/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https://www.reveantivirus.com/en/computer-security-threats/what-is-spam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https://www.imperva.com/learn/application-security/what-are-bots/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https://us.norton.com/internetsecurity-malware-what-is-a-rootkit-and-how-to-stop-them.html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https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://www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.cnet.com/h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https://www.metacompliance.com/blog/what-is-malware-and-how-to-prevent-against-it/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ow-to/the-best-antivirus-protection-of-2020-for-windows-10/</a:t>
            </a:r>
            <a:endParaRPr lang="en-US" sz="1800" b="0" dirty="0">
              <a:solidFill>
                <a:schemeClr val="bg1"/>
              </a:solidFill>
              <a:effectLst/>
            </a:endParaRPr>
          </a:p>
          <a:p>
            <a:endParaRPr lang="en-US" sz="1400" b="0" dirty="0"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0E07D-E054-42DE-A138-31D324E10705}"/>
              </a:ext>
            </a:extLst>
          </p:cNvPr>
          <p:cNvSpPr/>
          <p:nvPr/>
        </p:nvSpPr>
        <p:spPr>
          <a:xfrm>
            <a:off x="24942161" y="17119600"/>
            <a:ext cx="7355076" cy="55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D3C50"/>
                </a:solidFill>
                <a:latin typeface="Bree Serif" panose="02000503040000020004" pitchFamily="2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8BF10-0EE1-4C6B-8978-925165B1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2" y="384309"/>
            <a:ext cx="8153400" cy="3251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78603-C8A3-449A-B876-1C76970E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14491"/>
            <a:ext cx="8822929" cy="5291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FA36CA-9A32-4295-8B9F-EDA2B370825E}"/>
              </a:ext>
            </a:extLst>
          </p:cNvPr>
          <p:cNvSpPr txBox="1"/>
          <p:nvPr/>
        </p:nvSpPr>
        <p:spPr>
          <a:xfrm>
            <a:off x="9105730" y="19004055"/>
            <a:ext cx="14999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Rootkits: Malware that is difficult for users to discover since it can bypass security protection software. Rootkits give cybercriminals almost full control of a computer. They may find passwords, credit card numbers, banking statements, and other personal information. Rootkits can also keep track of which keys a user types. They could stick around for a long time and continuously produce harm. Dangerous files inside of emails or risky applications are where this threat originates commonly. </a:t>
            </a:r>
          </a:p>
        </p:txBody>
      </p:sp>
    </p:spTree>
    <p:extLst>
      <p:ext uri="{BB962C8B-B14F-4D97-AF65-F5344CB8AC3E}">
        <p14:creationId xmlns:p14="http://schemas.microsoft.com/office/powerpoint/2010/main" val="24491807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5FA34-9F43-4440-9191-6F6B67696029}"/>
              </a:ext>
            </a:extLst>
          </p:cNvPr>
          <p:cNvSpPr txBox="1"/>
          <p:nvPr/>
        </p:nvSpPr>
        <p:spPr>
          <a:xfrm>
            <a:off x="2514600" y="2895600"/>
            <a:ext cx="26136600" cy="1348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https://www.monster.com/career-advice/article/computer-threats-protect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https://www.metacompliance.com/blog/what-is-malware-and-how-to-prevent-against-it/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https://www.mcafee.com/en-us/antivirus/malware.html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https://softwarelab.org/what-is-adware/</a:t>
            </a:r>
          </a:p>
          <a:p>
            <a:pPr marL="857250" indent="-8572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https://www.reveantivirus.com/en/computer-security-threats/what-is-spam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57250" indent="-8572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https://www.imperva.com/learn/application-security/what-are-bots/</a:t>
            </a:r>
          </a:p>
          <a:p>
            <a:pPr marL="857250" indent="-8572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https://us.norton.com/internetsecurity-malware-what-is-a-rootkit-and-how-to-stop-them.html</a:t>
            </a:r>
          </a:p>
          <a:p>
            <a:pPr marL="857250" indent="-8572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https://www.metacompliance.com/blog/what-is-malware-and-how-to-prevent-against-it/</a:t>
            </a:r>
            <a:endParaRPr lang="en-US" sz="6000" b="0" dirty="0">
              <a:effectLst/>
            </a:endParaRPr>
          </a:p>
          <a:p>
            <a:pPr marL="857250" indent="-8572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https://www.cnet.com/how-to/the-best-antivirus-protection-of-2020-for-windows-10/</a:t>
            </a:r>
            <a:endParaRPr lang="en-US" sz="6000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20421-5F3A-4143-88FD-F15A54FC8224}"/>
              </a:ext>
            </a:extLst>
          </p:cNvPr>
          <p:cNvSpPr txBox="1"/>
          <p:nvPr/>
        </p:nvSpPr>
        <p:spPr>
          <a:xfrm>
            <a:off x="10896600" y="1066800"/>
            <a:ext cx="12039600" cy="10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Cited</a:t>
            </a:r>
          </a:p>
        </p:txBody>
      </p:sp>
    </p:spTree>
    <p:extLst>
      <p:ext uri="{BB962C8B-B14F-4D97-AF65-F5344CB8AC3E}">
        <p14:creationId xmlns:p14="http://schemas.microsoft.com/office/powerpoint/2010/main" val="36708185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D9B5FCFB8664AB46E7003368E324F" ma:contentTypeVersion="3" ma:contentTypeDescription="Create a new document." ma:contentTypeScope="" ma:versionID="6b721476408c435705696e363056a8d8">
  <xsd:schema xmlns:xsd="http://www.w3.org/2001/XMLSchema" xmlns:xs="http://www.w3.org/2001/XMLSchema" xmlns:p="http://schemas.microsoft.com/office/2006/metadata/properties" xmlns:ns3="a4a0e5aa-0546-49e1-8372-b6fc52fa56c8" targetNamespace="http://schemas.microsoft.com/office/2006/metadata/properties" ma:root="true" ma:fieldsID="8f1c3897862c2f04e4de8b23c71bfca2" ns3:_="">
    <xsd:import namespace="a4a0e5aa-0546-49e1-8372-b6fc52fa56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0e5aa-0546-49e1-8372-b6fc52fa56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9D807F-95E7-4C1C-9AA1-71F4D53F4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a0e5aa-0546-49e1-8372-b6fc52fa56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9FE3B5-1BC4-4EDB-A755-E7BC399ADF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85D5F1-41E3-4C02-AEE2-724F672D27FA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a4a0e5aa-0546-49e1-8372-b6fc52fa56c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696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Open Sans</vt:lpstr>
      <vt:lpstr>Bree Serif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Justyce Countryman</cp:lastModifiedBy>
  <cp:revision>68</cp:revision>
  <dcterms:created xsi:type="dcterms:W3CDTF">2015-06-02T17:01:52Z</dcterms:created>
  <dcterms:modified xsi:type="dcterms:W3CDTF">2024-01-19T03:54:43Z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0x010100678D9B5FCFB8664AB46E7003368E324F</vt:lpwstr>
  </property>
</Properties>
</file>