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</p:sldMasterIdLst>
  <p:notesMasterIdLst>
    <p:notesMasterId r:id="rId10"/>
  </p:notesMasterIdLst>
  <p:sldIdLst>
    <p:sldId id="256" r:id="rId3"/>
    <p:sldId id="257" r:id="rId4"/>
    <p:sldId id="258" r:id="rId5"/>
    <p:sldId id="262" r:id="rId6"/>
    <p:sldId id="259" r:id="rId7"/>
    <p:sldId id="260" r:id="rId8"/>
    <p:sldId id="261" r:id="rId9"/>
  </p:sldIdLst>
  <p:sldSz cx="9144000" cy="5143500" type="screen16x9"/>
  <p:notesSz cx="51435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Для перемещения страницы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ru-RU" sz="2000" b="0" u="none" strike="noStrike">
                <a:solidFill>
                  <a:srgbClr val="000000"/>
                </a:solidFill>
                <a:uFillTx/>
                <a:latin typeface="Arial"/>
              </a:rPr>
              <a:t>Для правки формата примечаний щёлкните мышью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ru-RU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5035F5C8-CE16-4F4E-82C0-E7EAC2299609}" type="slidenum">
              <a:rPr lang="ru-RU" sz="1400" b="0" u="none" strike="noStrike">
                <a:solidFill>
                  <a:srgbClr val="000000"/>
                </a:solidFill>
                <a:uFillTx/>
                <a:latin typeface="Times New Roman"/>
              </a:rPr>
              <a:t>‹#›</a:t>
            </a:fld>
            <a:endParaRPr lang="ru-RU" sz="14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7B74AAE-24A9-4AD1-84F9-D3FC00CA50B5}" type="slidenum">
              <a: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1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93E25C5-7632-4418-9E3F-C9FF66F35B24}" type="slidenum">
              <a: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2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30ABE96-0686-4C87-A558-09CDB5E1494E}" type="slidenum">
              <a: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3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FD0FF9-E618-4EFF-83A4-ED0A57C2AB4B}" type="slidenum">
              <a: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5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80A0D01-DF90-4531-9894-AB0A9E3BB69B}" type="slidenum">
              <a: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6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ru-RU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CA7C399-A7AC-4AF9-94A8-A85E0109DAEC}" type="slidenum">
              <a:rPr lang="en-US" sz="1200" b="0" u="none" strike="noStrike">
                <a:solidFill>
                  <a:schemeClr val="dk1"/>
                </a:solidFill>
                <a:uFillTx/>
                <a:latin typeface="+mn-lt"/>
                <a:ea typeface="+mn-ea"/>
              </a:rPr>
              <a:t>7</a:t>
            </a:fld>
            <a:endParaRPr lang="ru-RU" sz="12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PTX_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ru-RU" sz="1800" b="0" u="none" strike="noStrike">
                <a:solidFill>
                  <a:schemeClr val="dk1"/>
                </a:solidFill>
                <a:uFillTx/>
                <a:latin typeface="Calibri"/>
              </a:rP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3200" b="0" u="none" strike="noStrike">
                <a:solidFill>
                  <a:schemeClr val="dk1"/>
                </a:solidFill>
                <a:uFillTx/>
                <a:latin typeface="Calibri"/>
              </a:rPr>
              <a:t>Для правки структуры щёлкните мышью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400" b="0" u="none" strike="noStrike">
                <a:solidFill>
                  <a:schemeClr val="dk1"/>
                </a:solidFill>
                <a:uFillTx/>
                <a:latin typeface="Calibri"/>
              </a:rPr>
              <a:t>Второй уровень структуры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Третий уровень структуры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Четвёртый уровень структуры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Пятый уровень структуры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Шестой уровень структуры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ru-RU" sz="2000" b="0" u="none" strike="noStrike">
                <a:solidFill>
                  <a:schemeClr val="dk1"/>
                </a:solidFill>
                <a:uFillTx/>
                <a:latin typeface="Calibri"/>
              </a:rP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2AA26A72-59C9-415D-BEA6-15999CCB3D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452562"/>
              </p:ext>
            </p:extLst>
          </p:nvPr>
        </p:nvGraphicFramePr>
        <p:xfrm>
          <a:off x="0" y="-1"/>
          <a:ext cx="9144000" cy="514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Картинка" r:id="rId4" imgW="12193702" imgH="6858957" progId="StaticDib">
                  <p:embed/>
                </p:oleObj>
              </mc:Choice>
              <mc:Fallback>
                <p:oleObj name="Картинка" r:id="rId4" imgW="12193702" imgH="6858957" progId="StaticDib">
                  <p:embed/>
                  <p:pic>
                    <p:nvPicPr>
                      <p:cNvPr id="3" name="Объект 2">
                        <a:extLst>
                          <a:ext uri="{FF2B5EF4-FFF2-40B4-BE49-F238E27FC236}">
                            <a16:creationId xmlns:a16="http://schemas.microsoft.com/office/drawing/2014/main" id="{6A4162A5-0F3A-439E-8A9C-F920A85F339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-1"/>
                        <a:ext cx="9144000" cy="5143501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7086958-19B5-44C4-906C-2D19D96AF345}"/>
              </a:ext>
            </a:extLst>
          </p:cNvPr>
          <p:cNvSpPr/>
          <p:nvPr/>
        </p:nvSpPr>
        <p:spPr>
          <a:xfrm>
            <a:off x="6811951" y="3483585"/>
            <a:ext cx="4572000" cy="154529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dirty="0" err="1">
                <a:solidFill>
                  <a:schemeClr val="bg2"/>
                </a:solidFill>
                <a:latin typeface="Arial"/>
                <a:ea typeface="Arial"/>
              </a:rPr>
              <a:t>Разработчики</a:t>
            </a:r>
            <a:r>
              <a:rPr lang="en-US" dirty="0">
                <a:solidFill>
                  <a:schemeClr val="bg2"/>
                </a:solidFill>
                <a:latin typeface="Arial"/>
                <a:ea typeface="Arial"/>
              </a:rPr>
              <a:t>: </a:t>
            </a:r>
            <a:endParaRPr lang="ru-RU" dirty="0">
              <a:solidFill>
                <a:schemeClr val="bg2"/>
              </a:solidFill>
              <a:latin typeface="Arial"/>
              <a:ea typeface="Arial"/>
            </a:endParaRPr>
          </a:p>
          <a:p>
            <a:pPr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dirty="0">
                <a:solidFill>
                  <a:schemeClr val="bg2"/>
                </a:solidFill>
                <a:latin typeface="Arial"/>
                <a:ea typeface="Arial"/>
              </a:rPr>
              <a:t>Гусев Артемий, </a:t>
            </a:r>
            <a:endParaRPr lang="ru-RU" dirty="0">
              <a:solidFill>
                <a:schemeClr val="bg2"/>
              </a:solidFill>
              <a:latin typeface="Arial"/>
              <a:ea typeface="Arial"/>
            </a:endParaRPr>
          </a:p>
          <a:p>
            <a:pPr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dirty="0" err="1">
                <a:solidFill>
                  <a:schemeClr val="bg2"/>
                </a:solidFill>
                <a:latin typeface="Arial"/>
                <a:ea typeface="Arial"/>
              </a:rPr>
              <a:t>Никитин</a:t>
            </a:r>
            <a:r>
              <a:rPr lang="en-US" dirty="0">
                <a:solidFill>
                  <a:schemeClr val="bg2"/>
                </a:solidFill>
                <a:latin typeface="Arial"/>
                <a:ea typeface="Arial"/>
              </a:rPr>
              <a:t> </a:t>
            </a:r>
            <a:r>
              <a:rPr lang="en-US" dirty="0" err="1">
                <a:solidFill>
                  <a:schemeClr val="bg2"/>
                </a:solidFill>
                <a:latin typeface="Arial"/>
                <a:ea typeface="Arial"/>
              </a:rPr>
              <a:t>Георгий</a:t>
            </a:r>
            <a:endParaRPr lang="ru-RU" dirty="0">
              <a:solidFill>
                <a:schemeClr val="bg2"/>
              </a:solidFill>
              <a:latin typeface="Arial"/>
            </a:endParaRPr>
          </a:p>
          <a:p>
            <a:pPr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dirty="0">
                <a:solidFill>
                  <a:schemeClr val="bg2"/>
                </a:solidFill>
                <a:latin typeface="Arial"/>
                <a:ea typeface="Arial"/>
              </a:rPr>
              <a:t>ГБОУ </a:t>
            </a:r>
            <a:r>
              <a:rPr lang="en-US" dirty="0" err="1">
                <a:solidFill>
                  <a:schemeClr val="bg2"/>
                </a:solidFill>
                <a:latin typeface="Arial"/>
                <a:ea typeface="Arial"/>
              </a:rPr>
              <a:t>Школа</a:t>
            </a:r>
            <a:r>
              <a:rPr lang="en-US" dirty="0">
                <a:solidFill>
                  <a:schemeClr val="bg2"/>
                </a:solidFill>
                <a:latin typeface="Arial"/>
                <a:ea typeface="Arial"/>
              </a:rPr>
              <a:t> №2009</a:t>
            </a:r>
            <a:endParaRPr lang="ru-RU" dirty="0">
              <a:solidFill>
                <a:schemeClr val="bg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0"/>
          <p:cNvSpPr/>
          <p:nvPr/>
        </p:nvSpPr>
        <p:spPr>
          <a:xfrm>
            <a:off x="1321200" y="-92520"/>
            <a:ext cx="6500880" cy="78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95400" rIns="95400" bIns="95400" anchor="t">
            <a:spAutoFit/>
          </a:bodyPr>
          <a:lstStyle/>
          <a:p>
            <a:pPr algn="ctr" defTabSz="914400">
              <a:lnSpc>
                <a:spcPct val="96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4050" b="1" u="none" strike="noStrike">
                <a:solidFill>
                  <a:srgbClr val="333333"/>
                </a:solidFill>
                <a:uFillTx/>
                <a:latin typeface="Arial"/>
                <a:ea typeface="Arial"/>
              </a:rPr>
              <a:t>Описание игры</a:t>
            </a:r>
            <a:endParaRPr lang="ru-RU" sz="40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Text 1"/>
          <p:cNvSpPr/>
          <p:nvPr/>
        </p:nvSpPr>
        <p:spPr>
          <a:xfrm>
            <a:off x="41400" y="537120"/>
            <a:ext cx="9061200" cy="3709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95400" rIns="95400" bIns="95400" anchor="t">
            <a:spAutoFit/>
          </a:bodyPr>
          <a:lstStyle/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Apophenia —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это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стратегическая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игра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жанра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рогалик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в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которой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игрок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управляет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базой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расположенной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квадратном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игровом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поле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Основная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цель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игры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—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защитить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свою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базу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от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волн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наступающих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противников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используя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лазерные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пушки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зеркала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3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Геймплей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:</a:t>
            </a:r>
            <a:endParaRPr lang="ru-RU" sz="13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  •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Игрок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размещает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зеркала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поле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чтобы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отражать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лазерные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лучи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которые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могут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уничтожать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врагов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3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  •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Противники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появляются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волнами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с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различными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характеристиками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способностями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требуя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от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игрока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              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адаптации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тактики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3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Карты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колоды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:</a:t>
            </a:r>
            <a:endParaRPr lang="ru-RU" sz="13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  • В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игре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используется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система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карт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которая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позволяет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игроку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выбирать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различные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способности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улучшения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    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для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своей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базы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лазеров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3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  •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Игрок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может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настраивать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свою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колоду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перед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каждой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игрой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добавляя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уникальные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карты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которые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влияют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    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стиль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35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игры</a:t>
            </a:r>
            <a:r>
              <a:rPr lang="en-US" sz="135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35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endParaRPr lang="ru-RU" sz="15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Shape 2"/>
          <p:cNvSpPr/>
          <p:nvPr/>
        </p:nvSpPr>
        <p:spPr>
          <a:xfrm>
            <a:off x="-74880" y="4243320"/>
            <a:ext cx="9658440" cy="1489680"/>
          </a:xfrm>
          <a:custGeom>
            <a:avLst/>
            <a:gdLst>
              <a:gd name="textAreaLeft" fmla="*/ 0 w 9658440"/>
              <a:gd name="textAreaRight" fmla="*/ 9658800 w 9658440"/>
              <a:gd name="textAreaTop" fmla="*/ 0 h 1489680"/>
              <a:gd name="textAreaBottom" fmla="*/ 1490040 h 1489680"/>
            </a:gdLst>
            <a:ahLst/>
            <a:cxnLst/>
            <a:rect l="textAreaLeft" t="textAreaTop" r="textAreaRight" b="textAreaBottom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0"/>
          <p:cNvSpPr/>
          <p:nvPr/>
        </p:nvSpPr>
        <p:spPr>
          <a:xfrm>
            <a:off x="-298440" y="4090320"/>
            <a:ext cx="9658440" cy="1489680"/>
          </a:xfrm>
          <a:custGeom>
            <a:avLst/>
            <a:gdLst>
              <a:gd name="textAreaLeft" fmla="*/ 0 w 9658440"/>
              <a:gd name="textAreaRight" fmla="*/ 9658800 w 9658440"/>
              <a:gd name="textAreaTop" fmla="*/ 0 h 1489680"/>
              <a:gd name="textAreaBottom" fmla="*/ 1490040 h 1489680"/>
            </a:gdLst>
            <a:ahLst/>
            <a:cxnLst/>
            <a:rect l="textAreaLeft" t="textAreaTop" r="textAreaRight" b="textAreaBottom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Text 1"/>
          <p:cNvSpPr/>
          <p:nvPr/>
        </p:nvSpPr>
        <p:spPr>
          <a:xfrm>
            <a:off x="1002960" y="552600"/>
            <a:ext cx="7502400" cy="288211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95400" rIns="95400" bIns="95400" anchor="t">
            <a:spAutoFit/>
          </a:bodyPr>
          <a:lstStyle/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Стратегия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:</a:t>
            </a:r>
            <a:endParaRPr lang="ru-RU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•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Игроку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нужно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продумывать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свои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действия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размещая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зеркала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выбирая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               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карты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в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зависимости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от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типа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противников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их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поведения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•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Каждый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ход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предоставляет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новые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возможности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для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создания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стратегий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                  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комбинирования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действий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что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делает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игру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динамичной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увлекательной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Цель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игры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:</a:t>
            </a:r>
            <a:endParaRPr lang="ru-RU" sz="15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•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Уничтожить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все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волны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противников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сохранив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здоровье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своей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базы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мере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        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прохождения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уровней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сложность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возрастает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предлагая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новые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вызовы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               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возможности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для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5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улучшения</a:t>
            </a:r>
            <a:r>
              <a:rPr lang="en-US" sz="15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5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037876E-F2C4-4833-B7C5-F9DA1E500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-1"/>
            <a:ext cx="158451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graphicFrame>
        <p:nvGraphicFramePr>
          <p:cNvPr id="3" name="Объект 2">
            <a:extLst>
              <a:ext uri="{FF2B5EF4-FFF2-40B4-BE49-F238E27FC236}">
                <a16:creationId xmlns:a16="http://schemas.microsoft.com/office/drawing/2014/main" id="{43D01762-4C07-42B7-90C9-F1D8752F76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2423812"/>
              </p:ext>
            </p:extLst>
          </p:nvPr>
        </p:nvGraphicFramePr>
        <p:xfrm>
          <a:off x="0" y="0"/>
          <a:ext cx="9144000" cy="53022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Картинка" r:id="rId3" imgW="0" imgH="0" progId="StaticMetafile">
                  <p:embed/>
                </p:oleObj>
              </mc:Choice>
              <mc:Fallback>
                <p:oleObj name="Картинка" r:id="rId3" imgW="0" imgH="0" progId="StaticMetafile">
                  <p:embed/>
                  <p:pic>
                    <p:nvPicPr>
                      <p:cNvPr id="0" name="rectole0000000001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5302204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18070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0"/>
          <p:cNvSpPr/>
          <p:nvPr/>
        </p:nvSpPr>
        <p:spPr>
          <a:xfrm>
            <a:off x="-192240" y="4034880"/>
            <a:ext cx="9658440" cy="1489680"/>
          </a:xfrm>
          <a:custGeom>
            <a:avLst/>
            <a:gdLst>
              <a:gd name="textAreaLeft" fmla="*/ 0 w 9658440"/>
              <a:gd name="textAreaRight" fmla="*/ 9658800 w 9658440"/>
              <a:gd name="textAreaTop" fmla="*/ 0 h 1489680"/>
              <a:gd name="textAreaBottom" fmla="*/ 1490040 h 1489680"/>
            </a:gdLst>
            <a:ahLst/>
            <a:cxnLst/>
            <a:rect l="textAreaLeft" t="textAreaTop" r="textAreaRight" b="textAreaBottom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Text 1"/>
          <p:cNvSpPr/>
          <p:nvPr/>
        </p:nvSpPr>
        <p:spPr>
          <a:xfrm>
            <a:off x="777600" y="0"/>
            <a:ext cx="7502400" cy="93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95400" rIns="95400" bIns="95400" anchor="t">
            <a:spAutoFit/>
          </a:bodyPr>
          <a:lstStyle/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4050" b="1" u="none" strike="noStrike">
                <a:solidFill>
                  <a:srgbClr val="333333"/>
                </a:solidFill>
                <a:uFillTx/>
                <a:latin typeface="Arial"/>
                <a:ea typeface="Arial"/>
              </a:rPr>
              <a:t>Библиотеки</a:t>
            </a:r>
            <a:endParaRPr lang="ru-RU" sz="40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Text 2"/>
          <p:cNvSpPr/>
          <p:nvPr/>
        </p:nvSpPr>
        <p:spPr>
          <a:xfrm>
            <a:off x="1620000" y="900000"/>
            <a:ext cx="6929280" cy="3128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95400" rIns="95400" bIns="95400" anchor="t">
            <a:spAutoFit/>
          </a:bodyPr>
          <a:lstStyle/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•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pygame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: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для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создания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графики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обработки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событий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21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• math: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для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математических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расчетов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2100" b="0" u="none" strike="noStrike" dirty="0">
              <a:solidFill>
                <a:srgbClr val="333333"/>
              </a:solidFill>
              <a:uFillTx/>
              <a:latin typeface="Arial"/>
              <a:ea typeface="Arial"/>
            </a:endParaRPr>
          </a:p>
          <a:p>
            <a:pPr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•</a:t>
            </a:r>
            <a:r>
              <a:rPr lang="ru-RU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random:</a:t>
            </a:r>
            <a:r>
              <a:rPr lang="ru-RU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для рандомизации отдельных объектов 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21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•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os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: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для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работы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с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файловой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системой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21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• sys: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для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взаимодействия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с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интерпретатором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Python.</a:t>
            </a:r>
            <a:endParaRPr lang="ru-RU" sz="21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•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networkx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: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для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работы</a:t>
            </a:r>
            <a:r>
              <a:rPr lang="en-US" sz="21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с </a:t>
            </a:r>
            <a:r>
              <a:rPr lang="en-US" sz="21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графами</a:t>
            </a:r>
            <a:endParaRPr lang="ru-RU" sz="21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0"/>
          <p:cNvSpPr/>
          <p:nvPr/>
        </p:nvSpPr>
        <p:spPr>
          <a:xfrm>
            <a:off x="-192240" y="4034880"/>
            <a:ext cx="9658440" cy="1489680"/>
          </a:xfrm>
          <a:custGeom>
            <a:avLst/>
            <a:gdLst>
              <a:gd name="textAreaLeft" fmla="*/ 0 w 9658440"/>
              <a:gd name="textAreaRight" fmla="*/ 9658800 w 9658440"/>
              <a:gd name="textAreaTop" fmla="*/ 0 h 1489680"/>
              <a:gd name="textAreaBottom" fmla="*/ 1490040 h 1489680"/>
            </a:gdLst>
            <a:ahLst/>
            <a:cxnLst/>
            <a:rect l="textAreaLeft" t="textAreaTop" r="textAreaRight" b="textAreaBottom"/>
            <a:pathLst>
              <a:path w="9658773" h="1490133">
                <a:moveTo>
                  <a:pt x="0" y="149013"/>
                </a:moveTo>
                <a:cubicBezTo>
                  <a:pt x="1931755" y="-298027"/>
                  <a:pt x="2897632" y="447040"/>
                  <a:pt x="4829387" y="149013"/>
                </a:cubicBezTo>
                <a:cubicBezTo>
                  <a:pt x="6761141" y="-298027"/>
                  <a:pt x="7727019" y="447040"/>
                  <a:pt x="9658773" y="149013"/>
                </a:cubicBezTo>
                <a:lnTo>
                  <a:pt x="9658773" y="1341120"/>
                </a:lnTo>
                <a:cubicBezTo>
                  <a:pt x="6761141" y="1788160"/>
                  <a:pt x="7727019" y="1043093"/>
                  <a:pt x="4829387" y="1341120"/>
                </a:cubicBezTo>
                <a:cubicBezTo>
                  <a:pt x="1931755" y="1788160"/>
                  <a:pt x="2897632" y="1043093"/>
                  <a:pt x="0" y="1341120"/>
                </a:cubicBezTo>
                <a:lnTo>
                  <a:pt x="0" y="14901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Text 1"/>
          <p:cNvSpPr/>
          <p:nvPr/>
        </p:nvSpPr>
        <p:spPr>
          <a:xfrm>
            <a:off x="820440" y="-195480"/>
            <a:ext cx="7502400" cy="93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95400" rIns="95400" bIns="95400" anchor="t">
            <a:spAutoFit/>
          </a:bodyPr>
          <a:lstStyle/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4050" b="1" u="none" strike="noStrike">
                <a:solidFill>
                  <a:srgbClr val="333333"/>
                </a:solidFill>
                <a:uFillTx/>
                <a:latin typeface="Arial"/>
                <a:ea typeface="Arial"/>
              </a:rPr>
              <a:t>Основные Классы</a:t>
            </a:r>
            <a:endParaRPr lang="ru-RU" sz="405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Text 2"/>
          <p:cNvSpPr/>
          <p:nvPr/>
        </p:nvSpPr>
        <p:spPr>
          <a:xfrm>
            <a:off x="338760" y="266040"/>
            <a:ext cx="8896320" cy="3595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95400" rIns="95400" bIns="95400" anchor="t">
            <a:spAutoFit/>
          </a:bodyPr>
          <a:lstStyle/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Enemy: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•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Представляет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противников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которые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появляются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поле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Имеет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свойства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здоровья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урона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              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типа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(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дальник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или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ближник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).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Обрабатывает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логику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движения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атаки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Mirror: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•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Элемент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который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отражает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лазерные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лучи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Игрок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может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изменять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его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положение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                            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поворачивать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его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чтобы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направлять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лазеры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противников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Laser: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•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Представляет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лазерный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луч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который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может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быть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запущен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из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базы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или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отражен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зеркалами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               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Обрабатывает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логику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движения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взаимодействия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с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противниками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Board: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     •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Основное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игровое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поле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котором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размещаются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все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элементы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(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база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зеркала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противники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).             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Отвечает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за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отрисовку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управление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состоянием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игры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от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него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наследуются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другие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4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классы</a:t>
            </a:r>
            <a:r>
              <a:rPr lang="en-US" sz="14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DEB5FE7-2285-498D-9AAE-28C2627AC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7511" y="1139300"/>
            <a:ext cx="457200" cy="4572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0273566-8B18-4B77-91F3-506576F2E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4033" y="1835100"/>
            <a:ext cx="457200" cy="45720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E3A381-5B76-4552-ACB4-8D8F61E1B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8678" y="1053540"/>
            <a:ext cx="457200" cy="4572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F37D29-3BC3-4F27-A80C-2BE1B6EAA1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0572" y="3632760"/>
            <a:ext cx="457200" cy="4572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83E721-B819-441C-92A3-4309A2915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7696" y="2744434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0"/>
          <p:cNvSpPr/>
          <p:nvPr/>
        </p:nvSpPr>
        <p:spPr>
          <a:xfrm>
            <a:off x="1743120" y="151920"/>
            <a:ext cx="5533560" cy="1693080"/>
          </a:xfrm>
          <a:custGeom>
            <a:avLst/>
            <a:gdLst>
              <a:gd name="textAreaLeft" fmla="*/ 0 w 5533560"/>
              <a:gd name="textAreaRight" fmla="*/ 5533920 w 5533560"/>
              <a:gd name="textAreaTop" fmla="*/ 0 h 1693080"/>
              <a:gd name="textAreaBottom" fmla="*/ 1693440 h 1693080"/>
            </a:gdLst>
            <a:ahLst/>
            <a:cxnLst/>
            <a:rect l="textAreaLeft" t="textAreaTop" r="textAreaRight" b="textAreaBottom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5B9BD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4" name="Shape 1"/>
          <p:cNvSpPr/>
          <p:nvPr/>
        </p:nvSpPr>
        <p:spPr>
          <a:xfrm>
            <a:off x="2049480" y="654840"/>
            <a:ext cx="5533560" cy="1693080"/>
          </a:xfrm>
          <a:custGeom>
            <a:avLst/>
            <a:gdLst>
              <a:gd name="textAreaLeft" fmla="*/ 0 w 5533560"/>
              <a:gd name="textAreaRight" fmla="*/ 5533920 w 5533560"/>
              <a:gd name="textAreaTop" fmla="*/ 0 h 1693080"/>
              <a:gd name="textAreaBottom" fmla="*/ 1693440 h 1693080"/>
            </a:gdLst>
            <a:ahLst/>
            <a:cxnLst/>
            <a:rect l="textAreaLeft" t="textAreaTop" r="textAreaRight" b="textAreaBottom"/>
            <a:pathLst>
              <a:path w="5533813" h="1693333">
                <a:moveTo>
                  <a:pt x="0" y="0"/>
                </a:moveTo>
                <a:lnTo>
                  <a:pt x="5533813" y="0"/>
                </a:lnTo>
                <a:lnTo>
                  <a:pt x="5533813" y="1693333"/>
                </a:lnTo>
                <a:lnTo>
                  <a:pt x="0" y="1693333"/>
                </a:lnTo>
                <a:close/>
              </a:path>
            </a:pathLst>
          </a:custGeom>
          <a:solidFill>
            <a:srgbClr val="5B9BD5">
              <a:alpha val="7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ru-RU" sz="18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Text 2"/>
          <p:cNvSpPr/>
          <p:nvPr/>
        </p:nvSpPr>
        <p:spPr>
          <a:xfrm>
            <a:off x="2360160" y="495720"/>
            <a:ext cx="4423320" cy="1013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95400" rIns="95400" bIns="95400" anchor="t">
            <a:spAutoFit/>
          </a:bodyPr>
          <a:lstStyle/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4500" b="1" u="none" strike="noStrike" spc="374">
                <a:solidFill>
                  <a:srgbClr val="FFFFFF"/>
                </a:solidFill>
                <a:uFillTx/>
                <a:latin typeface="Arial"/>
                <a:ea typeface="Arial"/>
              </a:rPr>
              <a:t>Заключение</a:t>
            </a:r>
            <a:endParaRPr lang="ru-RU" sz="45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Text 3"/>
          <p:cNvSpPr/>
          <p:nvPr/>
        </p:nvSpPr>
        <p:spPr>
          <a:xfrm>
            <a:off x="804240" y="2688840"/>
            <a:ext cx="8023320" cy="1177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400" tIns="95400" rIns="95400" bIns="95400" anchor="t">
            <a:spAutoFit/>
          </a:bodyPr>
          <a:lstStyle/>
          <a:p>
            <a:pPr algn="ctr" defTabSz="914400">
              <a:lnSpc>
                <a:spcPct val="120000"/>
              </a:lnSpc>
              <a:spcBef>
                <a:spcPts val="374"/>
              </a:spcBef>
              <a:tabLst>
                <a:tab pos="0" algn="l"/>
              </a:tabLst>
            </a:pP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Apophenia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предлагает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уникальное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ru-RU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сочетание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ru-RU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стратегии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адаптации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,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что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делает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каждую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игру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неповторимой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Защитите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базу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и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пройдите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все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 </a:t>
            </a:r>
            <a:r>
              <a:rPr lang="en-US" sz="1800" b="0" u="none" strike="noStrike" dirty="0" err="1">
                <a:solidFill>
                  <a:srgbClr val="333333"/>
                </a:solidFill>
                <a:uFillTx/>
                <a:latin typeface="Arial"/>
                <a:ea typeface="Arial"/>
              </a:rPr>
              <a:t>уровни</a:t>
            </a:r>
            <a:r>
              <a:rPr lang="en-US" sz="1800" b="0" u="none" strike="noStrike" dirty="0">
                <a:solidFill>
                  <a:srgbClr val="333333"/>
                </a:solidFill>
                <a:uFillTx/>
                <a:latin typeface="Arial"/>
                <a:ea typeface="Arial"/>
              </a:rPr>
              <a:t>.</a:t>
            </a:r>
            <a:endParaRPr lang="ru-RU" sz="1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407</Words>
  <Application>Microsoft Office PowerPoint</Application>
  <PresentationFormat>Экран (16:9)</PresentationFormat>
  <Paragraphs>41</Paragraphs>
  <Slides>7</Slides>
  <Notes>6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2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Calibri</vt:lpstr>
      <vt:lpstr>DejaVu Sans</vt:lpstr>
      <vt:lpstr>Symbol</vt:lpstr>
      <vt:lpstr>Times New Roman</vt:lpstr>
      <vt:lpstr>Wingdings</vt:lpstr>
      <vt:lpstr>Office Theme</vt:lpstr>
      <vt:lpstr>Office Theme</vt:lpstr>
      <vt:lpstr>Picture (Device Independent Bitmap)</vt:lpstr>
      <vt:lpstr>Picture (Metafile)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dc:description/>
  <cp:lastModifiedBy>Артемий Гусев</cp:lastModifiedBy>
  <cp:revision>4</cp:revision>
  <dcterms:created xsi:type="dcterms:W3CDTF">2025-01-23T14:58:49Z</dcterms:created>
  <dcterms:modified xsi:type="dcterms:W3CDTF">2025-02-20T10:01:25Z</dcterms:modified>
  <dc:language>ru-RU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6</vt:i4>
  </property>
  <property fmtid="{D5CDD505-2E9C-101B-9397-08002B2CF9AE}" pid="3" name="PresentationFormat">
    <vt:lpwstr>On-screen Show (16:9)</vt:lpwstr>
  </property>
  <property fmtid="{D5CDD505-2E9C-101B-9397-08002B2CF9AE}" pid="4" name="Slides">
    <vt:i4>6</vt:i4>
  </property>
</Properties>
</file>