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51435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Для перемещения страницы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5035F5C8-CE16-4F4E-82C0-E7EAC2299609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B74AAE-24A9-4AD1-84F9-D3FC00CA50B5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3E25C5-7632-4418-9E3F-C9FF66F35B24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0ABE96-0686-4C87-A558-09CDB5E1494E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FD0FF9-E618-4EFF-83A4-ED0A57C2AB4B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80A0D01-DF90-4531-9894-AB0A9E3BB69B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A7C399-A7AC-4AF9-94A8-A85E0109DAEC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PTX_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0"/>
          <p:cNvSpPr/>
          <p:nvPr/>
        </p:nvSpPr>
        <p:spPr>
          <a:xfrm>
            <a:off x="0" y="1828800"/>
            <a:ext cx="4992120" cy="3314520"/>
          </a:xfrm>
          <a:custGeom>
            <a:avLst/>
            <a:gdLst>
              <a:gd name="textAreaLeft" fmla="*/ 0 w 4992120"/>
              <a:gd name="textAreaRight" fmla="*/ 4992480 w 4992120"/>
              <a:gd name="textAreaTop" fmla="*/ 0 h 3314520"/>
              <a:gd name="textAreaBottom" fmla="*/ 3314880 h 3314520"/>
            </a:gdLst>
            <a:ahLst/>
            <a:rect l="textAreaLeft" t="textAreaTop" r="textAreaRight" b="textAreaBottom"/>
            <a:pathLst>
              <a:path w="4992624" h="3314700">
                <a:moveTo>
                  <a:pt x="0" y="0"/>
                </a:moveTo>
                <a:lnTo>
                  <a:pt x="0" y="3314700"/>
                </a:lnTo>
                <a:lnTo>
                  <a:pt x="4992624" y="3314700"/>
                </a:lnTo>
                <a:close/>
              </a:path>
            </a:pathLst>
          </a:custGeom>
          <a:solidFill>
            <a:srgbClr val="5b9bd5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Shape 1"/>
          <p:cNvSpPr/>
          <p:nvPr/>
        </p:nvSpPr>
        <p:spPr>
          <a:xfrm flipV="1">
            <a:off x="0" y="-720"/>
            <a:ext cx="2742840" cy="2925720"/>
          </a:xfrm>
          <a:custGeom>
            <a:avLst/>
            <a:gdLst>
              <a:gd name="textAreaLeft" fmla="*/ 0 w 2742840"/>
              <a:gd name="textAreaRight" fmla="*/ 2743200 w 2742840"/>
              <a:gd name="textAreaTop" fmla="*/ -360 h 2925720"/>
              <a:gd name="textAreaBottom" fmla="*/ 2925720 h 2925720"/>
            </a:gdLst>
            <a:ahLst/>
            <a:rect l="textAreaLeft" t="textAreaTop" r="textAreaRight" b="textAreaBottom"/>
            <a:pathLst>
              <a:path w="2743200" h="2926080">
                <a:moveTo>
                  <a:pt x="0" y="0"/>
                </a:moveTo>
                <a:lnTo>
                  <a:pt x="0" y="2926080"/>
                </a:lnTo>
                <a:lnTo>
                  <a:pt x="2743200" y="2926080"/>
                </a:lnTo>
                <a:close/>
              </a:path>
            </a:pathLst>
          </a:custGeom>
          <a:solidFill>
            <a:srgbClr val="5b9b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Text 2"/>
          <p:cNvSpPr/>
          <p:nvPr/>
        </p:nvSpPr>
        <p:spPr>
          <a:xfrm>
            <a:off x="2743200" y="1375200"/>
            <a:ext cx="534888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95400" bIns="95400" anchor="t">
            <a:spAutoFit/>
          </a:bodyPr>
          <a:p>
            <a:pPr algn="ctr" defTabSz="914400">
              <a:lnSpc>
                <a:spcPct val="96000"/>
              </a:lnSpc>
              <a:spcBef>
                <a:spcPts val="374"/>
              </a:spcBef>
              <a:tabLst>
                <a:tab algn="l" pos="0"/>
              </a:tabLst>
            </a:pPr>
            <a:r>
              <a:rPr b="1" lang="en-US" sz="49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Apophenia</a:t>
            </a:r>
            <a:endParaRPr b="0" lang="ru-RU" sz="49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Text 3"/>
          <p:cNvSpPr/>
          <p:nvPr/>
        </p:nvSpPr>
        <p:spPr>
          <a:xfrm>
            <a:off x="3794760" y="3071160"/>
            <a:ext cx="534888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95400" bIns="95400" anchor="t">
            <a:spAutoFit/>
          </a:bodyPr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Разработчики: Гусев Артемий, Никитин Георгий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ГБОУ Школа №2009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/>
          <p:cNvSpPr/>
          <p:nvPr/>
        </p:nvSpPr>
        <p:spPr>
          <a:xfrm>
            <a:off x="1321200" y="-92520"/>
            <a:ext cx="650088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95400" bIns="95400" anchor="t">
            <a:spAutoFit/>
          </a:bodyPr>
          <a:p>
            <a:pPr algn="ctr" defTabSz="914400">
              <a:lnSpc>
                <a:spcPct val="96000"/>
              </a:lnSpc>
              <a:spcBef>
                <a:spcPts val="374"/>
              </a:spcBef>
              <a:tabLst>
                <a:tab algn="l" pos="0"/>
              </a:tabLst>
            </a:pPr>
            <a:r>
              <a:rPr b="1" lang="en-US" sz="40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Описание игры</a:t>
            </a:r>
            <a:endParaRPr b="0" lang="ru-RU" sz="4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Text 1"/>
          <p:cNvSpPr/>
          <p:nvPr/>
        </p:nvSpPr>
        <p:spPr>
          <a:xfrm>
            <a:off x="41400" y="537120"/>
            <a:ext cx="9061200" cy="37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95400" bIns="95400" anchor="t">
            <a:spAutoFit/>
          </a:bodyPr>
          <a:p>
            <a:pPr algn="ctr"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3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Apophenia — это стратегическая игра жанра рогалик, в которой игрок управляет базой, расположенной на квадратном игровом поле. Основная цель игры — защитить свою базу от волн наступающих противников, используя лазерные пушки и зеркала.</a:t>
            </a:r>
            <a:endParaRPr b="0" lang="ru-RU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3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Геймплей:</a:t>
            </a:r>
            <a:endParaRPr b="0" lang="ru-RU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3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        • </a:t>
            </a:r>
            <a:r>
              <a:rPr b="0" lang="en-US" sz="13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Игрок размещает зеркала на поле, чтобы отражать лазерные лучи, которые могут уничтожать врагов.</a:t>
            </a:r>
            <a:endParaRPr b="0" lang="ru-RU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3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        • </a:t>
            </a:r>
            <a:r>
              <a:rPr b="0" lang="en-US" sz="13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Противники появляются волнами с различными характеристиками и способностями, требуя от игрока                     адаптации тактики.</a:t>
            </a:r>
            <a:endParaRPr b="0" lang="ru-RU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3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Карты и колоды:</a:t>
            </a:r>
            <a:endParaRPr b="0" lang="ru-RU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3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        • </a:t>
            </a:r>
            <a:r>
              <a:rPr b="0" lang="en-US" sz="13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В игре используется система карт, которая позволяет игроку выбирать различные способности и улучшения           для своей базы и лазеров.</a:t>
            </a:r>
            <a:endParaRPr b="0" lang="ru-RU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3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        • </a:t>
            </a:r>
            <a:r>
              <a:rPr b="0" lang="en-US" sz="13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Игрок может настраивать свою колоду перед каждой игрой, добавляя уникальные карты, которые влияют на           стиль игры.</a:t>
            </a:r>
            <a:endParaRPr b="0" lang="ru-RU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Shape 2"/>
          <p:cNvSpPr/>
          <p:nvPr/>
        </p:nvSpPr>
        <p:spPr>
          <a:xfrm>
            <a:off x="-74880" y="4243320"/>
            <a:ext cx="9658440" cy="1489680"/>
          </a:xfrm>
          <a:custGeom>
            <a:avLst/>
            <a:gdLst>
              <a:gd name="textAreaLeft" fmla="*/ 0 w 9658440"/>
              <a:gd name="textAreaRight" fmla="*/ 9658800 w 9658440"/>
              <a:gd name="textAreaTop" fmla="*/ 0 h 1489680"/>
              <a:gd name="textAreaBottom" fmla="*/ 1490040 h 1489680"/>
            </a:gdLst>
            <a:ahLst/>
            <a:rect l="textAreaLeft" t="textAreaTop" r="textAreaRight" b="textAreaBottom"/>
            <a:pathLst>
              <a:path w="9658773" h="1490133">
                <a:moveTo>
                  <a:pt x="0" y="149013"/>
                </a:moveTo>
                <a:cubicBezTo>
                  <a:pt x="1931755" y="-298027"/>
                  <a:pt x="2897632" y="447040"/>
                  <a:pt x="4829387" y="149013"/>
                </a:cubicBezTo>
                <a:cubicBezTo>
                  <a:pt x="6761141" y="-298027"/>
                  <a:pt x="7727019" y="447040"/>
                  <a:pt x="9658773" y="149013"/>
                </a:cubicBezTo>
                <a:lnTo>
                  <a:pt x="9658773" y="1341120"/>
                </a:lnTo>
                <a:cubicBezTo>
                  <a:pt x="6761141" y="1788160"/>
                  <a:pt x="7727019" y="1043093"/>
                  <a:pt x="4829387" y="1341120"/>
                </a:cubicBezTo>
                <a:cubicBezTo>
                  <a:pt x="1931755" y="1788160"/>
                  <a:pt x="2897632" y="1043093"/>
                  <a:pt x="0" y="1341120"/>
                </a:cubicBezTo>
                <a:lnTo>
                  <a:pt x="0" y="149013"/>
                </a:lnTo>
                <a:close/>
              </a:path>
            </a:pathLst>
          </a:custGeom>
          <a:solidFill>
            <a:srgbClr val="5b9b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-298440" y="4090320"/>
            <a:ext cx="9658440" cy="1489680"/>
          </a:xfrm>
          <a:custGeom>
            <a:avLst/>
            <a:gdLst>
              <a:gd name="textAreaLeft" fmla="*/ 0 w 9658440"/>
              <a:gd name="textAreaRight" fmla="*/ 9658800 w 9658440"/>
              <a:gd name="textAreaTop" fmla="*/ 0 h 1489680"/>
              <a:gd name="textAreaBottom" fmla="*/ 1490040 h 1489680"/>
            </a:gdLst>
            <a:ahLst/>
            <a:rect l="textAreaLeft" t="textAreaTop" r="textAreaRight" b="textAreaBottom"/>
            <a:pathLst>
              <a:path w="9658773" h="1490133">
                <a:moveTo>
                  <a:pt x="0" y="149013"/>
                </a:moveTo>
                <a:cubicBezTo>
                  <a:pt x="1931755" y="-298027"/>
                  <a:pt x="2897632" y="447040"/>
                  <a:pt x="4829387" y="149013"/>
                </a:cubicBezTo>
                <a:cubicBezTo>
                  <a:pt x="6761141" y="-298027"/>
                  <a:pt x="7727019" y="447040"/>
                  <a:pt x="9658773" y="149013"/>
                </a:cubicBezTo>
                <a:lnTo>
                  <a:pt x="9658773" y="1341120"/>
                </a:lnTo>
                <a:cubicBezTo>
                  <a:pt x="6761141" y="1788160"/>
                  <a:pt x="7727019" y="1043093"/>
                  <a:pt x="4829387" y="1341120"/>
                </a:cubicBezTo>
                <a:cubicBezTo>
                  <a:pt x="1931755" y="1788160"/>
                  <a:pt x="2897632" y="1043093"/>
                  <a:pt x="0" y="1341120"/>
                </a:cubicBezTo>
                <a:lnTo>
                  <a:pt x="0" y="149013"/>
                </a:lnTo>
                <a:close/>
              </a:path>
            </a:pathLst>
          </a:custGeom>
          <a:solidFill>
            <a:srgbClr val="5b9b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Text 1"/>
          <p:cNvSpPr/>
          <p:nvPr/>
        </p:nvSpPr>
        <p:spPr>
          <a:xfrm>
            <a:off x="1002960" y="552600"/>
            <a:ext cx="7502400" cy="285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95400" bIns="95400" anchor="t">
            <a:spAutoFit/>
          </a:bodyPr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5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Стратегия: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5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    • </a:t>
            </a:r>
            <a:r>
              <a:rPr b="0" lang="en-US" sz="15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Игроку нужно продумывать свои действия, размещая зеркала и выбирая                      карты в зависимости от типа противников и их поведения.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5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    • </a:t>
            </a:r>
            <a:r>
              <a:rPr b="0" lang="en-US" sz="15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Каждый ход предоставляет новые возможности для создания стратегий и                    комбинирования действий, что делает игру динамичной и увлекательной.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5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Цель игры: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5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    • </a:t>
            </a:r>
            <a:r>
              <a:rPr b="0" lang="en-US" sz="15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Уничтожить все волны противников, сохранив здоровье своей базы. По мере               прохождения уровней сложность возрастает, предлагая новые вызовы и                 возможности для улучшения.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0"/>
          <p:cNvSpPr/>
          <p:nvPr/>
        </p:nvSpPr>
        <p:spPr>
          <a:xfrm>
            <a:off x="-192240" y="4034880"/>
            <a:ext cx="9658440" cy="1489680"/>
          </a:xfrm>
          <a:custGeom>
            <a:avLst/>
            <a:gdLst>
              <a:gd name="textAreaLeft" fmla="*/ 0 w 9658440"/>
              <a:gd name="textAreaRight" fmla="*/ 9658800 w 9658440"/>
              <a:gd name="textAreaTop" fmla="*/ 0 h 1489680"/>
              <a:gd name="textAreaBottom" fmla="*/ 1490040 h 1489680"/>
            </a:gdLst>
            <a:ahLst/>
            <a:rect l="textAreaLeft" t="textAreaTop" r="textAreaRight" b="textAreaBottom"/>
            <a:pathLst>
              <a:path w="9658773" h="1490133">
                <a:moveTo>
                  <a:pt x="0" y="149013"/>
                </a:moveTo>
                <a:cubicBezTo>
                  <a:pt x="1931755" y="-298027"/>
                  <a:pt x="2897632" y="447040"/>
                  <a:pt x="4829387" y="149013"/>
                </a:cubicBezTo>
                <a:cubicBezTo>
                  <a:pt x="6761141" y="-298027"/>
                  <a:pt x="7727019" y="447040"/>
                  <a:pt x="9658773" y="149013"/>
                </a:cubicBezTo>
                <a:lnTo>
                  <a:pt x="9658773" y="1341120"/>
                </a:lnTo>
                <a:cubicBezTo>
                  <a:pt x="6761141" y="1788160"/>
                  <a:pt x="7727019" y="1043093"/>
                  <a:pt x="4829387" y="1341120"/>
                </a:cubicBezTo>
                <a:cubicBezTo>
                  <a:pt x="1931755" y="1788160"/>
                  <a:pt x="2897632" y="1043093"/>
                  <a:pt x="0" y="1341120"/>
                </a:cubicBezTo>
                <a:lnTo>
                  <a:pt x="0" y="149013"/>
                </a:lnTo>
                <a:close/>
              </a:path>
            </a:pathLst>
          </a:custGeom>
          <a:solidFill>
            <a:srgbClr val="5b9b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Text 1"/>
          <p:cNvSpPr/>
          <p:nvPr/>
        </p:nvSpPr>
        <p:spPr>
          <a:xfrm>
            <a:off x="777600" y="0"/>
            <a:ext cx="7502400" cy="93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95400" bIns="95400" anchor="t">
            <a:spAutoFit/>
          </a:bodyPr>
          <a:p>
            <a:pPr algn="ctr"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1" lang="en-US" sz="40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Библиотеки</a:t>
            </a:r>
            <a:endParaRPr b="0" lang="ru-RU" sz="4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Text 2"/>
          <p:cNvSpPr/>
          <p:nvPr/>
        </p:nvSpPr>
        <p:spPr>
          <a:xfrm>
            <a:off x="1620000" y="900000"/>
            <a:ext cx="6929280" cy="268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95400" bIns="95400" anchor="t">
            <a:spAutoFit/>
          </a:bodyPr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21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• </a:t>
            </a:r>
            <a:r>
              <a:rPr b="0" lang="en-US" sz="21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pygame: для создания графики и обработки событий.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21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• </a:t>
            </a:r>
            <a:r>
              <a:rPr b="0" lang="en-US" sz="21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math: для математических расчетов.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21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• </a:t>
            </a:r>
            <a:r>
              <a:rPr b="0" lang="en-US" sz="21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os: для работы с файловой системой.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21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• </a:t>
            </a:r>
            <a:r>
              <a:rPr b="0" lang="en-US" sz="21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sys: для взаимодействия с интерпретатором Python.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21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• </a:t>
            </a:r>
            <a:r>
              <a:rPr b="0" lang="en-US" sz="21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networkx: для работы с графами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-192240" y="4034880"/>
            <a:ext cx="9658440" cy="1489680"/>
          </a:xfrm>
          <a:custGeom>
            <a:avLst/>
            <a:gdLst>
              <a:gd name="textAreaLeft" fmla="*/ 0 w 9658440"/>
              <a:gd name="textAreaRight" fmla="*/ 9658800 w 9658440"/>
              <a:gd name="textAreaTop" fmla="*/ 0 h 1489680"/>
              <a:gd name="textAreaBottom" fmla="*/ 1490040 h 1489680"/>
            </a:gdLst>
            <a:ahLst/>
            <a:rect l="textAreaLeft" t="textAreaTop" r="textAreaRight" b="textAreaBottom"/>
            <a:pathLst>
              <a:path w="9658773" h="1490133">
                <a:moveTo>
                  <a:pt x="0" y="149013"/>
                </a:moveTo>
                <a:cubicBezTo>
                  <a:pt x="1931755" y="-298027"/>
                  <a:pt x="2897632" y="447040"/>
                  <a:pt x="4829387" y="149013"/>
                </a:cubicBezTo>
                <a:cubicBezTo>
                  <a:pt x="6761141" y="-298027"/>
                  <a:pt x="7727019" y="447040"/>
                  <a:pt x="9658773" y="149013"/>
                </a:cubicBezTo>
                <a:lnTo>
                  <a:pt x="9658773" y="1341120"/>
                </a:lnTo>
                <a:cubicBezTo>
                  <a:pt x="6761141" y="1788160"/>
                  <a:pt x="7727019" y="1043093"/>
                  <a:pt x="4829387" y="1341120"/>
                </a:cubicBezTo>
                <a:cubicBezTo>
                  <a:pt x="1931755" y="1788160"/>
                  <a:pt x="2897632" y="1043093"/>
                  <a:pt x="0" y="1341120"/>
                </a:cubicBezTo>
                <a:lnTo>
                  <a:pt x="0" y="149013"/>
                </a:lnTo>
                <a:close/>
              </a:path>
            </a:pathLst>
          </a:custGeom>
          <a:solidFill>
            <a:srgbClr val="5b9b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Text 1"/>
          <p:cNvSpPr/>
          <p:nvPr/>
        </p:nvSpPr>
        <p:spPr>
          <a:xfrm>
            <a:off x="820440" y="-195480"/>
            <a:ext cx="7502400" cy="93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95400" bIns="95400" anchor="t">
            <a:spAutoFit/>
          </a:bodyPr>
          <a:p>
            <a:pPr algn="ctr"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1" lang="en-US" sz="405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Основные Классы</a:t>
            </a:r>
            <a:endParaRPr b="0" lang="ru-RU" sz="4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Text 2"/>
          <p:cNvSpPr/>
          <p:nvPr/>
        </p:nvSpPr>
        <p:spPr>
          <a:xfrm>
            <a:off x="338760" y="266040"/>
            <a:ext cx="889632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95400" bIns="95400" anchor="t">
            <a:spAutoFit/>
          </a:bodyPr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Enemy: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      • </a:t>
            </a:r>
            <a:r>
              <a:rPr b="0" lang="en-US" sz="14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Представляет противников, которые появляются на поле. Имеет свойства здоровья, урона и                типа (дальник или ближник). Обрабатывает логику движения и атаки.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Mirror: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      • </a:t>
            </a:r>
            <a:r>
              <a:rPr b="0" lang="en-US" sz="14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Элемент, который отражает лазерные лучи. Игрок может изменять его положение и                              поворачивать его, чтобы направлять лазеры на противников.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Laser: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      • </a:t>
            </a:r>
            <a:r>
              <a:rPr b="0" lang="en-US" sz="14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Представляет лазерный луч, который может быть запущен из базы или отражен зеркалами.                Обрабатывает логику движения и взаимодействия с противниками.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Board: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      • </a:t>
            </a:r>
            <a:r>
              <a:rPr b="0" lang="en-US" sz="14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Основное игровое поле, на котором размещаются все элементы (база, зеркала,  противники).              Отвечает за отрисовку и управление состоянием игры, от него наследуются другие классы.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0"/>
          <p:cNvSpPr/>
          <p:nvPr/>
        </p:nvSpPr>
        <p:spPr>
          <a:xfrm>
            <a:off x="1743120" y="151920"/>
            <a:ext cx="5533560" cy="1693080"/>
          </a:xfrm>
          <a:custGeom>
            <a:avLst/>
            <a:gdLst>
              <a:gd name="textAreaLeft" fmla="*/ 0 w 5533560"/>
              <a:gd name="textAreaRight" fmla="*/ 5533920 w 5533560"/>
              <a:gd name="textAreaTop" fmla="*/ 0 h 1693080"/>
              <a:gd name="textAreaBottom" fmla="*/ 1693440 h 1693080"/>
            </a:gdLst>
            <a:ahLst/>
            <a:rect l="textAreaLeft" t="textAreaTop" r="textAreaRight" b="textAreaBottom"/>
            <a:pathLst>
              <a:path w="5533813" h="1693333">
                <a:moveTo>
                  <a:pt x="0" y="0"/>
                </a:moveTo>
                <a:lnTo>
                  <a:pt x="5533813" y="0"/>
                </a:lnTo>
                <a:lnTo>
                  <a:pt x="5533813" y="1693333"/>
                </a:lnTo>
                <a:lnTo>
                  <a:pt x="0" y="1693333"/>
                </a:lnTo>
                <a:close/>
              </a:path>
            </a:pathLst>
          </a:custGeom>
          <a:solidFill>
            <a:srgbClr val="5b9b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Shape 1"/>
          <p:cNvSpPr/>
          <p:nvPr/>
        </p:nvSpPr>
        <p:spPr>
          <a:xfrm>
            <a:off x="2049480" y="654840"/>
            <a:ext cx="5533560" cy="1693080"/>
          </a:xfrm>
          <a:custGeom>
            <a:avLst/>
            <a:gdLst>
              <a:gd name="textAreaLeft" fmla="*/ 0 w 5533560"/>
              <a:gd name="textAreaRight" fmla="*/ 5533920 w 5533560"/>
              <a:gd name="textAreaTop" fmla="*/ 0 h 1693080"/>
              <a:gd name="textAreaBottom" fmla="*/ 1693440 h 1693080"/>
            </a:gdLst>
            <a:ahLst/>
            <a:rect l="textAreaLeft" t="textAreaTop" r="textAreaRight" b="textAreaBottom"/>
            <a:pathLst>
              <a:path w="5533813" h="1693333">
                <a:moveTo>
                  <a:pt x="0" y="0"/>
                </a:moveTo>
                <a:lnTo>
                  <a:pt x="5533813" y="0"/>
                </a:lnTo>
                <a:lnTo>
                  <a:pt x="5533813" y="1693333"/>
                </a:lnTo>
                <a:lnTo>
                  <a:pt x="0" y="1693333"/>
                </a:lnTo>
                <a:close/>
              </a:path>
            </a:pathLst>
          </a:custGeom>
          <a:solidFill>
            <a:srgbClr val="5b9bd5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Text 2"/>
          <p:cNvSpPr/>
          <p:nvPr/>
        </p:nvSpPr>
        <p:spPr>
          <a:xfrm>
            <a:off x="2360160" y="495720"/>
            <a:ext cx="442332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95400" bIns="95400" anchor="t">
            <a:spAutoFit/>
          </a:bodyPr>
          <a:p>
            <a:pPr algn="ctr"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1" lang="en-US" sz="4500" spc="374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Заключение</a:t>
            </a:r>
            <a:endParaRPr b="0" lang="ru-RU" sz="4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Text 3"/>
          <p:cNvSpPr/>
          <p:nvPr/>
        </p:nvSpPr>
        <p:spPr>
          <a:xfrm>
            <a:off x="804240" y="2688840"/>
            <a:ext cx="8023320" cy="117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95400" bIns="95400" anchor="t">
            <a:spAutoFit/>
          </a:bodyPr>
          <a:p>
            <a:pPr algn="ctr" defTabSz="914400">
              <a:lnSpc>
                <a:spcPct val="12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Apophenia предлагает уникальное </a:t>
            </a:r>
            <a:r>
              <a:rPr b="0" lang="ru-RU" sz="18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сочетание</a:t>
            </a:r>
            <a:r>
              <a:rPr b="0" lang="en-US" sz="18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b="0" lang="ru-RU" sz="18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стратегии</a:t>
            </a:r>
            <a:r>
              <a:rPr b="0" lang="en-US" sz="1800" strike="noStrike" u="none">
                <a:solidFill>
                  <a:srgbClr val="333333"/>
                </a:solidFill>
                <a:uFillTx/>
                <a:latin typeface="Arial"/>
                <a:ea typeface="Arial"/>
              </a:rPr>
              <a:t> и адаптации, что делает каждую игру неповторимой. Защитите базу и пройдите все уровни.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LibreOffice/24.8.3.1$Windows_X86_64 LibreOffice_project/65412f067af443213e726c93f137ccc85c9a1e06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2025-01-23T14:58:49Z</dcterms:created>
  <dc:creator>PptxGenJS</dc:creator>
  <dc:description/>
  <dc:language>ru-RU</dc:language>
  <cp:lastModifiedBy/>
  <dcterms:modified xsi:type="dcterms:W3CDTF">2025-01-23T18:04:49Z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On-screen Show (16:9)</vt:lpwstr>
  </property>
  <property fmtid="{D5CDD505-2E9C-101B-9397-08002B2CF9AE}" pid="4" name="Slides">
    <vt:i4>6</vt:i4>
  </property>
</Properties>
</file>