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2" r:id="rId4"/>
  </p:sldMasterIdLst>
  <p:notesMasterIdLst>
    <p:notesMasterId r:id="rId23"/>
  </p:notesMasterIdLst>
  <p:sldIdLst>
    <p:sldId id="257" r:id="rId5"/>
    <p:sldId id="258" r:id="rId6"/>
    <p:sldId id="259" r:id="rId7"/>
    <p:sldId id="260" r:id="rId8"/>
    <p:sldId id="261" r:id="rId9"/>
    <p:sldId id="262" r:id="rId10"/>
    <p:sldId id="263" r:id="rId11"/>
    <p:sldId id="264" r:id="rId12"/>
    <p:sldId id="266" r:id="rId13"/>
    <p:sldId id="267" r:id="rId14"/>
    <p:sldId id="268" r:id="rId15"/>
    <p:sldId id="269" r:id="rId16"/>
    <p:sldId id="270" r:id="rId17"/>
    <p:sldId id="271" r:id="rId18"/>
    <p:sldId id="273" r:id="rId19"/>
    <p:sldId id="272" r:id="rId20"/>
    <p:sldId id="274" r:id="rId21"/>
    <p:sldId id="26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87" d="100"/>
          <a:sy n="87" d="100"/>
        </p:scale>
        <p:origin x="48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custT="1"/>
      <dgm:spPr/>
      <dgm:t>
        <a:bodyPr/>
        <a:lstStyle/>
        <a:p>
          <a:r>
            <a:rPr lang="en-US" sz="2400" dirty="0"/>
            <a:t>20</a:t>
          </a:r>
          <a:r>
            <a:rPr lang="lv-LV" sz="2400" dirty="0"/>
            <a:t>00</a:t>
          </a:r>
          <a:endParaRPr lang="en-US" sz="2400" dirty="0"/>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custT="1"/>
      <dgm:spPr/>
      <dgm:t>
        <a:bodyPr/>
        <a:lstStyle/>
        <a:p>
          <a:endParaRPr lang="en-US" sz="2000" b="1" dirty="0"/>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custT="1"/>
      <dgm:spPr/>
      <dgm:t>
        <a:bodyPr/>
        <a:lstStyle/>
        <a:p>
          <a:r>
            <a:rPr lang="lv-LV" sz="2000" dirty="0"/>
            <a:t>...</a:t>
          </a:r>
          <a:endParaRPr lang="en-US" sz="2000" dirty="0"/>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endParaRPr lang="en-US" i="1" dirty="0">
            <a:solidFill>
              <a:schemeClr val="bg1">
                <a:lumMod val="50000"/>
              </a:schemeClr>
            </a:solidFill>
          </a:endParaRP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custT="1"/>
      <dgm:spPr/>
      <dgm:t>
        <a:bodyPr/>
        <a:lstStyle/>
        <a:p>
          <a:r>
            <a:rPr lang="lv-LV" sz="2400" dirty="0"/>
            <a:t>2020</a:t>
          </a:r>
          <a:endParaRPr lang="en-US" sz="2400" dirty="0"/>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endParaRPr lang="en-US" b="1" dirty="0"/>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C69618A5-7EDB-4E9C-87A7-DD5B92355793}">
      <dgm:prSet/>
      <dgm:spPr/>
      <dgm:t>
        <a:bodyPr/>
        <a:lstStyle/>
        <a:p>
          <a:endParaRPr lang="en-US" i="1" dirty="0"/>
        </a:p>
      </dgm:t>
    </dgm:pt>
    <dgm:pt modelId="{CE535DB9-0605-4D72-AA7B-94E4511C0BFD}" type="parTrans" cxnId="{D0208A56-F3FD-4919-BDB4-EC1401B16BB7}">
      <dgm:prSet/>
      <dgm:spPr/>
      <dgm:t>
        <a:bodyPr/>
        <a:lstStyle/>
        <a:p>
          <a:endParaRPr lang="en-US"/>
        </a:p>
      </dgm:t>
    </dgm:pt>
    <dgm:pt modelId="{1A53A74E-1E0A-41F6-95D4-7F34C7EBAE1D}" type="sibTrans" cxnId="{D0208A56-F3FD-4919-BDB4-EC1401B16BB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custLinFactNeighborX="-104" custLinFactNeighborY="984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custLinFactNeighborX="-24895" custLinFactNeighborY="-11427">
        <dgm:presLayoutVars>
          <dgm:bulletEnabled val="1"/>
        </dgm:presLayoutVars>
      </dgm:prSet>
      <dgm:spPr/>
    </dgm:pt>
    <dgm:pt modelId="{DBA410EB-5F61-4F46-92D9-C5B0AA59EE15}" type="pres">
      <dgm:prSet presAssocID="{C5146535-FD3D-4589-98A3-623B8DA4B8DB}" presName="ConnectLine1" presStyleLbl="sibTrans1D1" presStyleIdx="1" presStyleCnt="3" custLinFactX="-1600000" custLinFactNeighborX="-1678911" custLinFactNeighborY="1646"/>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custLinFactX="-800000" custLinFactNeighborX="-835649" custLinFactNeighborY="11438"/>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custLinFactNeighborX="104" custLinFactNeighborY="10972">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29BAD30D-8FBB-47FC-8FDE-6373FBC4B418}" type="presOf" srcId="{C69618A5-7EDB-4E9C-87A7-DD5B92355793}" destId="{DF65791B-462E-4589-B98D-F60587330CA8}" srcOrd="0" destOrd="1" presId="urn:microsoft.com/office/officeart/2016/7/layout/RoundedRectangleTimeline"/>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D0208A56-F3FD-4919-BDB4-EC1401B16BB7}" srcId="{C5146535-FD3D-4589-98A3-623B8DA4B8DB}" destId="{C69618A5-7EDB-4E9C-87A7-DD5B92355793}" srcOrd="1" destOrd="0" parTransId="{CE535DB9-0605-4D72-AA7B-94E4511C0BFD}" sibTransId="{1A53A74E-1E0A-41F6-95D4-7F34C7EBAE1D}"/>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custT="1"/>
      <dgm:spPr/>
      <dgm:t>
        <a:bodyPr/>
        <a:lstStyle/>
        <a:p>
          <a:pPr algn="ctr"/>
          <a:r>
            <a:rPr lang="lv-LV" sz="1600" dirty="0"/>
            <a:t>Magnētiskā lenta</a:t>
          </a:r>
          <a:endParaRPr lang="en-US" sz="1600" dirty="0"/>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C5146535-FD3D-4589-98A3-623B8DA4B8DB}">
      <dgm:prSet custT="1"/>
      <dgm:spPr/>
      <dgm:t>
        <a:bodyPr/>
        <a:lstStyle/>
        <a:p>
          <a:r>
            <a:rPr lang="lv-LV" sz="2000" dirty="0"/>
            <a:t>Diskatmiņa</a:t>
          </a:r>
          <a:endParaRPr lang="en-US" sz="2000" dirty="0"/>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15C50473-7A9D-47BA-AF64-904074403213}">
      <dgm:prSet custT="1"/>
      <dgm:spPr/>
      <dgm:t>
        <a:bodyPr/>
        <a:lstStyle/>
        <a:p>
          <a:r>
            <a:rPr lang="lv-LV" sz="2000" dirty="0"/>
            <a:t>DBMS</a:t>
          </a:r>
          <a:endParaRPr lang="en-US" sz="2000" dirty="0"/>
        </a:p>
      </dgm:t>
    </dgm:pt>
    <dgm:pt modelId="{8F21124C-9927-4105-A495-0AB7AB945C6A}" type="parTrans" cxnId="{479A6B2A-F543-444B-B255-0274D047DE31}">
      <dgm:prSet/>
      <dgm:spPr/>
      <dgm:t>
        <a:bodyPr/>
        <a:lstStyle/>
        <a:p>
          <a:endParaRPr lang="en-US"/>
        </a:p>
      </dgm:t>
    </dgm:pt>
    <dgm:pt modelId="{52A3ED05-78B5-411E-B907-6A2996D58940}" type="sibTrans" cxnId="{479A6B2A-F543-444B-B255-0274D047DE31}">
      <dgm:prSet/>
      <dgm:spPr/>
      <dgm:t>
        <a:bodyPr/>
        <a:lstStyle/>
        <a:p>
          <a:endParaRPr lang="en-US"/>
        </a:p>
      </dgm:t>
    </dgm:pt>
    <dgm:pt modelId="{BED3D04F-9CCE-4076-B793-0A5E71EB9975}">
      <dgm:prSet custT="1"/>
      <dgm:spPr/>
      <dgm:t>
        <a:bodyPr/>
        <a:lstStyle/>
        <a:p>
          <a:r>
            <a:rPr lang="lv-LV" sz="2000" dirty="0"/>
            <a:t>Tiešsaistes analītiskā apstrāde</a:t>
          </a:r>
          <a:endParaRPr lang="en-US" sz="2000" dirty="0"/>
        </a:p>
      </dgm:t>
    </dgm:pt>
    <dgm:pt modelId="{8694990A-714E-414E-8D61-65A8022D552C}" type="parTrans" cxnId="{1493828C-48DA-4676-AF41-BF02D818F735}">
      <dgm:prSet/>
      <dgm:spPr/>
      <dgm:t>
        <a:bodyPr/>
        <a:lstStyle/>
        <a:p>
          <a:endParaRPr lang="en-US"/>
        </a:p>
      </dgm:t>
    </dgm:pt>
    <dgm:pt modelId="{C7EF9F71-932F-4856-B903-CC8288735C94}" type="sibTrans" cxnId="{1493828C-48DA-4676-AF41-BF02D818F735}">
      <dgm:prSet/>
      <dgm:spPr/>
      <dgm:t>
        <a:bodyPr/>
        <a:lstStyle/>
        <a:p>
          <a:endParaRPr lang="en-US"/>
        </a:p>
      </dgm:t>
    </dgm:pt>
    <dgm:pt modelId="{D23AA987-6E44-4C94-B154-C6193756512C}">
      <dgm:prSet custT="1"/>
      <dgm:spPr/>
      <dgm:t>
        <a:bodyPr/>
        <a:lstStyle/>
        <a:p>
          <a:r>
            <a:rPr lang="lv-LV" sz="2000" dirty="0"/>
            <a:t>Lietojum -sistēmas</a:t>
          </a:r>
          <a:endParaRPr lang="en-US" sz="2000" dirty="0"/>
        </a:p>
      </dgm:t>
    </dgm:pt>
    <dgm:pt modelId="{91B9D4BA-1EFA-4F2E-92CB-10F456BAB55C}" type="parTrans" cxnId="{ADEBEDDF-953C-40E0-A18B-C8962D780DE4}">
      <dgm:prSet/>
      <dgm:spPr/>
      <dgm:t>
        <a:bodyPr/>
        <a:lstStyle/>
        <a:p>
          <a:endParaRPr lang="en-US"/>
        </a:p>
      </dgm:t>
    </dgm:pt>
    <dgm:pt modelId="{7E608B67-025B-4EBC-849A-F7353F0E5519}" type="sibTrans" cxnId="{ADEBEDDF-953C-40E0-A18B-C8962D780DE4}">
      <dgm:prSet/>
      <dgm:spPr/>
      <dgm:t>
        <a:bodyPr/>
        <a:lstStyle/>
        <a:p>
          <a:endParaRPr lang="en-US"/>
        </a:p>
      </dgm:t>
    </dgm:pt>
    <dgm:pt modelId="{2464E098-DB6F-4D45-B9A6-007DB9D4BE7F}">
      <dgm:prSet custT="1"/>
      <dgm:spPr/>
      <dgm:t>
        <a:bodyPr/>
        <a:lstStyle/>
        <a:p>
          <a:r>
            <a:rPr lang="lv-LV" sz="1400" dirty="0"/>
            <a:t>Ar personālajiem datoriem un 4GL tehnoloģiju iekļautas lietojumsistēmas</a:t>
          </a:r>
          <a:endParaRPr lang="en-US" sz="1400" dirty="0"/>
        </a:p>
      </dgm:t>
    </dgm:pt>
    <dgm:pt modelId="{90048D9B-10BF-4C4A-BC38-B85E1A2FFE14}" type="parTrans" cxnId="{40E82F14-4079-4892-A543-6BD59DBED734}">
      <dgm:prSet/>
      <dgm:spPr/>
      <dgm:t>
        <a:bodyPr/>
        <a:lstStyle/>
        <a:p>
          <a:endParaRPr lang="en-US"/>
        </a:p>
      </dgm:t>
    </dgm:pt>
    <dgm:pt modelId="{1A4DE630-8ED8-48C0-B9C7-1D51B91DE9C2}" type="sibTrans" cxnId="{40E82F14-4079-4892-A543-6BD59DBED734}">
      <dgm:prSet/>
      <dgm:spPr/>
      <dgm:t>
        <a:bodyPr/>
        <a:lstStyle/>
        <a:p>
          <a:endParaRPr lang="en-US"/>
        </a:p>
      </dgm:t>
    </dgm:pt>
    <dgm:pt modelId="{9FF72EBC-044B-42AE-B8E2-15D249068E79}">
      <dgm:prSet custT="1"/>
      <dgm:spPr/>
      <dgm:t>
        <a:bodyPr/>
        <a:lstStyle/>
        <a:p>
          <a:r>
            <a:rPr lang="lv-LV" sz="2000" dirty="0"/>
            <a:t>«Zirnekļa tīkla» vide</a:t>
          </a:r>
          <a:endParaRPr lang="en-US" sz="2000" dirty="0"/>
        </a:p>
      </dgm:t>
    </dgm:pt>
    <dgm:pt modelId="{B8EE9B44-E097-4E54-8DC6-006FE32F2CE2}" type="parTrans" cxnId="{034A62CA-A201-4BDD-A832-5456F961EDEC}">
      <dgm:prSet/>
      <dgm:spPr/>
      <dgm:t>
        <a:bodyPr/>
        <a:lstStyle/>
        <a:p>
          <a:endParaRPr lang="en-US"/>
        </a:p>
      </dgm:t>
    </dgm:pt>
    <dgm:pt modelId="{1DE683AF-5557-4CAA-BF6B-DEBB50D2BF8B}" type="sibTrans" cxnId="{034A62CA-A201-4BDD-A832-5456F961EDEC}">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7" custScaleX="103110" custScaleY="344719">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7" custLinFactNeighborX="-104" custLinFactNeighborY="9843">
        <dgm:presLayoutVars>
          <dgm:bulletEnabled val="1"/>
        </dgm:presLayoutVars>
      </dgm:prSet>
      <dgm:spPr/>
    </dgm:pt>
    <dgm:pt modelId="{122B38A3-0442-4747-820C-1F37877E2B0E}" type="pres">
      <dgm:prSet presAssocID="{8DB5D7D5-6A1C-4ABC-8850-759A9D876047}" presName="ConnectLine1" presStyleLbl="sibTrans1D1" presStyleIdx="0" presStyleCnt="7" custLinFactY="-59240" custLinFactNeighborX="-47625" custLinFactNeighborY="-100000"/>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7" custLinFactY="-300000" custLinFactNeighborX="-19088" custLinFactNeighborY="-380981"/>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7" custScaleX="112220" custScaleY="347172">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7" custLinFactNeighborX="-24895" custLinFactNeighborY="-11427">
        <dgm:presLayoutVars>
          <dgm:bulletEnabled val="1"/>
        </dgm:presLayoutVars>
      </dgm:prSet>
      <dgm:spPr/>
    </dgm:pt>
    <dgm:pt modelId="{DBA410EB-5F61-4F46-92D9-C5B0AA59EE15}" type="pres">
      <dgm:prSet presAssocID="{C5146535-FD3D-4589-98A3-623B8DA4B8DB}" presName="ConnectLine1" presStyleLbl="sibTrans1D1" presStyleIdx="1" presStyleCnt="7" custLinFactX="-83286" custLinFactY="57282" custLinFactNeighborX="-100000" custLinFactNeighborY="100000"/>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7" custLinFactY="300000" custLinFactNeighborX="-95674" custLinFactNeighborY="327428"/>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6C706445-F75B-4C2B-9C43-39C5D6BABEDA}" type="pres">
      <dgm:prSet presAssocID="{15C50473-7A9D-47BA-AF64-904074403213}" presName="composite1" presStyleCnt="0"/>
      <dgm:spPr/>
    </dgm:pt>
    <dgm:pt modelId="{67BB85EC-073A-48CA-BFB8-B1C0ED4E1F8D}" type="pres">
      <dgm:prSet presAssocID="{15C50473-7A9D-47BA-AF64-904074403213}" presName="parent1" presStyleLbl="alignNode1" presStyleIdx="2" presStyleCnt="7" custScaleY="343751">
        <dgm:presLayoutVars>
          <dgm:chMax val="1"/>
          <dgm:chPref val="1"/>
          <dgm:bulletEnabled val="1"/>
        </dgm:presLayoutVars>
      </dgm:prSet>
      <dgm:spPr/>
    </dgm:pt>
    <dgm:pt modelId="{06056B46-FEA9-48BD-B9D5-F8DE94FBF94B}" type="pres">
      <dgm:prSet presAssocID="{15C50473-7A9D-47BA-AF64-904074403213}" presName="Childtext1" presStyleLbl="revTx" presStyleIdx="2" presStyleCnt="7">
        <dgm:presLayoutVars>
          <dgm:bulletEnabled val="1"/>
        </dgm:presLayoutVars>
      </dgm:prSet>
      <dgm:spPr/>
    </dgm:pt>
    <dgm:pt modelId="{44F3AD14-F506-4281-9FE7-5BA7AFD942C7}" type="pres">
      <dgm:prSet presAssocID="{15C50473-7A9D-47BA-AF64-904074403213}" presName="ConnectLine1" presStyleLbl="sibTrans1D1" presStyleIdx="2" presStyleCnt="7"/>
      <dgm:spPr>
        <a:noFill/>
        <a:ln w="12700" cap="rnd" cmpd="sng" algn="ctr">
          <a:solidFill>
            <a:schemeClr val="accent1">
              <a:shade val="90000"/>
              <a:hueOff val="148737"/>
              <a:satOff val="-2867"/>
              <a:lumOff val="9375"/>
              <a:alphaOff val="0"/>
            </a:schemeClr>
          </a:solidFill>
          <a:prstDash val="dash"/>
        </a:ln>
        <a:effectLst/>
      </dgm:spPr>
    </dgm:pt>
    <dgm:pt modelId="{5C124A3A-449A-471B-ABDE-0181BEA058E2}" type="pres">
      <dgm:prSet presAssocID="{15C50473-7A9D-47BA-AF64-904074403213}" presName="ConnectLineEnd1" presStyleLbl="lnNode1" presStyleIdx="2" presStyleCnt="7" custLinFactY="-700000" custLinFactNeighborX="-61828" custLinFactNeighborY="-723684"/>
      <dgm:spPr/>
    </dgm:pt>
    <dgm:pt modelId="{CE84A246-4386-408E-B9AD-290DAE389F91}" type="pres">
      <dgm:prSet presAssocID="{15C50473-7A9D-47BA-AF64-904074403213}" presName="EmptyPane1" presStyleCnt="0"/>
      <dgm:spPr/>
    </dgm:pt>
    <dgm:pt modelId="{75CDA56C-3041-4B85-86BA-9D762EE281CA}" type="pres">
      <dgm:prSet presAssocID="{52A3ED05-78B5-411E-B907-6A2996D58940}" presName="spaceBetweenRectangles1" presStyleCnt="0"/>
      <dgm:spPr/>
    </dgm:pt>
    <dgm:pt modelId="{EE3FC63D-5165-417D-9900-76833D1D8BD0}" type="pres">
      <dgm:prSet presAssocID="{BED3D04F-9CCE-4076-B793-0A5E71EB9975}" presName="composite1" presStyleCnt="0"/>
      <dgm:spPr/>
    </dgm:pt>
    <dgm:pt modelId="{CA5451AF-B8C1-4F4E-94AB-20F1344A4155}" type="pres">
      <dgm:prSet presAssocID="{BED3D04F-9CCE-4076-B793-0A5E71EB9975}" presName="parent1" presStyleLbl="alignNode1" presStyleIdx="3" presStyleCnt="7" custScaleX="112096" custScaleY="341992">
        <dgm:presLayoutVars>
          <dgm:chMax val="1"/>
          <dgm:chPref val="1"/>
          <dgm:bulletEnabled val="1"/>
        </dgm:presLayoutVars>
      </dgm:prSet>
      <dgm:spPr/>
    </dgm:pt>
    <dgm:pt modelId="{96308AEA-B631-4F2D-B54E-11AD0E84F6B3}" type="pres">
      <dgm:prSet presAssocID="{BED3D04F-9CCE-4076-B793-0A5E71EB9975}" presName="Childtext1" presStyleLbl="revTx" presStyleIdx="3" presStyleCnt="7">
        <dgm:presLayoutVars>
          <dgm:bulletEnabled val="1"/>
        </dgm:presLayoutVars>
      </dgm:prSet>
      <dgm:spPr/>
    </dgm:pt>
    <dgm:pt modelId="{0CBAA647-64AF-4825-A636-A381D06AB3BD}" type="pres">
      <dgm:prSet presAssocID="{BED3D04F-9CCE-4076-B793-0A5E71EB9975}" presName="ConnectLine1" presStyleLbl="sibTrans1D1" presStyleIdx="3" presStyleCnt="7"/>
      <dgm:spPr>
        <a:noFill/>
        <a:ln w="12700" cap="rnd" cmpd="sng" algn="ctr">
          <a:solidFill>
            <a:schemeClr val="accent1">
              <a:shade val="90000"/>
              <a:hueOff val="223106"/>
              <a:satOff val="-4301"/>
              <a:lumOff val="14062"/>
              <a:alphaOff val="0"/>
            </a:schemeClr>
          </a:solidFill>
          <a:prstDash val="dash"/>
        </a:ln>
        <a:effectLst/>
      </dgm:spPr>
    </dgm:pt>
    <dgm:pt modelId="{24556F31-B93F-472F-B595-4679C6D50183}" type="pres">
      <dgm:prSet presAssocID="{BED3D04F-9CCE-4076-B793-0A5E71EB9975}" presName="ConnectLineEnd1" presStyleLbl="lnNode1" presStyleIdx="3" presStyleCnt="7" custLinFactY="597539" custLinFactNeighborX="10335" custLinFactNeighborY="600000"/>
      <dgm:spPr/>
    </dgm:pt>
    <dgm:pt modelId="{8641394C-3AE5-4501-AC7F-E93BE8EB00D4}" type="pres">
      <dgm:prSet presAssocID="{BED3D04F-9CCE-4076-B793-0A5E71EB9975}" presName="EmptyPane1" presStyleCnt="0"/>
      <dgm:spPr/>
    </dgm:pt>
    <dgm:pt modelId="{21F2C5A5-1F87-49EA-855F-4D0DD93E0007}" type="pres">
      <dgm:prSet presAssocID="{C7EF9F71-932F-4856-B903-CC8288735C94}" presName="spaceBetweenRectangles1" presStyleCnt="0"/>
      <dgm:spPr/>
    </dgm:pt>
    <dgm:pt modelId="{B97B2D91-8856-4C3A-9444-331C518FA3EC}" type="pres">
      <dgm:prSet presAssocID="{D23AA987-6E44-4C94-B154-C6193756512C}" presName="composite1" presStyleCnt="0"/>
      <dgm:spPr/>
    </dgm:pt>
    <dgm:pt modelId="{CE61F827-F131-4354-B65F-E88EB5EF381B}" type="pres">
      <dgm:prSet presAssocID="{D23AA987-6E44-4C94-B154-C6193756512C}" presName="parent1" presStyleLbl="alignNode1" presStyleIdx="4" presStyleCnt="7" custScaleY="345740">
        <dgm:presLayoutVars>
          <dgm:chMax val="1"/>
          <dgm:chPref val="1"/>
          <dgm:bulletEnabled val="1"/>
        </dgm:presLayoutVars>
      </dgm:prSet>
      <dgm:spPr/>
    </dgm:pt>
    <dgm:pt modelId="{1C1E982D-DE52-4D2F-96BB-5AA1C57D7039}" type="pres">
      <dgm:prSet presAssocID="{D23AA987-6E44-4C94-B154-C6193756512C}" presName="Childtext1" presStyleLbl="revTx" presStyleIdx="4" presStyleCnt="7">
        <dgm:presLayoutVars>
          <dgm:bulletEnabled val="1"/>
        </dgm:presLayoutVars>
      </dgm:prSet>
      <dgm:spPr/>
    </dgm:pt>
    <dgm:pt modelId="{2B013B1F-0020-4677-8F3E-2A0A731DC205}" type="pres">
      <dgm:prSet presAssocID="{D23AA987-6E44-4C94-B154-C6193756512C}" presName="ConnectLine1" presStyleLbl="sibTrans1D1" presStyleIdx="4" presStyleCnt="7"/>
      <dgm:spPr>
        <a:noFill/>
        <a:ln w="12700" cap="rnd" cmpd="sng" algn="ctr">
          <a:solidFill>
            <a:schemeClr val="accent1">
              <a:shade val="90000"/>
              <a:hueOff val="297474"/>
              <a:satOff val="-5735"/>
              <a:lumOff val="18749"/>
              <a:alphaOff val="0"/>
            </a:schemeClr>
          </a:solidFill>
          <a:prstDash val="dash"/>
        </a:ln>
        <a:effectLst/>
      </dgm:spPr>
    </dgm:pt>
    <dgm:pt modelId="{8FA19530-F7E1-4BA8-98F9-17232F96CEDB}" type="pres">
      <dgm:prSet presAssocID="{D23AA987-6E44-4C94-B154-C6193756512C}" presName="ConnectLineEnd1" presStyleLbl="lnNode1" presStyleIdx="4" presStyleCnt="7" custLinFactY="-400000" custLinFactNeighborX="32501" custLinFactNeighborY="-445637"/>
      <dgm:spPr/>
    </dgm:pt>
    <dgm:pt modelId="{E054A37F-601B-46C4-90F9-57D2D2B5D5EA}" type="pres">
      <dgm:prSet presAssocID="{D23AA987-6E44-4C94-B154-C6193756512C}" presName="EmptyPane1" presStyleCnt="0"/>
      <dgm:spPr/>
    </dgm:pt>
    <dgm:pt modelId="{ED78F33D-4E3B-4925-BF63-A8D4F9BC9786}" type="pres">
      <dgm:prSet presAssocID="{7E608B67-025B-4EBC-849A-F7353F0E5519}" presName="spaceBetweenRectangles1" presStyleCnt="0"/>
      <dgm:spPr/>
    </dgm:pt>
    <dgm:pt modelId="{90A59D57-5AEA-4AD7-A970-1F56C269FDE2}" type="pres">
      <dgm:prSet presAssocID="{2464E098-DB6F-4D45-B9A6-007DB9D4BE7F}" presName="composite1" presStyleCnt="0"/>
      <dgm:spPr/>
    </dgm:pt>
    <dgm:pt modelId="{5BA43713-7E1F-48BD-8858-8E5ADDBE057B}" type="pres">
      <dgm:prSet presAssocID="{2464E098-DB6F-4D45-B9A6-007DB9D4BE7F}" presName="parent1" presStyleLbl="alignNode1" presStyleIdx="5" presStyleCnt="7" custScaleX="109762" custScaleY="341992">
        <dgm:presLayoutVars>
          <dgm:chMax val="1"/>
          <dgm:chPref val="1"/>
          <dgm:bulletEnabled val="1"/>
        </dgm:presLayoutVars>
      </dgm:prSet>
      <dgm:spPr/>
    </dgm:pt>
    <dgm:pt modelId="{9E00E9F3-8E88-4359-B055-5338E49AFC0F}" type="pres">
      <dgm:prSet presAssocID="{2464E098-DB6F-4D45-B9A6-007DB9D4BE7F}" presName="Childtext1" presStyleLbl="revTx" presStyleIdx="5" presStyleCnt="7">
        <dgm:presLayoutVars>
          <dgm:bulletEnabled val="1"/>
        </dgm:presLayoutVars>
      </dgm:prSet>
      <dgm:spPr/>
    </dgm:pt>
    <dgm:pt modelId="{3D05287F-EDBC-43AE-AB2D-10911E047F8D}" type="pres">
      <dgm:prSet presAssocID="{2464E098-DB6F-4D45-B9A6-007DB9D4BE7F}" presName="ConnectLine1" presStyleLbl="sibTrans1D1" presStyleIdx="5" presStyleCnt="7"/>
      <dgm:spPr>
        <a:noFill/>
        <a:ln w="12700" cap="rnd" cmpd="sng" algn="ctr">
          <a:solidFill>
            <a:schemeClr val="accent1">
              <a:shade val="90000"/>
              <a:hueOff val="371843"/>
              <a:satOff val="-7168"/>
              <a:lumOff val="23437"/>
              <a:alphaOff val="0"/>
            </a:schemeClr>
          </a:solidFill>
          <a:prstDash val="dash"/>
        </a:ln>
        <a:effectLst/>
      </dgm:spPr>
    </dgm:pt>
    <dgm:pt modelId="{D5946541-F864-47BE-B74E-EE90AA90D090}" type="pres">
      <dgm:prSet presAssocID="{2464E098-DB6F-4D45-B9A6-007DB9D4BE7F}" presName="ConnectLineEnd1" presStyleLbl="lnNode1" presStyleIdx="5" presStyleCnt="7" custLinFactY="321531" custLinFactNeighborX="30547" custLinFactNeighborY="400000"/>
      <dgm:spPr/>
    </dgm:pt>
    <dgm:pt modelId="{1A5A83EE-5C74-4661-9A08-362684E483B4}" type="pres">
      <dgm:prSet presAssocID="{2464E098-DB6F-4D45-B9A6-007DB9D4BE7F}" presName="EmptyPane1" presStyleCnt="0"/>
      <dgm:spPr/>
    </dgm:pt>
    <dgm:pt modelId="{FDAA5F45-FCEB-4827-8577-BA87D4C71FF4}" type="pres">
      <dgm:prSet presAssocID="{1A4DE630-8ED8-48C0-B9C7-1D51B91DE9C2}" presName="spaceBetweenRectangles1" presStyleCnt="0"/>
      <dgm:spPr/>
    </dgm:pt>
    <dgm:pt modelId="{641C1000-0967-4FCE-B80F-3E0B43993A80}" type="pres">
      <dgm:prSet presAssocID="{9FF72EBC-044B-42AE-B8E2-15D249068E79}" presName="composite1" presStyleCnt="0"/>
      <dgm:spPr/>
    </dgm:pt>
    <dgm:pt modelId="{9A6AE9F6-722F-4A0F-864C-620B93C55C1A}" type="pres">
      <dgm:prSet presAssocID="{9FF72EBC-044B-42AE-B8E2-15D249068E79}" presName="parent1" presStyleLbl="alignNode1" presStyleIdx="6" presStyleCnt="7" custScaleY="343415">
        <dgm:presLayoutVars>
          <dgm:chMax val="1"/>
          <dgm:chPref val="1"/>
          <dgm:bulletEnabled val="1"/>
        </dgm:presLayoutVars>
      </dgm:prSet>
      <dgm:spPr/>
    </dgm:pt>
    <dgm:pt modelId="{1CDEFF89-9E91-40C6-9A88-F35070BC49E9}" type="pres">
      <dgm:prSet presAssocID="{9FF72EBC-044B-42AE-B8E2-15D249068E79}" presName="Childtext1" presStyleLbl="revTx" presStyleIdx="6" presStyleCnt="7">
        <dgm:presLayoutVars>
          <dgm:bulletEnabled val="1"/>
        </dgm:presLayoutVars>
      </dgm:prSet>
      <dgm:spPr/>
    </dgm:pt>
    <dgm:pt modelId="{2869DAFE-687D-418C-B8E2-AD5AF34717E6}" type="pres">
      <dgm:prSet presAssocID="{9FF72EBC-044B-42AE-B8E2-15D249068E79}" presName="ConnectLine1" presStyleLbl="sibTrans1D1" presStyleIdx="6" presStyleCnt="7"/>
      <dgm:spPr>
        <a:noFill/>
        <a:ln w="12700" cap="rnd" cmpd="sng" algn="ctr">
          <a:solidFill>
            <a:schemeClr val="accent1">
              <a:shade val="90000"/>
              <a:hueOff val="446212"/>
              <a:satOff val="-8602"/>
              <a:lumOff val="28124"/>
              <a:alphaOff val="0"/>
            </a:schemeClr>
          </a:solidFill>
          <a:prstDash val="dash"/>
        </a:ln>
        <a:effectLst/>
      </dgm:spPr>
    </dgm:pt>
    <dgm:pt modelId="{D5EF4E1B-9098-4610-8842-EABBDC102561}" type="pres">
      <dgm:prSet presAssocID="{9FF72EBC-044B-42AE-B8E2-15D249068E79}" presName="ConnectLineEnd1" presStyleLbl="lnNode1" presStyleIdx="6" presStyleCnt="7" custLinFactY="-395637" custLinFactNeighborX="-21168" custLinFactNeighborY="-400000"/>
      <dgm:spPr/>
    </dgm:pt>
    <dgm:pt modelId="{420EE806-01B0-4FFC-9EBA-F413C5D8729D}" type="pres">
      <dgm:prSet presAssocID="{9FF72EBC-044B-42AE-B8E2-15D249068E79}" presName="EmptyPane1" presStyleCnt="0"/>
      <dgm:spPr/>
    </dgm:pt>
  </dgm:ptLst>
  <dgm:cxnLst>
    <dgm:cxn modelId="{8B056400-D221-451A-A055-A83BACD15678}" type="presOf" srcId="{D23AA987-6E44-4C94-B154-C6193756512C}" destId="{CE61F827-F131-4354-B65F-E88EB5EF381B}" srcOrd="0" destOrd="0" presId="urn:microsoft.com/office/officeart/2016/7/layout/RoundedRectangleTimeline"/>
    <dgm:cxn modelId="{5C25BB02-FA66-40A4-9DA6-9E1CAE3A8D4E}" type="presOf" srcId="{C5146535-FD3D-4589-98A3-623B8DA4B8DB}" destId="{30804A27-188E-4A17-8FFE-97BCCA0597B8}" srcOrd="0" destOrd="0" presId="urn:microsoft.com/office/officeart/2016/7/layout/RoundedRectangleTimeline"/>
    <dgm:cxn modelId="{716CDD0E-88F7-4BD7-8915-ACACEB62E2B4}" type="presOf" srcId="{BED3D04F-9CCE-4076-B793-0A5E71EB9975}" destId="{CA5451AF-B8C1-4F4E-94AB-20F1344A4155}" srcOrd="0" destOrd="0" presId="urn:microsoft.com/office/officeart/2016/7/layout/RoundedRectangleTimeline"/>
    <dgm:cxn modelId="{84C67813-55CE-4EBC-9032-03BD847DC17E}" type="presOf" srcId="{6A70FD8F-0050-42E3-8B3A-6ED7CFB9852E}" destId="{AB52B3CC-6563-466D-BFC3-9B6B5AFA0881}" srcOrd="0" destOrd="0" presId="urn:microsoft.com/office/officeart/2016/7/layout/RoundedRectangleTimeline"/>
    <dgm:cxn modelId="{40E82F14-4079-4892-A543-6BD59DBED734}" srcId="{6A70FD8F-0050-42E3-8B3A-6ED7CFB9852E}" destId="{2464E098-DB6F-4D45-B9A6-007DB9D4BE7F}" srcOrd="5" destOrd="0" parTransId="{90048D9B-10BF-4C4A-BC38-B85E1A2FFE14}" sibTransId="{1A4DE630-8ED8-48C0-B9C7-1D51B91DE9C2}"/>
    <dgm:cxn modelId="{479A6B2A-F543-444B-B255-0274D047DE31}" srcId="{6A70FD8F-0050-42E3-8B3A-6ED7CFB9852E}" destId="{15C50473-7A9D-47BA-AF64-904074403213}" srcOrd="2" destOrd="0" parTransId="{8F21124C-9927-4105-A495-0AB7AB945C6A}" sibTransId="{52A3ED05-78B5-411E-B907-6A2996D58940}"/>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1493828C-48DA-4676-AF41-BF02D818F735}" srcId="{6A70FD8F-0050-42E3-8B3A-6ED7CFB9852E}" destId="{BED3D04F-9CCE-4076-B793-0A5E71EB9975}" srcOrd="3" destOrd="0" parTransId="{8694990A-714E-414E-8D61-65A8022D552C}" sibTransId="{C7EF9F71-932F-4856-B903-CC8288735C94}"/>
    <dgm:cxn modelId="{17AC6F90-EE52-4307-8006-75EF3E985763}" type="presOf" srcId="{15C50473-7A9D-47BA-AF64-904074403213}" destId="{67BB85EC-073A-48CA-BFB8-B1C0ED4E1F8D}" srcOrd="0" destOrd="0" presId="urn:microsoft.com/office/officeart/2016/7/layout/RoundedRectangleTimeline"/>
    <dgm:cxn modelId="{9558E8A8-C082-4D2F-A6F7-CCF905F5952D}" type="presOf" srcId="{9FF72EBC-044B-42AE-B8E2-15D249068E79}" destId="{9A6AE9F6-722F-4A0F-864C-620B93C55C1A}" srcOrd="0" destOrd="0" presId="urn:microsoft.com/office/officeart/2016/7/layout/RoundedRectangleTimeline"/>
    <dgm:cxn modelId="{034A62CA-A201-4BDD-A832-5456F961EDEC}" srcId="{6A70FD8F-0050-42E3-8B3A-6ED7CFB9852E}" destId="{9FF72EBC-044B-42AE-B8E2-15D249068E79}" srcOrd="6" destOrd="0" parTransId="{B8EE9B44-E097-4E54-8DC6-006FE32F2CE2}" sibTransId="{1DE683AF-5557-4CAA-BF6B-DEBB50D2BF8B}"/>
    <dgm:cxn modelId="{ADEBEDDF-953C-40E0-A18B-C8962D780DE4}" srcId="{6A70FD8F-0050-42E3-8B3A-6ED7CFB9852E}" destId="{D23AA987-6E44-4C94-B154-C6193756512C}" srcOrd="4" destOrd="0" parTransId="{91B9D4BA-1EFA-4F2E-92CB-10F456BAB55C}" sibTransId="{7E608B67-025B-4EBC-849A-F7353F0E5519}"/>
    <dgm:cxn modelId="{C5202EE1-10E9-4076-9D55-9E0CF8B152AF}" srcId="{6A70FD8F-0050-42E3-8B3A-6ED7CFB9852E}" destId="{8DB5D7D5-6A1C-4ABC-8850-759A9D876047}" srcOrd="0" destOrd="0" parTransId="{D8874F40-D7B0-41DE-BB6F-A6014FEAB2D7}" sibTransId="{BD6E0A2E-99C8-4F5A-971A-CD211D1099FF}"/>
    <dgm:cxn modelId="{748708E2-FA53-4E25-8E98-7699F5A87341}" type="presOf" srcId="{2464E098-DB6F-4D45-B9A6-007DB9D4BE7F}" destId="{5BA43713-7E1F-48BD-8858-8E5ADDBE057B}" srcOrd="0" destOrd="0" presId="urn:microsoft.com/office/officeart/2016/7/layout/RoundedRectangleTimeline"/>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3DF4C110-44D5-4594-9657-BDDA7D973C1C}" type="presParOf" srcId="{AB52B3CC-6563-466D-BFC3-9B6B5AFA0881}" destId="{6C706445-F75B-4C2B-9C43-39C5D6BABEDA}" srcOrd="4" destOrd="0" presId="urn:microsoft.com/office/officeart/2016/7/layout/RoundedRectangleTimeline"/>
    <dgm:cxn modelId="{5DB459A7-75CE-4ADF-91D2-C75E839C5A71}" type="presParOf" srcId="{6C706445-F75B-4C2B-9C43-39C5D6BABEDA}" destId="{67BB85EC-073A-48CA-BFB8-B1C0ED4E1F8D}" srcOrd="0" destOrd="0" presId="urn:microsoft.com/office/officeart/2016/7/layout/RoundedRectangleTimeline"/>
    <dgm:cxn modelId="{D8F1437E-4799-4376-A759-1F8F4D369C48}" type="presParOf" srcId="{6C706445-F75B-4C2B-9C43-39C5D6BABEDA}" destId="{06056B46-FEA9-48BD-B9D5-F8DE94FBF94B}" srcOrd="1" destOrd="0" presId="urn:microsoft.com/office/officeart/2016/7/layout/RoundedRectangleTimeline"/>
    <dgm:cxn modelId="{F47BAE54-326D-4A4D-A820-510387E3766C}" type="presParOf" srcId="{6C706445-F75B-4C2B-9C43-39C5D6BABEDA}" destId="{44F3AD14-F506-4281-9FE7-5BA7AFD942C7}" srcOrd="2" destOrd="0" presId="urn:microsoft.com/office/officeart/2016/7/layout/RoundedRectangleTimeline"/>
    <dgm:cxn modelId="{F7E0267A-F452-43C4-8EDC-ADEE01EA8B78}" type="presParOf" srcId="{6C706445-F75B-4C2B-9C43-39C5D6BABEDA}" destId="{5C124A3A-449A-471B-ABDE-0181BEA058E2}" srcOrd="3" destOrd="0" presId="urn:microsoft.com/office/officeart/2016/7/layout/RoundedRectangleTimeline"/>
    <dgm:cxn modelId="{1A59C9C4-E3B9-473D-8A17-1E12863A269A}" type="presParOf" srcId="{6C706445-F75B-4C2B-9C43-39C5D6BABEDA}" destId="{CE84A246-4386-408E-B9AD-290DAE389F91}" srcOrd="4" destOrd="0" presId="urn:microsoft.com/office/officeart/2016/7/layout/RoundedRectangleTimeline"/>
    <dgm:cxn modelId="{168FBE28-7906-4EAB-9294-BEECE01FCE7D}" type="presParOf" srcId="{AB52B3CC-6563-466D-BFC3-9B6B5AFA0881}" destId="{75CDA56C-3041-4B85-86BA-9D762EE281CA}" srcOrd="5" destOrd="0" presId="urn:microsoft.com/office/officeart/2016/7/layout/RoundedRectangleTimeline"/>
    <dgm:cxn modelId="{33673826-00B3-4BA2-80D6-A3212BAD350F}" type="presParOf" srcId="{AB52B3CC-6563-466D-BFC3-9B6B5AFA0881}" destId="{EE3FC63D-5165-417D-9900-76833D1D8BD0}" srcOrd="6" destOrd="0" presId="urn:microsoft.com/office/officeart/2016/7/layout/RoundedRectangleTimeline"/>
    <dgm:cxn modelId="{F228C809-86B1-4518-B823-813735955186}" type="presParOf" srcId="{EE3FC63D-5165-417D-9900-76833D1D8BD0}" destId="{CA5451AF-B8C1-4F4E-94AB-20F1344A4155}" srcOrd="0" destOrd="0" presId="urn:microsoft.com/office/officeart/2016/7/layout/RoundedRectangleTimeline"/>
    <dgm:cxn modelId="{CAA26477-4C3D-4488-A579-016E12A59C85}" type="presParOf" srcId="{EE3FC63D-5165-417D-9900-76833D1D8BD0}" destId="{96308AEA-B631-4F2D-B54E-11AD0E84F6B3}" srcOrd="1" destOrd="0" presId="urn:microsoft.com/office/officeart/2016/7/layout/RoundedRectangleTimeline"/>
    <dgm:cxn modelId="{6C9B8CEC-D56E-4C71-8004-412C20ED88AE}" type="presParOf" srcId="{EE3FC63D-5165-417D-9900-76833D1D8BD0}" destId="{0CBAA647-64AF-4825-A636-A381D06AB3BD}" srcOrd="2" destOrd="0" presId="urn:microsoft.com/office/officeart/2016/7/layout/RoundedRectangleTimeline"/>
    <dgm:cxn modelId="{E10B41AE-0A99-4152-AA72-1EDB5BF0E774}" type="presParOf" srcId="{EE3FC63D-5165-417D-9900-76833D1D8BD0}" destId="{24556F31-B93F-472F-B595-4679C6D50183}" srcOrd="3" destOrd="0" presId="urn:microsoft.com/office/officeart/2016/7/layout/RoundedRectangleTimeline"/>
    <dgm:cxn modelId="{AF019776-190B-4AE6-A966-56A2453EB2B8}" type="presParOf" srcId="{EE3FC63D-5165-417D-9900-76833D1D8BD0}" destId="{8641394C-3AE5-4501-AC7F-E93BE8EB00D4}" srcOrd="4" destOrd="0" presId="urn:microsoft.com/office/officeart/2016/7/layout/RoundedRectangleTimeline"/>
    <dgm:cxn modelId="{D8691BB7-5442-4D3F-A9C2-54038BAE14E0}" type="presParOf" srcId="{AB52B3CC-6563-466D-BFC3-9B6B5AFA0881}" destId="{21F2C5A5-1F87-49EA-855F-4D0DD93E0007}" srcOrd="7" destOrd="0" presId="urn:microsoft.com/office/officeart/2016/7/layout/RoundedRectangleTimeline"/>
    <dgm:cxn modelId="{DEE605A0-13CF-4CC1-B1B7-6F2EEACFF57D}" type="presParOf" srcId="{AB52B3CC-6563-466D-BFC3-9B6B5AFA0881}" destId="{B97B2D91-8856-4C3A-9444-331C518FA3EC}" srcOrd="8" destOrd="0" presId="urn:microsoft.com/office/officeart/2016/7/layout/RoundedRectangleTimeline"/>
    <dgm:cxn modelId="{99AF3B26-6863-4D84-A128-BE093CE343F5}" type="presParOf" srcId="{B97B2D91-8856-4C3A-9444-331C518FA3EC}" destId="{CE61F827-F131-4354-B65F-E88EB5EF381B}" srcOrd="0" destOrd="0" presId="urn:microsoft.com/office/officeart/2016/7/layout/RoundedRectangleTimeline"/>
    <dgm:cxn modelId="{2CA9B632-7535-4EA7-BAEE-D875CD4C3556}" type="presParOf" srcId="{B97B2D91-8856-4C3A-9444-331C518FA3EC}" destId="{1C1E982D-DE52-4D2F-96BB-5AA1C57D7039}" srcOrd="1" destOrd="0" presId="urn:microsoft.com/office/officeart/2016/7/layout/RoundedRectangleTimeline"/>
    <dgm:cxn modelId="{5407D376-6790-428A-8871-725E7619714B}" type="presParOf" srcId="{B97B2D91-8856-4C3A-9444-331C518FA3EC}" destId="{2B013B1F-0020-4677-8F3E-2A0A731DC205}" srcOrd="2" destOrd="0" presId="urn:microsoft.com/office/officeart/2016/7/layout/RoundedRectangleTimeline"/>
    <dgm:cxn modelId="{A428F5B7-227D-4365-9C4B-DB2DB55960B3}" type="presParOf" srcId="{B97B2D91-8856-4C3A-9444-331C518FA3EC}" destId="{8FA19530-F7E1-4BA8-98F9-17232F96CEDB}" srcOrd="3" destOrd="0" presId="urn:microsoft.com/office/officeart/2016/7/layout/RoundedRectangleTimeline"/>
    <dgm:cxn modelId="{5BD199BB-17AC-44B4-80B4-C150054F11EE}" type="presParOf" srcId="{B97B2D91-8856-4C3A-9444-331C518FA3EC}" destId="{E054A37F-601B-46C4-90F9-57D2D2B5D5EA}" srcOrd="4" destOrd="0" presId="urn:microsoft.com/office/officeart/2016/7/layout/RoundedRectangleTimeline"/>
    <dgm:cxn modelId="{EB4F6D34-DDEA-4BBC-9B67-8BC6B84D91E5}" type="presParOf" srcId="{AB52B3CC-6563-466D-BFC3-9B6B5AFA0881}" destId="{ED78F33D-4E3B-4925-BF63-A8D4F9BC9786}" srcOrd="9" destOrd="0" presId="urn:microsoft.com/office/officeart/2016/7/layout/RoundedRectangleTimeline"/>
    <dgm:cxn modelId="{342E1324-F3ED-4FF3-9F58-1A24AF2BF0CA}" type="presParOf" srcId="{AB52B3CC-6563-466D-BFC3-9B6B5AFA0881}" destId="{90A59D57-5AEA-4AD7-A970-1F56C269FDE2}" srcOrd="10" destOrd="0" presId="urn:microsoft.com/office/officeart/2016/7/layout/RoundedRectangleTimeline"/>
    <dgm:cxn modelId="{786798F8-5122-4000-9B5F-D35A1A13D402}" type="presParOf" srcId="{90A59D57-5AEA-4AD7-A970-1F56C269FDE2}" destId="{5BA43713-7E1F-48BD-8858-8E5ADDBE057B}" srcOrd="0" destOrd="0" presId="urn:microsoft.com/office/officeart/2016/7/layout/RoundedRectangleTimeline"/>
    <dgm:cxn modelId="{F91D4243-D994-4F6A-B954-3F69EDDBC2E6}" type="presParOf" srcId="{90A59D57-5AEA-4AD7-A970-1F56C269FDE2}" destId="{9E00E9F3-8E88-4359-B055-5338E49AFC0F}" srcOrd="1" destOrd="0" presId="urn:microsoft.com/office/officeart/2016/7/layout/RoundedRectangleTimeline"/>
    <dgm:cxn modelId="{F425EE84-9E37-471D-AEEC-07AC4ACFDA91}" type="presParOf" srcId="{90A59D57-5AEA-4AD7-A970-1F56C269FDE2}" destId="{3D05287F-EDBC-43AE-AB2D-10911E047F8D}" srcOrd="2" destOrd="0" presId="urn:microsoft.com/office/officeart/2016/7/layout/RoundedRectangleTimeline"/>
    <dgm:cxn modelId="{3B6D554D-74AE-44BB-957B-F134D781B946}" type="presParOf" srcId="{90A59D57-5AEA-4AD7-A970-1F56C269FDE2}" destId="{D5946541-F864-47BE-B74E-EE90AA90D090}" srcOrd="3" destOrd="0" presId="urn:microsoft.com/office/officeart/2016/7/layout/RoundedRectangleTimeline"/>
    <dgm:cxn modelId="{376D80F5-936F-4871-BE32-F9CF7E03033F}" type="presParOf" srcId="{90A59D57-5AEA-4AD7-A970-1F56C269FDE2}" destId="{1A5A83EE-5C74-4661-9A08-362684E483B4}" srcOrd="4" destOrd="0" presId="urn:microsoft.com/office/officeart/2016/7/layout/RoundedRectangleTimeline"/>
    <dgm:cxn modelId="{9B03DAE7-B186-4A1F-B28C-34922BE2EB3F}" type="presParOf" srcId="{AB52B3CC-6563-466D-BFC3-9B6B5AFA0881}" destId="{FDAA5F45-FCEB-4827-8577-BA87D4C71FF4}" srcOrd="11" destOrd="0" presId="urn:microsoft.com/office/officeart/2016/7/layout/RoundedRectangleTimeline"/>
    <dgm:cxn modelId="{6A6D7A1F-EBD4-4ABE-824D-70BC874D1873}" type="presParOf" srcId="{AB52B3CC-6563-466D-BFC3-9B6B5AFA0881}" destId="{641C1000-0967-4FCE-B80F-3E0B43993A80}" srcOrd="12" destOrd="0" presId="urn:microsoft.com/office/officeart/2016/7/layout/RoundedRectangleTimeline"/>
    <dgm:cxn modelId="{A6A2D49D-369D-4A28-BA9E-0D045A27E9B8}" type="presParOf" srcId="{641C1000-0967-4FCE-B80F-3E0B43993A80}" destId="{9A6AE9F6-722F-4A0F-864C-620B93C55C1A}" srcOrd="0" destOrd="0" presId="urn:microsoft.com/office/officeart/2016/7/layout/RoundedRectangleTimeline"/>
    <dgm:cxn modelId="{C8688224-43DB-4D63-9E42-F7F6756F88D5}" type="presParOf" srcId="{641C1000-0967-4FCE-B80F-3E0B43993A80}" destId="{1CDEFF89-9E91-40C6-9A88-F35070BC49E9}" srcOrd="1" destOrd="0" presId="urn:microsoft.com/office/officeart/2016/7/layout/RoundedRectangleTimeline"/>
    <dgm:cxn modelId="{CB411C79-826D-4D85-B318-13AEB0A84A77}" type="presParOf" srcId="{641C1000-0967-4FCE-B80F-3E0B43993A80}" destId="{2869DAFE-687D-418C-B8E2-AD5AF34717E6}" srcOrd="2" destOrd="0" presId="urn:microsoft.com/office/officeart/2016/7/layout/RoundedRectangleTimeline"/>
    <dgm:cxn modelId="{92A637B4-30C0-49A3-8B54-5ADE66DAC818}" type="presParOf" srcId="{641C1000-0967-4FCE-B80F-3E0B43993A80}" destId="{D5EF4E1B-9098-4610-8842-EABBDC102561}" srcOrd="3" destOrd="0" presId="urn:microsoft.com/office/officeart/2016/7/layout/RoundedRectangleTimeline"/>
    <dgm:cxn modelId="{45FE0415-8EFE-4F4D-B667-11D6920B3E41}" type="presParOf" srcId="{641C1000-0967-4FCE-B80F-3E0B43993A80}" destId="{420EE806-01B0-4FFC-9EBA-F413C5D8729D}"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1">
          <a:noAutofit/>
        </a:bodyPr>
        <a:lstStyle/>
        <a:p>
          <a:pPr marL="0" lvl="0" indent="0" algn="ctr" defTabSz="1066800">
            <a:lnSpc>
              <a:spcPct val="90000"/>
            </a:lnSpc>
            <a:spcBef>
              <a:spcPct val="0"/>
            </a:spcBef>
            <a:spcAft>
              <a:spcPct val="35000"/>
            </a:spcAft>
            <a:buNone/>
          </a:pPr>
          <a:r>
            <a:rPr lang="en-US" sz="2400" kern="1200" dirty="0"/>
            <a:t>20</a:t>
          </a:r>
          <a:r>
            <a:rPr lang="lv-LV" sz="2400" kern="1200" dirty="0"/>
            <a:t>00</a:t>
          </a:r>
          <a:endParaRPr lang="en-US" sz="2400" kern="1200" dirty="0"/>
        </a:p>
      </dsp:txBody>
      <dsp:txXfrm rot="5400000">
        <a:off x="1024869" y="1652943"/>
        <a:ext cx="2987491" cy="327900"/>
      </dsp:txXfrm>
    </dsp:sp>
    <dsp:sp modelId="{5A1B764B-0DC5-47CD-BDEA-9E67799496EC}">
      <dsp:nvSpPr>
        <dsp:cNvPr id="0" name=""/>
        <dsp:cNvSpPr/>
      </dsp:nvSpPr>
      <dsp:spPr>
        <a:xfrm>
          <a:off x="176" y="125185"/>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anchor="b" anchorCtr="1">
          <a:noAutofit/>
        </a:bodyPr>
        <a:lstStyle/>
        <a:p>
          <a:pPr marL="0" lvl="0" indent="0" algn="ctr" defTabSz="889000">
            <a:lnSpc>
              <a:spcPct val="90000"/>
            </a:lnSpc>
            <a:spcBef>
              <a:spcPct val="0"/>
            </a:spcBef>
            <a:spcAft>
              <a:spcPct val="35000"/>
            </a:spcAft>
            <a:buNone/>
          </a:pPr>
          <a:endParaRPr lang="en-US" sz="2000" b="1" kern="1200" dirty="0"/>
        </a:p>
      </dsp:txBody>
      <dsp:txXfrm>
        <a:off x="176" y="125185"/>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1">
          <a:noAutofit/>
        </a:bodyPr>
        <a:lstStyle/>
        <a:p>
          <a:pPr marL="0" lvl="0" indent="0" algn="ctr" defTabSz="889000">
            <a:lnSpc>
              <a:spcPct val="90000"/>
            </a:lnSpc>
            <a:spcBef>
              <a:spcPct val="0"/>
            </a:spcBef>
            <a:spcAft>
              <a:spcPct val="35000"/>
            </a:spcAft>
            <a:buNone/>
          </a:pPr>
          <a:r>
            <a:rPr lang="lv-LV" sz="2000" kern="1200" dirty="0"/>
            <a:t>...</a:t>
          </a:r>
          <a:endParaRPr lang="en-US" sz="2000" kern="1200" dirty="0"/>
        </a:p>
      </dsp:txBody>
      <dsp:txXfrm>
        <a:off x="4012359" y="1635204"/>
        <a:ext cx="3005230" cy="363378"/>
      </dsp:txXfrm>
    </dsp:sp>
    <dsp:sp modelId="{DF65791B-462E-4589-B98D-F60587330CA8}">
      <dsp:nvSpPr>
        <dsp:cNvPr id="0" name=""/>
        <dsp:cNvSpPr/>
      </dsp:nvSpPr>
      <dsp:spPr>
        <a:xfrm>
          <a:off x="1763696" y="221663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None/>
          </a:pPr>
          <a:endParaRPr lang="en-US" sz="1800" i="1" kern="1200" dirty="0">
            <a:solidFill>
              <a:schemeClr val="bg1">
                <a:lumMod val="50000"/>
              </a:schemeClr>
            </a:solidFill>
          </a:endParaRPr>
        </a:p>
        <a:p>
          <a:pPr marL="0" lvl="0" indent="0" algn="ctr" defTabSz="800100">
            <a:lnSpc>
              <a:spcPct val="90000"/>
            </a:lnSpc>
            <a:spcBef>
              <a:spcPct val="0"/>
            </a:spcBef>
            <a:spcAft>
              <a:spcPct val="35000"/>
            </a:spcAft>
            <a:buNone/>
          </a:pPr>
          <a:endParaRPr lang="en-US" sz="1800" i="1" kern="1200" dirty="0"/>
        </a:p>
      </dsp:txBody>
      <dsp:txXfrm>
        <a:off x="1763696" y="2216630"/>
        <a:ext cx="5008717" cy="1271825"/>
      </dsp:txXfrm>
    </dsp:sp>
    <dsp:sp modelId="{DBA410EB-5F61-4F46-92D9-C5B0AA59EE15}">
      <dsp:nvSpPr>
        <dsp:cNvPr id="0" name=""/>
        <dsp:cNvSpPr/>
      </dsp:nvSpPr>
      <dsp:spPr>
        <a:xfrm>
          <a:off x="4334567" y="2003367"/>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4289917" y="2297598"/>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1">
          <a:noAutofit/>
        </a:bodyPr>
        <a:lstStyle/>
        <a:p>
          <a:pPr marL="0" lvl="0" indent="0" algn="ctr" defTabSz="1066800">
            <a:lnSpc>
              <a:spcPct val="90000"/>
            </a:lnSpc>
            <a:spcBef>
              <a:spcPct val="0"/>
            </a:spcBef>
            <a:spcAft>
              <a:spcPct val="35000"/>
            </a:spcAft>
            <a:buNone/>
          </a:pPr>
          <a:r>
            <a:rPr lang="lv-LV" sz="2400" kern="1200" dirty="0"/>
            <a:t>2020</a:t>
          </a:r>
          <a:endParaRPr lang="en-US" sz="2400" kern="1200" dirty="0"/>
        </a:p>
      </dsp:txBody>
      <dsp:txXfrm rot="-5400000">
        <a:off x="7017591" y="1652943"/>
        <a:ext cx="2987491" cy="327900"/>
      </dsp:txXfrm>
    </dsp:sp>
    <dsp:sp modelId="{B4723E2A-4FF1-452A-BD25-8EC364F15A6F}">
      <dsp:nvSpPr>
        <dsp:cNvPr id="0" name=""/>
        <dsp:cNvSpPr/>
      </dsp:nvSpPr>
      <dsp:spPr>
        <a:xfrm>
          <a:off x="6021055" y="139544"/>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endParaRPr lang="en-US" sz="1800" b="1" kern="1200" dirty="0"/>
        </a:p>
      </dsp:txBody>
      <dsp:txXfrm>
        <a:off x="6021055" y="139544"/>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570916" y="1086507"/>
          <a:ext cx="1260197" cy="1482708"/>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None/>
          </a:pPr>
          <a:r>
            <a:rPr lang="lv-LV" sz="1600" kern="1200" dirty="0"/>
            <a:t>Magnētiskā lenta</a:t>
          </a:r>
          <a:endParaRPr lang="en-US" sz="1600" kern="1200" dirty="0"/>
        </a:p>
      </dsp:txBody>
      <dsp:txXfrm rot="5400000">
        <a:off x="521179" y="1259280"/>
        <a:ext cx="1421190" cy="1137161"/>
      </dsp:txXfrm>
    </dsp:sp>
    <dsp:sp modelId="{5A1B764B-0DC5-47CD-BDEA-9E67799496EC}">
      <dsp:nvSpPr>
        <dsp:cNvPr id="0" name=""/>
        <dsp:cNvSpPr/>
      </dsp:nvSpPr>
      <dsp:spPr>
        <a:xfrm>
          <a:off x="200" y="125941"/>
          <a:ext cx="2396644" cy="1279503"/>
        </a:xfrm>
        <a:prstGeom prst="rect">
          <a:avLst/>
        </a:prstGeom>
        <a:noFill/>
        <a:ln>
          <a:noFill/>
        </a:ln>
        <a:effectLst/>
      </dsp:spPr>
      <dsp:style>
        <a:lnRef idx="0">
          <a:scrgbClr r="0" g="0" b="0"/>
        </a:lnRef>
        <a:fillRef idx="0">
          <a:scrgbClr r="0" g="0" b="0"/>
        </a:fillRef>
        <a:effectRef idx="0">
          <a:scrgbClr r="0" g="0" b="0"/>
        </a:effectRef>
        <a:fontRef idx="minor"/>
      </dsp:style>
    </dsp:sp>
    <dsp:sp modelId="{122B38A3-0442-4747-820C-1F37877E2B0E}">
      <dsp:nvSpPr>
        <dsp:cNvPr id="0" name=""/>
        <dsp:cNvSpPr/>
      </dsp:nvSpPr>
      <dsp:spPr>
        <a:xfrm>
          <a:off x="1183870" y="886907"/>
          <a:ext cx="0" cy="292457"/>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1150501" y="781607"/>
          <a:ext cx="73114" cy="73114"/>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1832147" y="1193279"/>
          <a:ext cx="1613708" cy="1269164"/>
        </a:xfrm>
        <a:prstGeom prst="rect">
          <a:avLst/>
        </a:prstGeom>
        <a:solidFill>
          <a:schemeClr val="accent1">
            <a:shade val="80000"/>
            <a:hueOff val="74365"/>
            <a:satOff val="-1510"/>
            <a:lumOff val="5113"/>
            <a:alphaOff val="0"/>
          </a:schemeClr>
        </a:solidFill>
        <a:ln w="22225" cap="rnd" cmpd="sng" algn="ctr">
          <a:solidFill>
            <a:schemeClr val="accent1">
              <a:shade val="80000"/>
              <a:hueOff val="74365"/>
              <a:satOff val="-1510"/>
              <a:lumOff val="511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1">
          <a:noAutofit/>
        </a:bodyPr>
        <a:lstStyle/>
        <a:p>
          <a:pPr marL="0" lvl="0" indent="0" algn="ctr" defTabSz="889000">
            <a:lnSpc>
              <a:spcPct val="90000"/>
            </a:lnSpc>
            <a:spcBef>
              <a:spcPct val="0"/>
            </a:spcBef>
            <a:spcAft>
              <a:spcPct val="35000"/>
            </a:spcAft>
            <a:buNone/>
          </a:pPr>
          <a:r>
            <a:rPr lang="lv-LV" sz="2000" kern="1200" dirty="0"/>
            <a:t>Diskatmiņa</a:t>
          </a:r>
          <a:endParaRPr lang="en-US" sz="2000" kern="1200" dirty="0"/>
        </a:p>
      </dsp:txBody>
      <dsp:txXfrm>
        <a:off x="1832147" y="1193279"/>
        <a:ext cx="1613708" cy="1269164"/>
      </dsp:txXfrm>
    </dsp:sp>
    <dsp:sp modelId="{DF65791B-462E-4589-B98D-F60587330CA8}">
      <dsp:nvSpPr>
        <dsp:cNvPr id="0" name=""/>
        <dsp:cNvSpPr/>
      </dsp:nvSpPr>
      <dsp:spPr>
        <a:xfrm>
          <a:off x="844034" y="2230011"/>
          <a:ext cx="2396644" cy="1279503"/>
        </a:xfrm>
        <a:prstGeom prst="rect">
          <a:avLst/>
        </a:prstGeom>
        <a:noFill/>
        <a:ln>
          <a:noFill/>
        </a:ln>
        <a:effectLst/>
      </dsp:spPr>
      <dsp:style>
        <a:lnRef idx="0">
          <a:scrgbClr r="0" g="0" b="0"/>
        </a:lnRef>
        <a:fillRef idx="0">
          <a:scrgbClr r="0" g="0" b="0"/>
        </a:fillRef>
        <a:effectRef idx="0">
          <a:scrgbClr r="0" g="0" b="0"/>
        </a:effectRef>
        <a:fontRef idx="minor"/>
      </dsp:style>
    </dsp:sp>
    <dsp:sp modelId="{DBA410EB-5F61-4F46-92D9-C5B0AA59EE15}">
      <dsp:nvSpPr>
        <dsp:cNvPr id="0" name=""/>
        <dsp:cNvSpPr/>
      </dsp:nvSpPr>
      <dsp:spPr>
        <a:xfrm>
          <a:off x="2573018" y="2470631"/>
          <a:ext cx="0" cy="292457"/>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2532492" y="2761846"/>
          <a:ext cx="73114" cy="73114"/>
        </a:xfrm>
        <a:prstGeom prst="ellipse">
          <a:avLst/>
        </a:prstGeom>
        <a:solidFill>
          <a:schemeClr val="accent1">
            <a:shade val="80000"/>
            <a:hueOff val="74365"/>
            <a:satOff val="-1510"/>
            <a:lumOff val="511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BB85EC-073A-48CA-BFB8-B1C0ED4E1F8D}">
      <dsp:nvSpPr>
        <dsp:cNvPr id="0" name=""/>
        <dsp:cNvSpPr/>
      </dsp:nvSpPr>
      <dsp:spPr>
        <a:xfrm>
          <a:off x="3357995" y="1199532"/>
          <a:ext cx="1437986" cy="1256658"/>
        </a:xfrm>
        <a:prstGeom prst="rect">
          <a:avLst/>
        </a:prstGeom>
        <a:solidFill>
          <a:schemeClr val="accent1">
            <a:shade val="80000"/>
            <a:hueOff val="148730"/>
            <a:satOff val="-3019"/>
            <a:lumOff val="10226"/>
            <a:alphaOff val="0"/>
          </a:schemeClr>
        </a:solidFill>
        <a:ln w="22225" cap="rnd" cmpd="sng" algn="ctr">
          <a:solidFill>
            <a:schemeClr val="accent1">
              <a:shade val="80000"/>
              <a:hueOff val="148730"/>
              <a:satOff val="-3019"/>
              <a:lumOff val="1022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1">
          <a:noAutofit/>
        </a:bodyPr>
        <a:lstStyle/>
        <a:p>
          <a:pPr marL="0" lvl="0" indent="0" algn="ctr" defTabSz="889000">
            <a:lnSpc>
              <a:spcPct val="90000"/>
            </a:lnSpc>
            <a:spcBef>
              <a:spcPct val="0"/>
            </a:spcBef>
            <a:spcAft>
              <a:spcPct val="35000"/>
            </a:spcAft>
            <a:buNone/>
          </a:pPr>
          <a:r>
            <a:rPr lang="lv-LV" sz="2000" kern="1200" dirty="0"/>
            <a:t>DBMS</a:t>
          </a:r>
          <a:endParaRPr lang="en-US" sz="2000" kern="1200" dirty="0"/>
        </a:p>
      </dsp:txBody>
      <dsp:txXfrm>
        <a:off x="3357995" y="1199532"/>
        <a:ext cx="1437986" cy="1256658"/>
      </dsp:txXfrm>
    </dsp:sp>
    <dsp:sp modelId="{06056B46-FEA9-48BD-B9D5-F8DE94FBF94B}">
      <dsp:nvSpPr>
        <dsp:cNvPr id="0" name=""/>
        <dsp:cNvSpPr/>
      </dsp:nvSpPr>
      <dsp:spPr>
        <a:xfrm>
          <a:off x="2878666" y="0"/>
          <a:ext cx="2396644" cy="1279503"/>
        </a:xfrm>
        <a:prstGeom prst="rect">
          <a:avLst/>
        </a:prstGeom>
        <a:noFill/>
        <a:ln>
          <a:noFill/>
        </a:ln>
        <a:effectLst/>
      </dsp:spPr>
      <dsp:style>
        <a:lnRef idx="0">
          <a:scrgbClr r="0" g="0" b="0"/>
        </a:lnRef>
        <a:fillRef idx="0">
          <a:scrgbClr r="0" g="0" b="0"/>
        </a:fillRef>
        <a:effectRef idx="0">
          <a:scrgbClr r="0" g="0" b="0"/>
        </a:effectRef>
        <a:fontRef idx="minor"/>
      </dsp:style>
    </dsp:sp>
    <dsp:sp modelId="{44F3AD14-F506-4281-9FE7-5BA7AFD942C7}">
      <dsp:nvSpPr>
        <dsp:cNvPr id="0" name=""/>
        <dsp:cNvSpPr/>
      </dsp:nvSpPr>
      <dsp:spPr>
        <a:xfrm>
          <a:off x="4076988" y="1352617"/>
          <a:ext cx="0" cy="292457"/>
        </a:xfrm>
        <a:prstGeom prst="line">
          <a:avLst/>
        </a:prstGeom>
        <a:noFill/>
        <a:ln w="12700" cap="rnd" cmpd="sng" algn="ctr">
          <a:solidFill>
            <a:schemeClr val="accent1">
              <a:shade val="90000"/>
              <a:hueOff val="148737"/>
              <a:satOff val="-2867"/>
              <a:lumOff val="9375"/>
              <a:alphaOff val="0"/>
            </a:schemeClr>
          </a:solidFill>
          <a:prstDash val="dash"/>
        </a:ln>
        <a:effectLst/>
      </dsp:spPr>
      <dsp:style>
        <a:lnRef idx="1">
          <a:scrgbClr r="0" g="0" b="0"/>
        </a:lnRef>
        <a:fillRef idx="0">
          <a:scrgbClr r="0" g="0" b="0"/>
        </a:fillRef>
        <a:effectRef idx="0">
          <a:scrgbClr r="0" g="0" b="0"/>
        </a:effectRef>
        <a:fontRef idx="minor"/>
      </dsp:style>
    </dsp:sp>
    <dsp:sp modelId="{5C124A3A-449A-471B-ABDE-0181BEA058E2}">
      <dsp:nvSpPr>
        <dsp:cNvPr id="0" name=""/>
        <dsp:cNvSpPr/>
      </dsp:nvSpPr>
      <dsp:spPr>
        <a:xfrm>
          <a:off x="3995225" y="238584"/>
          <a:ext cx="73114" cy="73114"/>
        </a:xfrm>
        <a:prstGeom prst="ellipse">
          <a:avLst/>
        </a:prstGeom>
        <a:solidFill>
          <a:schemeClr val="accent1">
            <a:shade val="80000"/>
            <a:hueOff val="148730"/>
            <a:satOff val="-3019"/>
            <a:lumOff val="1022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5451AF-B8C1-4F4E-94AB-20F1344A4155}">
      <dsp:nvSpPr>
        <dsp:cNvPr id="0" name=""/>
        <dsp:cNvSpPr/>
      </dsp:nvSpPr>
      <dsp:spPr>
        <a:xfrm>
          <a:off x="4709012" y="1202747"/>
          <a:ext cx="1611925" cy="125022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1">
          <a:noAutofit/>
        </a:bodyPr>
        <a:lstStyle/>
        <a:p>
          <a:pPr marL="0" lvl="0" indent="0" algn="ctr" defTabSz="889000">
            <a:lnSpc>
              <a:spcPct val="90000"/>
            </a:lnSpc>
            <a:spcBef>
              <a:spcPct val="0"/>
            </a:spcBef>
            <a:spcAft>
              <a:spcPct val="35000"/>
            </a:spcAft>
            <a:buNone/>
          </a:pPr>
          <a:r>
            <a:rPr lang="lv-LV" sz="2000" kern="1200" dirty="0"/>
            <a:t>Tiešsaistes analītiskā apstrāde</a:t>
          </a:r>
          <a:endParaRPr lang="en-US" sz="2000" kern="1200" dirty="0"/>
        </a:p>
      </dsp:txBody>
      <dsp:txXfrm>
        <a:off x="4709012" y="1202747"/>
        <a:ext cx="1611925" cy="1250228"/>
      </dsp:txXfrm>
    </dsp:sp>
    <dsp:sp modelId="{96308AEA-B631-4F2D-B54E-11AD0E84F6B3}">
      <dsp:nvSpPr>
        <dsp:cNvPr id="0" name=""/>
        <dsp:cNvSpPr/>
      </dsp:nvSpPr>
      <dsp:spPr>
        <a:xfrm>
          <a:off x="4316652" y="2376219"/>
          <a:ext cx="2396644" cy="1279503"/>
        </a:xfrm>
        <a:prstGeom prst="rect">
          <a:avLst/>
        </a:prstGeom>
        <a:noFill/>
        <a:ln>
          <a:noFill/>
        </a:ln>
        <a:effectLst/>
      </dsp:spPr>
      <dsp:style>
        <a:lnRef idx="0">
          <a:scrgbClr r="0" g="0" b="0"/>
        </a:lnRef>
        <a:fillRef idx="0">
          <a:scrgbClr r="0" g="0" b="0"/>
        </a:fillRef>
        <a:effectRef idx="0">
          <a:scrgbClr r="0" g="0" b="0"/>
        </a:effectRef>
        <a:fontRef idx="minor"/>
      </dsp:style>
    </dsp:sp>
    <dsp:sp modelId="{0CBAA647-64AF-4825-A636-A381D06AB3BD}">
      <dsp:nvSpPr>
        <dsp:cNvPr id="0" name=""/>
        <dsp:cNvSpPr/>
      </dsp:nvSpPr>
      <dsp:spPr>
        <a:xfrm>
          <a:off x="5514975" y="2010647"/>
          <a:ext cx="0" cy="292457"/>
        </a:xfrm>
        <a:prstGeom prst="line">
          <a:avLst/>
        </a:prstGeom>
        <a:noFill/>
        <a:ln w="12700" cap="rnd" cmpd="sng" algn="ctr">
          <a:solidFill>
            <a:schemeClr val="accent1">
              <a:shade val="90000"/>
              <a:hueOff val="223106"/>
              <a:satOff val="-4301"/>
              <a:lumOff val="14062"/>
              <a:alphaOff val="0"/>
            </a:schemeClr>
          </a:solidFill>
          <a:prstDash val="dash"/>
        </a:ln>
        <a:effectLst/>
      </dsp:spPr>
      <dsp:style>
        <a:lnRef idx="1">
          <a:scrgbClr r="0" g="0" b="0"/>
        </a:lnRef>
        <a:fillRef idx="0">
          <a:scrgbClr r="0" g="0" b="0"/>
        </a:fillRef>
        <a:effectRef idx="0">
          <a:scrgbClr r="0" g="0" b="0"/>
        </a:effectRef>
        <a:fontRef idx="minor"/>
      </dsp:style>
    </dsp:sp>
    <dsp:sp modelId="{24556F31-B93F-472F-B595-4679C6D50183}">
      <dsp:nvSpPr>
        <dsp:cNvPr id="0" name=""/>
        <dsp:cNvSpPr/>
      </dsp:nvSpPr>
      <dsp:spPr>
        <a:xfrm>
          <a:off x="5485974" y="3178679"/>
          <a:ext cx="73114" cy="73114"/>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61F827-F131-4354-B65F-E88EB5EF381B}">
      <dsp:nvSpPr>
        <dsp:cNvPr id="0" name=""/>
        <dsp:cNvSpPr/>
      </dsp:nvSpPr>
      <dsp:spPr>
        <a:xfrm>
          <a:off x="6233968" y="1195896"/>
          <a:ext cx="1437986" cy="1263929"/>
        </a:xfrm>
        <a:prstGeom prst="rect">
          <a:avLst/>
        </a:prstGeom>
        <a:solidFill>
          <a:schemeClr val="accent1">
            <a:shade val="80000"/>
            <a:hueOff val="297461"/>
            <a:satOff val="-6039"/>
            <a:lumOff val="20451"/>
            <a:alphaOff val="0"/>
          </a:schemeClr>
        </a:solidFill>
        <a:ln w="22225" cap="rnd" cmpd="sng" algn="ctr">
          <a:solidFill>
            <a:schemeClr val="accent1">
              <a:shade val="80000"/>
              <a:hueOff val="297461"/>
              <a:satOff val="-6039"/>
              <a:lumOff val="2045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1">
          <a:noAutofit/>
        </a:bodyPr>
        <a:lstStyle/>
        <a:p>
          <a:pPr marL="0" lvl="0" indent="0" algn="ctr" defTabSz="889000">
            <a:lnSpc>
              <a:spcPct val="90000"/>
            </a:lnSpc>
            <a:spcBef>
              <a:spcPct val="0"/>
            </a:spcBef>
            <a:spcAft>
              <a:spcPct val="35000"/>
            </a:spcAft>
            <a:buNone/>
          </a:pPr>
          <a:r>
            <a:rPr lang="lv-LV" sz="2000" kern="1200" dirty="0"/>
            <a:t>Lietojum -sistēmas</a:t>
          </a:r>
          <a:endParaRPr lang="en-US" sz="2000" kern="1200" dirty="0"/>
        </a:p>
      </dsp:txBody>
      <dsp:txXfrm>
        <a:off x="6233968" y="1195896"/>
        <a:ext cx="1437986" cy="1263929"/>
      </dsp:txXfrm>
    </dsp:sp>
    <dsp:sp modelId="{1C1E982D-DE52-4D2F-96BB-5AA1C57D7039}">
      <dsp:nvSpPr>
        <dsp:cNvPr id="0" name=""/>
        <dsp:cNvSpPr/>
      </dsp:nvSpPr>
      <dsp:spPr>
        <a:xfrm>
          <a:off x="5754639" y="0"/>
          <a:ext cx="2396644" cy="1279503"/>
        </a:xfrm>
        <a:prstGeom prst="rect">
          <a:avLst/>
        </a:prstGeom>
        <a:noFill/>
        <a:ln>
          <a:noFill/>
        </a:ln>
        <a:effectLst/>
      </dsp:spPr>
      <dsp:style>
        <a:lnRef idx="0">
          <a:scrgbClr r="0" g="0" b="0"/>
        </a:lnRef>
        <a:fillRef idx="0">
          <a:scrgbClr r="0" g="0" b="0"/>
        </a:fillRef>
        <a:effectRef idx="0">
          <a:scrgbClr r="0" g="0" b="0"/>
        </a:effectRef>
        <a:fontRef idx="minor"/>
      </dsp:style>
    </dsp:sp>
    <dsp:sp modelId="{2B013B1F-0020-4677-8F3E-2A0A731DC205}">
      <dsp:nvSpPr>
        <dsp:cNvPr id="0" name=""/>
        <dsp:cNvSpPr/>
      </dsp:nvSpPr>
      <dsp:spPr>
        <a:xfrm>
          <a:off x="6952961" y="1352617"/>
          <a:ext cx="0" cy="292457"/>
        </a:xfrm>
        <a:prstGeom prst="line">
          <a:avLst/>
        </a:prstGeom>
        <a:noFill/>
        <a:ln w="12700" cap="rnd" cmpd="sng" algn="ctr">
          <a:solidFill>
            <a:schemeClr val="accent1">
              <a:shade val="90000"/>
              <a:hueOff val="297474"/>
              <a:satOff val="-5735"/>
              <a:lumOff val="18749"/>
              <a:alphaOff val="0"/>
            </a:schemeClr>
          </a:solidFill>
          <a:prstDash val="dash"/>
        </a:ln>
        <a:effectLst/>
      </dsp:spPr>
      <dsp:style>
        <a:lnRef idx="1">
          <a:scrgbClr r="0" g="0" b="0"/>
        </a:lnRef>
        <a:fillRef idx="0">
          <a:scrgbClr r="0" g="0" b="0"/>
        </a:fillRef>
        <a:effectRef idx="0">
          <a:scrgbClr r="0" g="0" b="0"/>
        </a:effectRef>
        <a:fontRef idx="minor"/>
      </dsp:style>
    </dsp:sp>
    <dsp:sp modelId="{8FA19530-F7E1-4BA8-98F9-17232F96CEDB}">
      <dsp:nvSpPr>
        <dsp:cNvPr id="0" name=""/>
        <dsp:cNvSpPr/>
      </dsp:nvSpPr>
      <dsp:spPr>
        <a:xfrm>
          <a:off x="6940167" y="661220"/>
          <a:ext cx="73114" cy="73114"/>
        </a:xfrm>
        <a:prstGeom prst="ellipse">
          <a:avLst/>
        </a:prstGeom>
        <a:solidFill>
          <a:schemeClr val="accent1">
            <a:shade val="80000"/>
            <a:hueOff val="297461"/>
            <a:satOff val="-6039"/>
            <a:lumOff val="2045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A43713-7E1F-48BD-8858-8E5ADDBE057B}">
      <dsp:nvSpPr>
        <dsp:cNvPr id="0" name=""/>
        <dsp:cNvSpPr/>
      </dsp:nvSpPr>
      <dsp:spPr>
        <a:xfrm>
          <a:off x="7601766" y="1202747"/>
          <a:ext cx="1578362" cy="1250228"/>
        </a:xfrm>
        <a:prstGeom prst="rect">
          <a:avLst/>
        </a:prstGeom>
        <a:solidFill>
          <a:schemeClr val="accent1">
            <a:shade val="80000"/>
            <a:hueOff val="371826"/>
            <a:satOff val="-7548"/>
            <a:lumOff val="25564"/>
            <a:alphaOff val="0"/>
          </a:schemeClr>
        </a:solidFill>
        <a:ln w="22225" cap="rnd" cmpd="sng" algn="ctr">
          <a:solidFill>
            <a:schemeClr val="accent1">
              <a:shade val="80000"/>
              <a:hueOff val="371826"/>
              <a:satOff val="-7548"/>
              <a:lumOff val="2556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lv-LV" sz="1400" kern="1200" dirty="0"/>
            <a:t>Ar personālajiem datoriem un 4GL tehnoloģiju iekļautas lietojumsistēmas</a:t>
          </a:r>
          <a:endParaRPr lang="en-US" sz="1400" kern="1200" dirty="0"/>
        </a:p>
      </dsp:txBody>
      <dsp:txXfrm>
        <a:off x="7601766" y="1202747"/>
        <a:ext cx="1578362" cy="1250228"/>
      </dsp:txXfrm>
    </dsp:sp>
    <dsp:sp modelId="{9E00E9F3-8E88-4359-B055-5338E49AFC0F}">
      <dsp:nvSpPr>
        <dsp:cNvPr id="0" name=""/>
        <dsp:cNvSpPr/>
      </dsp:nvSpPr>
      <dsp:spPr>
        <a:xfrm>
          <a:off x="7192626" y="2376219"/>
          <a:ext cx="2396644" cy="1279503"/>
        </a:xfrm>
        <a:prstGeom prst="rect">
          <a:avLst/>
        </a:prstGeom>
        <a:noFill/>
        <a:ln>
          <a:noFill/>
        </a:ln>
        <a:effectLst/>
      </dsp:spPr>
      <dsp:style>
        <a:lnRef idx="0">
          <a:scrgbClr r="0" g="0" b="0"/>
        </a:lnRef>
        <a:fillRef idx="0">
          <a:scrgbClr r="0" g="0" b="0"/>
        </a:fillRef>
        <a:effectRef idx="0">
          <a:scrgbClr r="0" g="0" b="0"/>
        </a:effectRef>
        <a:fontRef idx="minor"/>
      </dsp:style>
    </dsp:sp>
    <dsp:sp modelId="{3D05287F-EDBC-43AE-AB2D-10911E047F8D}">
      <dsp:nvSpPr>
        <dsp:cNvPr id="0" name=""/>
        <dsp:cNvSpPr/>
      </dsp:nvSpPr>
      <dsp:spPr>
        <a:xfrm>
          <a:off x="8390948" y="2010647"/>
          <a:ext cx="0" cy="292457"/>
        </a:xfrm>
        <a:prstGeom prst="line">
          <a:avLst/>
        </a:prstGeom>
        <a:noFill/>
        <a:ln w="12700" cap="rnd" cmpd="sng" algn="ctr">
          <a:solidFill>
            <a:schemeClr val="accent1">
              <a:shade val="90000"/>
              <a:hueOff val="371843"/>
              <a:satOff val="-7168"/>
              <a:lumOff val="23437"/>
              <a:alphaOff val="0"/>
            </a:schemeClr>
          </a:solidFill>
          <a:prstDash val="dash"/>
        </a:ln>
        <a:effectLst/>
      </dsp:spPr>
      <dsp:style>
        <a:lnRef idx="1">
          <a:scrgbClr r="0" g="0" b="0"/>
        </a:lnRef>
        <a:fillRef idx="0">
          <a:scrgbClr r="0" g="0" b="0"/>
        </a:fillRef>
        <a:effectRef idx="0">
          <a:scrgbClr r="0" g="0" b="0"/>
        </a:effectRef>
        <a:fontRef idx="minor"/>
      </dsp:style>
    </dsp:sp>
    <dsp:sp modelId="{D5946541-F864-47BE-B74E-EE90AA90D090}">
      <dsp:nvSpPr>
        <dsp:cNvPr id="0" name=""/>
        <dsp:cNvSpPr/>
      </dsp:nvSpPr>
      <dsp:spPr>
        <a:xfrm>
          <a:off x="8376725" y="2830648"/>
          <a:ext cx="73114" cy="73114"/>
        </a:xfrm>
        <a:prstGeom prst="ellipse">
          <a:avLst/>
        </a:prstGeom>
        <a:solidFill>
          <a:schemeClr val="accent1">
            <a:shade val="80000"/>
            <a:hueOff val="371826"/>
            <a:satOff val="-7548"/>
            <a:lumOff val="2556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6AE9F6-722F-4A0F-864C-620B93C55C1A}">
      <dsp:nvSpPr>
        <dsp:cNvPr id="0" name=""/>
        <dsp:cNvSpPr/>
      </dsp:nvSpPr>
      <dsp:spPr>
        <a:xfrm rot="5400000">
          <a:off x="9201219" y="1108868"/>
          <a:ext cx="1255430" cy="1437986"/>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1">
          <a:noAutofit/>
        </a:bodyPr>
        <a:lstStyle/>
        <a:p>
          <a:pPr marL="0" lvl="0" indent="0" algn="ctr" defTabSz="889000">
            <a:lnSpc>
              <a:spcPct val="90000"/>
            </a:lnSpc>
            <a:spcBef>
              <a:spcPct val="0"/>
            </a:spcBef>
            <a:spcAft>
              <a:spcPct val="35000"/>
            </a:spcAft>
            <a:buNone/>
          </a:pPr>
          <a:r>
            <a:rPr lang="lv-LV" sz="2000" kern="1200" dirty="0"/>
            <a:t>«Zirnekļa tīkla» vide</a:t>
          </a:r>
          <a:endParaRPr lang="en-US" sz="2000" kern="1200" dirty="0"/>
        </a:p>
      </dsp:txBody>
      <dsp:txXfrm rot="-5400000">
        <a:off x="9109942" y="1261431"/>
        <a:ext cx="1376701" cy="1132860"/>
      </dsp:txXfrm>
    </dsp:sp>
    <dsp:sp modelId="{1CDEFF89-9E91-40C6-9A88-F35070BC49E9}">
      <dsp:nvSpPr>
        <dsp:cNvPr id="0" name=""/>
        <dsp:cNvSpPr/>
      </dsp:nvSpPr>
      <dsp:spPr>
        <a:xfrm>
          <a:off x="8630612" y="0"/>
          <a:ext cx="2396644" cy="1279503"/>
        </a:xfrm>
        <a:prstGeom prst="rect">
          <a:avLst/>
        </a:prstGeom>
        <a:noFill/>
        <a:ln>
          <a:noFill/>
        </a:ln>
        <a:effectLst/>
      </dsp:spPr>
      <dsp:style>
        <a:lnRef idx="0">
          <a:scrgbClr r="0" g="0" b="0"/>
        </a:lnRef>
        <a:fillRef idx="0">
          <a:scrgbClr r="0" g="0" b="0"/>
        </a:fillRef>
        <a:effectRef idx="0">
          <a:scrgbClr r="0" g="0" b="0"/>
        </a:effectRef>
        <a:fontRef idx="minor"/>
      </dsp:style>
    </dsp:sp>
    <dsp:sp modelId="{2869DAFE-687D-418C-B8E2-AD5AF34717E6}">
      <dsp:nvSpPr>
        <dsp:cNvPr id="0" name=""/>
        <dsp:cNvSpPr/>
      </dsp:nvSpPr>
      <dsp:spPr>
        <a:xfrm>
          <a:off x="9828934" y="1352617"/>
          <a:ext cx="0" cy="292457"/>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D5EF4E1B-9098-4610-8842-EABBDC102561}">
      <dsp:nvSpPr>
        <dsp:cNvPr id="0" name=""/>
        <dsp:cNvSpPr/>
      </dsp:nvSpPr>
      <dsp:spPr>
        <a:xfrm>
          <a:off x="9776900" y="697777"/>
          <a:ext cx="73114" cy="73114"/>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34E8F-3565-4A53-AB95-227C82C9CE80}" type="datetimeFigureOut">
              <a:rPr lang="en-US" smtClean="0"/>
              <a:t>5/29/2020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5503D9-A6B4-451F-BC15-F04F3C4EE3C7}" type="slidenum">
              <a:rPr lang="en-US" smtClean="0"/>
              <a:t>‹#›</a:t>
            </a:fld>
            <a:endParaRPr lang="en-US"/>
          </a:p>
        </p:txBody>
      </p:sp>
    </p:spTree>
    <p:extLst>
      <p:ext uri="{BB962C8B-B14F-4D97-AF65-F5344CB8AC3E}">
        <p14:creationId xmlns:p14="http://schemas.microsoft.com/office/powerpoint/2010/main" val="2109591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5/29/2020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5/29/2020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5/29/2020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5/29/2020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5/29/2020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5/29/2020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5/29/2020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diagramLayout" Target="../diagrams/layout2.xml"/><Relationship Id="rId7" Type="http://schemas.openxmlformats.org/officeDocument/2006/relationships/image" Target="../media/image6.png"/><Relationship Id="rId12" Type="http://schemas.openxmlformats.org/officeDocument/2006/relationships/image" Target="../media/image11.jp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10.png"/><Relationship Id="rId5" Type="http://schemas.openxmlformats.org/officeDocument/2006/relationships/diagramColors" Target="../diagrams/colors2.xml"/><Relationship Id="rId10" Type="http://schemas.openxmlformats.org/officeDocument/2006/relationships/image" Target="../media/image9.png"/><Relationship Id="rId4" Type="http://schemas.openxmlformats.org/officeDocument/2006/relationships/diagramQuickStyle" Target="../diagrams/quickStyle2.xml"/><Relationship Id="rId9" Type="http://schemas.openxmlformats.org/officeDocument/2006/relationships/image" Target="../media/image8.png"/><Relationship Id="rId14" Type="http://schemas.openxmlformats.org/officeDocument/2006/relationships/image" Target="../media/image13.JPG"/></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666829"/>
            <a:ext cx="10993549" cy="1475013"/>
          </a:xfrm>
        </p:spPr>
        <p:txBody>
          <a:bodyPr>
            <a:normAutofit/>
          </a:bodyPr>
          <a:lstStyle/>
          <a:p>
            <a:r>
              <a:rPr lang="lv-LV" dirty="0"/>
              <a:t>Neviendabīgu integrētu datu </a:t>
            </a:r>
            <a:br>
              <a:rPr lang="lv-LV" dirty="0"/>
            </a:br>
            <a:r>
              <a:rPr lang="lv-LV" dirty="0"/>
              <a:t>avotu evolūcijas apstrāde</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656009" y="2147967"/>
            <a:ext cx="10993546" cy="930344"/>
          </a:xfrm>
        </p:spPr>
        <p:txBody>
          <a:bodyPr>
            <a:normAutofit/>
          </a:bodyPr>
          <a:lstStyle/>
          <a:p>
            <a:pPr>
              <a:lnSpc>
                <a:spcPct val="120000"/>
              </a:lnSpc>
            </a:pPr>
            <a:r>
              <a:rPr lang="lv-LV" dirty="0"/>
              <a:t>Autors: </a:t>
            </a:r>
            <a:r>
              <a:rPr lang="lv-LV" b="1" cap="none" dirty="0"/>
              <a:t>Lauma Svilpe</a:t>
            </a:r>
            <a:endParaRPr lang="lv-LV" b="1" dirty="0"/>
          </a:p>
          <a:p>
            <a:pPr>
              <a:lnSpc>
                <a:spcPct val="120000"/>
              </a:lnSpc>
            </a:pPr>
            <a:r>
              <a:rPr lang="lv-LV" dirty="0"/>
              <a:t>Vadītājs: </a:t>
            </a:r>
            <a:r>
              <a:rPr lang="lv-LV" cap="none" dirty="0"/>
              <a:t>Asociētā profesore Dr.sc.comp. Darja Solodovņikova</a:t>
            </a:r>
            <a:endParaRPr lang="lv-LV" dirty="0"/>
          </a:p>
          <a:p>
            <a:endParaRPr lang="lv-LV" dirty="0"/>
          </a:p>
          <a:p>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E2DCD-BF27-4DD6-B0E1-33E605B12D7F}"/>
              </a:ext>
            </a:extLst>
          </p:cNvPr>
          <p:cNvSpPr>
            <a:spLocks noGrp="1"/>
          </p:cNvSpPr>
          <p:nvPr>
            <p:ph type="title"/>
          </p:nvPr>
        </p:nvSpPr>
        <p:spPr>
          <a:xfrm>
            <a:off x="581192" y="702156"/>
            <a:ext cx="11029616" cy="628804"/>
          </a:xfrm>
        </p:spPr>
        <p:txBody>
          <a:bodyPr/>
          <a:lstStyle/>
          <a:p>
            <a:r>
              <a:rPr lang="lv-LV" dirty="0"/>
              <a:t>Publikāciju lielo datu sistēmas datu avotu izmaiņas</a:t>
            </a:r>
            <a:endParaRPr lang="en-US" dirty="0"/>
          </a:p>
        </p:txBody>
      </p:sp>
      <p:sp>
        <p:nvSpPr>
          <p:cNvPr id="7" name="Content Placeholder 6">
            <a:extLst>
              <a:ext uri="{FF2B5EF4-FFF2-40B4-BE49-F238E27FC236}">
                <a16:creationId xmlns:a16="http://schemas.microsoft.com/office/drawing/2014/main" id="{5D88F880-D5D7-4A0F-8D5F-0B3559E323D1}"/>
              </a:ext>
            </a:extLst>
          </p:cNvPr>
          <p:cNvSpPr>
            <a:spLocks noGrp="1"/>
          </p:cNvSpPr>
          <p:nvPr>
            <p:ph idx="1"/>
          </p:nvPr>
        </p:nvSpPr>
        <p:spPr/>
        <p:txBody>
          <a:bodyPr>
            <a:normAutofit/>
          </a:bodyPr>
          <a:lstStyle/>
          <a:p>
            <a:r>
              <a:rPr lang="en-US" sz="2400" dirty="0" err="1"/>
              <a:t>Datu</a:t>
            </a:r>
            <a:r>
              <a:rPr lang="en-US" sz="2400" dirty="0"/>
              <a:t> </a:t>
            </a:r>
            <a:r>
              <a:rPr lang="en-US" sz="2400" dirty="0" err="1"/>
              <a:t>kopai</a:t>
            </a:r>
            <a:r>
              <a:rPr lang="en-US" sz="2400" dirty="0"/>
              <a:t> </a:t>
            </a:r>
            <a:r>
              <a:rPr lang="en-US" sz="2400" b="1" i="1" dirty="0" err="1"/>
              <a:t>Scopus_metrics</a:t>
            </a:r>
            <a:r>
              <a:rPr lang="en-US" sz="2400" i="1" dirty="0"/>
              <a:t> </a:t>
            </a:r>
            <a:r>
              <a:rPr lang="en-US" sz="2400" dirty="0" err="1"/>
              <a:t>pievienota</a:t>
            </a:r>
            <a:r>
              <a:rPr lang="en-US" sz="2400" dirty="0"/>
              <a:t> </a:t>
            </a:r>
            <a:r>
              <a:rPr lang="en-US" sz="2400" dirty="0" err="1"/>
              <a:t>datu</a:t>
            </a:r>
            <a:r>
              <a:rPr lang="en-US" sz="2400" dirty="0"/>
              <a:t> </a:t>
            </a:r>
            <a:r>
              <a:rPr lang="en-US" sz="2400" dirty="0" err="1"/>
              <a:t>vienība</a:t>
            </a:r>
            <a:r>
              <a:rPr lang="en-US" sz="2400" dirty="0"/>
              <a:t> </a:t>
            </a:r>
            <a:r>
              <a:rPr lang="en-US" sz="2400" b="1" i="1" dirty="0" err="1"/>
              <a:t>citeScoreYearInfoList</a:t>
            </a:r>
            <a:r>
              <a:rPr lang="en-US" sz="2400" i="1" dirty="0"/>
              <a:t>. </a:t>
            </a:r>
            <a:r>
              <a:rPr lang="en-US" sz="2400" dirty="0"/>
              <a:t>	</a:t>
            </a:r>
          </a:p>
          <a:p>
            <a:r>
              <a:rPr lang="en-US" sz="2400" dirty="0"/>
              <a:t>No </a:t>
            </a:r>
            <a:r>
              <a:rPr lang="en-US" sz="2400" dirty="0" err="1"/>
              <a:t>datu</a:t>
            </a:r>
            <a:r>
              <a:rPr lang="en-US" sz="2400" dirty="0"/>
              <a:t> </a:t>
            </a:r>
            <a:r>
              <a:rPr lang="en-US" sz="2400" dirty="0" err="1"/>
              <a:t>kopas</a:t>
            </a:r>
            <a:r>
              <a:rPr lang="en-US" sz="2400" dirty="0"/>
              <a:t> </a:t>
            </a:r>
            <a:r>
              <a:rPr lang="en-US" sz="2400" b="1" i="1" dirty="0" err="1"/>
              <a:t>Scopus_metrics</a:t>
            </a:r>
            <a:r>
              <a:rPr lang="en-US" sz="2400" i="1" dirty="0"/>
              <a:t> </a:t>
            </a:r>
            <a:r>
              <a:rPr lang="en-US" sz="2400" dirty="0" err="1"/>
              <a:t>izdzēsta</a:t>
            </a:r>
            <a:r>
              <a:rPr lang="en-US" sz="2400" dirty="0"/>
              <a:t> </a:t>
            </a:r>
            <a:r>
              <a:rPr lang="en-US" sz="2400" dirty="0" err="1"/>
              <a:t>datu</a:t>
            </a:r>
            <a:r>
              <a:rPr lang="en-US" sz="2400" dirty="0"/>
              <a:t> </a:t>
            </a:r>
            <a:r>
              <a:rPr lang="en-US" sz="2400" dirty="0" err="1"/>
              <a:t>vienība</a:t>
            </a:r>
            <a:r>
              <a:rPr lang="en-US" sz="2400" dirty="0"/>
              <a:t> </a:t>
            </a:r>
            <a:r>
              <a:rPr lang="en-US" sz="2400" b="1" i="1" dirty="0"/>
              <a:t>IPP</a:t>
            </a:r>
            <a:r>
              <a:rPr lang="en-US" sz="2400" i="1" dirty="0"/>
              <a:t>. </a:t>
            </a:r>
            <a:r>
              <a:rPr lang="en-US" sz="2400" dirty="0"/>
              <a:t>	</a:t>
            </a:r>
          </a:p>
          <a:p>
            <a:r>
              <a:rPr lang="fr-FR" sz="2400" dirty="0" err="1"/>
              <a:t>Pievienots</a:t>
            </a:r>
            <a:r>
              <a:rPr lang="fr-FR" sz="2400" dirty="0"/>
              <a:t> </a:t>
            </a:r>
            <a:r>
              <a:rPr lang="fr-FR" sz="2400" dirty="0" err="1"/>
              <a:t>jauns</a:t>
            </a:r>
            <a:r>
              <a:rPr lang="fr-FR" sz="2400" dirty="0"/>
              <a:t> </a:t>
            </a:r>
            <a:r>
              <a:rPr lang="fr-FR" sz="2400" dirty="0" err="1"/>
              <a:t>datu</a:t>
            </a:r>
            <a:r>
              <a:rPr lang="fr-FR" sz="2400" dirty="0"/>
              <a:t> </a:t>
            </a:r>
            <a:r>
              <a:rPr lang="fr-FR" sz="2400" dirty="0" err="1"/>
              <a:t>avots</a:t>
            </a:r>
            <a:r>
              <a:rPr lang="fr-FR" sz="2400" dirty="0"/>
              <a:t> </a:t>
            </a:r>
            <a:r>
              <a:rPr lang="fr-FR" sz="2400" b="1" i="1" dirty="0" err="1"/>
              <a:t>DSpace</a:t>
            </a:r>
            <a:r>
              <a:rPr lang="fr-FR" sz="2400" dirty="0"/>
              <a:t>. 	</a:t>
            </a:r>
          </a:p>
          <a:p>
            <a:r>
              <a:rPr lang="en-US" sz="2400" dirty="0" err="1"/>
              <a:t>Atjaunināta</a:t>
            </a:r>
            <a:r>
              <a:rPr lang="en-US" sz="2400" dirty="0"/>
              <a:t> </a:t>
            </a:r>
            <a:r>
              <a:rPr lang="en-US" sz="2400" dirty="0" err="1"/>
              <a:t>datu</a:t>
            </a:r>
            <a:r>
              <a:rPr lang="en-US" sz="2400" dirty="0"/>
              <a:t> </a:t>
            </a:r>
            <a:r>
              <a:rPr lang="en-US" sz="2400" dirty="0" err="1"/>
              <a:t>kopas</a:t>
            </a:r>
            <a:r>
              <a:rPr lang="en-US" sz="2400" dirty="0"/>
              <a:t> </a:t>
            </a:r>
            <a:r>
              <a:rPr lang="en-US" sz="2400" b="1" i="1" dirty="0" err="1"/>
              <a:t>Scopus_metrics</a:t>
            </a:r>
            <a:r>
              <a:rPr lang="en-US" sz="2400" i="1" dirty="0"/>
              <a:t> </a:t>
            </a:r>
            <a:r>
              <a:rPr lang="en-US" sz="2400" dirty="0" err="1"/>
              <a:t>metadatu</a:t>
            </a:r>
            <a:r>
              <a:rPr lang="en-US" sz="2400" dirty="0"/>
              <a:t> </a:t>
            </a:r>
            <a:r>
              <a:rPr lang="en-US" sz="2400" dirty="0" err="1"/>
              <a:t>īpašības</a:t>
            </a:r>
            <a:r>
              <a:rPr lang="en-US" sz="2400" dirty="0"/>
              <a:t> </a:t>
            </a:r>
            <a:r>
              <a:rPr lang="en-US" sz="2400" b="1" i="1" dirty="0"/>
              <a:t>API request </a:t>
            </a:r>
            <a:r>
              <a:rPr lang="en-US" sz="2400" dirty="0" err="1"/>
              <a:t>vērtība</a:t>
            </a:r>
            <a:r>
              <a:rPr lang="en-US" sz="2400" dirty="0"/>
              <a:t>. 	</a:t>
            </a:r>
          </a:p>
          <a:p>
            <a:pPr marL="0" indent="0">
              <a:buNone/>
            </a:pPr>
            <a:endParaRPr lang="en-US" sz="2400" dirty="0"/>
          </a:p>
        </p:txBody>
      </p:sp>
    </p:spTree>
    <p:extLst>
      <p:ext uri="{BB962C8B-B14F-4D97-AF65-F5344CB8AC3E}">
        <p14:creationId xmlns:p14="http://schemas.microsoft.com/office/powerpoint/2010/main" val="3596075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5D91-709F-450F-8E13-6E33696193BF}"/>
              </a:ext>
            </a:extLst>
          </p:cNvPr>
          <p:cNvSpPr>
            <a:spLocks noGrp="1"/>
          </p:cNvSpPr>
          <p:nvPr>
            <p:ph type="title"/>
          </p:nvPr>
        </p:nvSpPr>
        <p:spPr>
          <a:xfrm>
            <a:off x="581191" y="464763"/>
            <a:ext cx="11029616" cy="634275"/>
          </a:xfrm>
        </p:spPr>
        <p:txBody>
          <a:bodyPr/>
          <a:lstStyle/>
          <a:p>
            <a:r>
              <a:rPr lang="lv-LV" dirty="0"/>
              <a:t>Evolūcijas apstrādes mehānisms</a:t>
            </a:r>
            <a:endParaRPr lang="en-US" dirty="0"/>
          </a:p>
        </p:txBody>
      </p:sp>
      <p:pic>
        <p:nvPicPr>
          <p:cNvPr id="9" name="Content Placeholder 8" descr="A screenshot of a cell phone&#10;&#10;Description automatically generated">
            <a:extLst>
              <a:ext uri="{FF2B5EF4-FFF2-40B4-BE49-F238E27FC236}">
                <a16:creationId xmlns:a16="http://schemas.microsoft.com/office/drawing/2014/main" id="{628C4D49-BE7A-4297-9AB1-263FA688006F}"/>
              </a:ext>
            </a:extLst>
          </p:cNvPr>
          <p:cNvPicPr>
            <a:picLocks noGrp="1" noChangeAspect="1"/>
          </p:cNvPicPr>
          <p:nvPr>
            <p:ph idx="1"/>
          </p:nvPr>
        </p:nvPicPr>
        <p:blipFill>
          <a:blip r:embed="rId2"/>
          <a:stretch>
            <a:fillRect/>
          </a:stretch>
        </p:blipFill>
        <p:spPr>
          <a:xfrm>
            <a:off x="356381" y="1099038"/>
            <a:ext cx="11479235" cy="5471236"/>
          </a:xfrm>
        </p:spPr>
      </p:pic>
      <p:pic>
        <p:nvPicPr>
          <p:cNvPr id="15" name="Picture 14" descr="A close up of a sign&#10;&#10;Description automatically generated">
            <a:extLst>
              <a:ext uri="{FF2B5EF4-FFF2-40B4-BE49-F238E27FC236}">
                <a16:creationId xmlns:a16="http://schemas.microsoft.com/office/drawing/2014/main" id="{4C24F4F7-E6BC-4E4C-8860-EB9F0E5AFCAB}"/>
              </a:ext>
            </a:extLst>
          </p:cNvPr>
          <p:cNvPicPr>
            <a:picLocks noChangeAspect="1"/>
          </p:cNvPicPr>
          <p:nvPr/>
        </p:nvPicPr>
        <p:blipFill>
          <a:blip r:embed="rId3"/>
          <a:stretch>
            <a:fillRect/>
          </a:stretch>
        </p:blipFill>
        <p:spPr>
          <a:xfrm>
            <a:off x="9365297" y="4106545"/>
            <a:ext cx="1914525" cy="1123950"/>
          </a:xfrm>
          <a:prstGeom prst="rect">
            <a:avLst/>
          </a:prstGeom>
        </p:spPr>
      </p:pic>
      <p:pic>
        <p:nvPicPr>
          <p:cNvPr id="17" name="Picture 16" descr="A close up of a sign&#10;&#10;Description automatically generated">
            <a:extLst>
              <a:ext uri="{FF2B5EF4-FFF2-40B4-BE49-F238E27FC236}">
                <a16:creationId xmlns:a16="http://schemas.microsoft.com/office/drawing/2014/main" id="{E451D3EF-0332-4DD6-8420-E413166DB567}"/>
              </a:ext>
            </a:extLst>
          </p:cNvPr>
          <p:cNvPicPr>
            <a:picLocks noChangeAspect="1"/>
          </p:cNvPicPr>
          <p:nvPr/>
        </p:nvPicPr>
        <p:blipFill>
          <a:blip r:embed="rId4"/>
          <a:stretch>
            <a:fillRect/>
          </a:stretch>
        </p:blipFill>
        <p:spPr>
          <a:xfrm>
            <a:off x="9373974" y="1099038"/>
            <a:ext cx="1914525" cy="1085850"/>
          </a:xfrm>
          <a:prstGeom prst="rect">
            <a:avLst/>
          </a:prstGeom>
        </p:spPr>
      </p:pic>
      <p:pic>
        <p:nvPicPr>
          <p:cNvPr id="19" name="Picture 18" descr="A screenshot of a cell phone&#10;&#10;Description automatically generated">
            <a:extLst>
              <a:ext uri="{FF2B5EF4-FFF2-40B4-BE49-F238E27FC236}">
                <a16:creationId xmlns:a16="http://schemas.microsoft.com/office/drawing/2014/main" id="{A06B2548-360F-434A-AF1F-5EA0F044ED84}"/>
              </a:ext>
            </a:extLst>
          </p:cNvPr>
          <p:cNvPicPr>
            <a:picLocks noChangeAspect="1"/>
          </p:cNvPicPr>
          <p:nvPr/>
        </p:nvPicPr>
        <p:blipFill>
          <a:blip r:embed="rId5"/>
          <a:stretch>
            <a:fillRect/>
          </a:stretch>
        </p:blipFill>
        <p:spPr>
          <a:xfrm>
            <a:off x="3042177" y="1190770"/>
            <a:ext cx="2295525" cy="1352550"/>
          </a:xfrm>
          <a:prstGeom prst="rect">
            <a:avLst/>
          </a:prstGeom>
        </p:spPr>
      </p:pic>
      <p:pic>
        <p:nvPicPr>
          <p:cNvPr id="21" name="Picture 20" descr="A screenshot of a cell phone&#10;&#10;Description automatically generated">
            <a:extLst>
              <a:ext uri="{FF2B5EF4-FFF2-40B4-BE49-F238E27FC236}">
                <a16:creationId xmlns:a16="http://schemas.microsoft.com/office/drawing/2014/main" id="{0231459D-E1B1-460B-8FC4-29F1825C6823}"/>
              </a:ext>
            </a:extLst>
          </p:cNvPr>
          <p:cNvPicPr>
            <a:picLocks noChangeAspect="1"/>
          </p:cNvPicPr>
          <p:nvPr/>
        </p:nvPicPr>
        <p:blipFill>
          <a:blip r:embed="rId6"/>
          <a:stretch>
            <a:fillRect/>
          </a:stretch>
        </p:blipFill>
        <p:spPr>
          <a:xfrm>
            <a:off x="6720251" y="4805792"/>
            <a:ext cx="2116619" cy="1381647"/>
          </a:xfrm>
          <a:prstGeom prst="rect">
            <a:avLst/>
          </a:prstGeom>
        </p:spPr>
      </p:pic>
      <p:pic>
        <p:nvPicPr>
          <p:cNvPr id="23" name="Picture 22" descr="A screenshot of a cell phone&#10;&#10;Description automatically generated">
            <a:extLst>
              <a:ext uri="{FF2B5EF4-FFF2-40B4-BE49-F238E27FC236}">
                <a16:creationId xmlns:a16="http://schemas.microsoft.com/office/drawing/2014/main" id="{7C352593-7788-47C7-96B3-291128BB4F97}"/>
              </a:ext>
            </a:extLst>
          </p:cNvPr>
          <p:cNvPicPr>
            <a:picLocks noChangeAspect="1"/>
          </p:cNvPicPr>
          <p:nvPr/>
        </p:nvPicPr>
        <p:blipFill>
          <a:blip r:embed="rId7"/>
          <a:stretch>
            <a:fillRect/>
          </a:stretch>
        </p:blipFill>
        <p:spPr>
          <a:xfrm>
            <a:off x="6610821" y="1190770"/>
            <a:ext cx="1948713" cy="1085850"/>
          </a:xfrm>
          <a:prstGeom prst="rect">
            <a:avLst/>
          </a:prstGeom>
        </p:spPr>
      </p:pic>
      <p:pic>
        <p:nvPicPr>
          <p:cNvPr id="25" name="Picture 24" descr="A screenshot of a cell phone&#10;&#10;Description automatically generated">
            <a:extLst>
              <a:ext uri="{FF2B5EF4-FFF2-40B4-BE49-F238E27FC236}">
                <a16:creationId xmlns:a16="http://schemas.microsoft.com/office/drawing/2014/main" id="{F94B8501-84F4-404D-8658-AF940B4B8466}"/>
              </a:ext>
            </a:extLst>
          </p:cNvPr>
          <p:cNvPicPr>
            <a:picLocks noChangeAspect="1"/>
          </p:cNvPicPr>
          <p:nvPr/>
        </p:nvPicPr>
        <p:blipFill>
          <a:blip r:embed="rId8"/>
          <a:stretch>
            <a:fillRect/>
          </a:stretch>
        </p:blipFill>
        <p:spPr>
          <a:xfrm>
            <a:off x="3042177" y="2849320"/>
            <a:ext cx="1914525" cy="1809750"/>
          </a:xfrm>
          <a:prstGeom prst="rect">
            <a:avLst/>
          </a:prstGeom>
        </p:spPr>
      </p:pic>
      <p:pic>
        <p:nvPicPr>
          <p:cNvPr id="27" name="Picture 26" descr="A picture containing mounted, black, large, room&#10;&#10;Description automatically generated">
            <a:extLst>
              <a:ext uri="{FF2B5EF4-FFF2-40B4-BE49-F238E27FC236}">
                <a16:creationId xmlns:a16="http://schemas.microsoft.com/office/drawing/2014/main" id="{9F79F292-4D83-4D7D-9246-A271F6B6EFF4}"/>
              </a:ext>
            </a:extLst>
          </p:cNvPr>
          <p:cNvPicPr>
            <a:picLocks noChangeAspect="1"/>
          </p:cNvPicPr>
          <p:nvPr/>
        </p:nvPicPr>
        <p:blipFill rotWithShape="1">
          <a:blip r:embed="rId9"/>
          <a:srcRect r="15221"/>
          <a:stretch/>
        </p:blipFill>
        <p:spPr>
          <a:xfrm>
            <a:off x="9365297" y="2500800"/>
            <a:ext cx="2115480" cy="1319360"/>
          </a:xfrm>
          <a:prstGeom prst="rect">
            <a:avLst/>
          </a:prstGeom>
        </p:spPr>
      </p:pic>
      <p:pic>
        <p:nvPicPr>
          <p:cNvPr id="37" name="Picture 36" descr="A screenshot of a cell phone&#10;&#10;Description automatically generated">
            <a:extLst>
              <a:ext uri="{FF2B5EF4-FFF2-40B4-BE49-F238E27FC236}">
                <a16:creationId xmlns:a16="http://schemas.microsoft.com/office/drawing/2014/main" id="{E3E96879-C1D3-4058-80F7-9B86B59BF4B5}"/>
              </a:ext>
            </a:extLst>
          </p:cNvPr>
          <p:cNvPicPr>
            <a:picLocks noChangeAspect="1"/>
          </p:cNvPicPr>
          <p:nvPr/>
        </p:nvPicPr>
        <p:blipFill>
          <a:blip r:embed="rId10"/>
          <a:stretch>
            <a:fillRect/>
          </a:stretch>
        </p:blipFill>
        <p:spPr>
          <a:xfrm>
            <a:off x="797877" y="3637915"/>
            <a:ext cx="1533525" cy="781050"/>
          </a:xfrm>
          <a:prstGeom prst="rect">
            <a:avLst/>
          </a:prstGeom>
        </p:spPr>
      </p:pic>
      <p:pic>
        <p:nvPicPr>
          <p:cNvPr id="39" name="Picture 38" descr="A screenshot of a cell phone&#10;&#10;Description automatically generated">
            <a:extLst>
              <a:ext uri="{FF2B5EF4-FFF2-40B4-BE49-F238E27FC236}">
                <a16:creationId xmlns:a16="http://schemas.microsoft.com/office/drawing/2014/main" id="{FB660686-D674-43BD-8B85-EE6CC131DF2A}"/>
              </a:ext>
            </a:extLst>
          </p:cNvPr>
          <p:cNvPicPr>
            <a:picLocks noChangeAspect="1"/>
          </p:cNvPicPr>
          <p:nvPr/>
        </p:nvPicPr>
        <p:blipFill>
          <a:blip r:embed="rId11"/>
          <a:stretch>
            <a:fillRect/>
          </a:stretch>
        </p:blipFill>
        <p:spPr>
          <a:xfrm>
            <a:off x="9373974" y="5412808"/>
            <a:ext cx="1555957" cy="1140391"/>
          </a:xfrm>
          <a:prstGeom prst="rect">
            <a:avLst/>
          </a:prstGeom>
        </p:spPr>
      </p:pic>
      <p:pic>
        <p:nvPicPr>
          <p:cNvPr id="41" name="Picture 40" descr="A screenshot of a cell phone&#10;&#10;Description automatically generated">
            <a:extLst>
              <a:ext uri="{FF2B5EF4-FFF2-40B4-BE49-F238E27FC236}">
                <a16:creationId xmlns:a16="http://schemas.microsoft.com/office/drawing/2014/main" id="{8976F69C-9E4B-418D-9399-E33820397992}"/>
              </a:ext>
            </a:extLst>
          </p:cNvPr>
          <p:cNvPicPr>
            <a:picLocks noChangeAspect="1"/>
          </p:cNvPicPr>
          <p:nvPr/>
        </p:nvPicPr>
        <p:blipFill>
          <a:blip r:embed="rId12"/>
          <a:stretch>
            <a:fillRect/>
          </a:stretch>
        </p:blipFill>
        <p:spPr>
          <a:xfrm>
            <a:off x="3042177" y="5033817"/>
            <a:ext cx="1550143" cy="1280553"/>
          </a:xfrm>
          <a:prstGeom prst="rect">
            <a:avLst/>
          </a:prstGeom>
        </p:spPr>
      </p:pic>
    </p:spTree>
    <p:extLst>
      <p:ext uri="{BB962C8B-B14F-4D97-AF65-F5344CB8AC3E}">
        <p14:creationId xmlns:p14="http://schemas.microsoft.com/office/powerpoint/2010/main" val="215379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5"/>
                                        </p:tgtEl>
                                      </p:cBhvr>
                                    </p:animEffect>
                                    <p:set>
                                      <p:cBhvr>
                                        <p:cTn id="12" dur="1" fill="hold">
                                          <p:stCondLst>
                                            <p:cond delay="499"/>
                                          </p:stCondLst>
                                        </p:cTn>
                                        <p:tgtEl>
                                          <p:spTgt spid="15"/>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27"/>
                                        </p:tgtEl>
                                      </p:cBhvr>
                                    </p:animEffect>
                                    <p:set>
                                      <p:cBhvr>
                                        <p:cTn id="20" dur="1" fill="hold">
                                          <p:stCondLst>
                                            <p:cond delay="499"/>
                                          </p:stCondLst>
                                        </p:cTn>
                                        <p:tgtEl>
                                          <p:spTgt spid="27"/>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25"/>
                                        </p:tgtEl>
                                      </p:cBhvr>
                                    </p:animEffect>
                                    <p:set>
                                      <p:cBhvr>
                                        <p:cTn id="28" dur="1" fill="hold">
                                          <p:stCondLst>
                                            <p:cond delay="499"/>
                                          </p:stCondLst>
                                        </p:cTn>
                                        <p:tgtEl>
                                          <p:spTgt spid="25"/>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23"/>
                                        </p:tgtEl>
                                      </p:cBhvr>
                                    </p:animEffect>
                                    <p:set>
                                      <p:cBhvr>
                                        <p:cTn id="36" dur="1" fill="hold">
                                          <p:stCondLst>
                                            <p:cond delay="499"/>
                                          </p:stCondLst>
                                        </p:cTn>
                                        <p:tgtEl>
                                          <p:spTgt spid="23"/>
                                        </p:tgtEl>
                                        <p:attrNameLst>
                                          <p:attrName>style.visibility</p:attrName>
                                        </p:attrNameLst>
                                      </p:cBhvr>
                                      <p:to>
                                        <p:strVal val="hidden"/>
                                      </p:to>
                                    </p:set>
                                  </p:childTnLst>
                                </p:cTn>
                              </p:par>
                              <p:par>
                                <p:cTn id="37" presetID="10"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10"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17"/>
                                        </p:tgtEl>
                                      </p:cBhvr>
                                    </p:animEffect>
                                    <p:set>
                                      <p:cBhvr>
                                        <p:cTn id="47" dur="1" fill="hold">
                                          <p:stCondLst>
                                            <p:cond delay="499"/>
                                          </p:stCondLst>
                                        </p:cTn>
                                        <p:tgtEl>
                                          <p:spTgt spid="17"/>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19"/>
                                        </p:tgtEl>
                                      </p:cBhvr>
                                    </p:animEffect>
                                    <p:set>
                                      <p:cBhvr>
                                        <p:cTn id="50" dur="1" fill="hold">
                                          <p:stCondLst>
                                            <p:cond delay="499"/>
                                          </p:stCondLst>
                                        </p:cTn>
                                        <p:tgtEl>
                                          <p:spTgt spid="19"/>
                                        </p:tgtEl>
                                        <p:attrNameLst>
                                          <p:attrName>style.visibility</p:attrName>
                                        </p:attrNameLst>
                                      </p:cBhvr>
                                      <p:to>
                                        <p:strVal val="hidden"/>
                                      </p:to>
                                    </p:set>
                                  </p:childTnLst>
                                </p:cTn>
                              </p:par>
                              <p:par>
                                <p:cTn id="51" presetID="10" presetClass="entr" presetSubtype="0"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nodeType="clickEffect">
                                  <p:stCondLst>
                                    <p:cond delay="0"/>
                                  </p:stCondLst>
                                  <p:childTnLst>
                                    <p:animEffect transition="out" filter="fade">
                                      <p:cBhvr>
                                        <p:cTn id="57" dur="500"/>
                                        <p:tgtEl>
                                          <p:spTgt spid="21"/>
                                        </p:tgtEl>
                                      </p:cBhvr>
                                    </p:animEffect>
                                    <p:set>
                                      <p:cBhvr>
                                        <p:cTn id="58" dur="1" fill="hold">
                                          <p:stCondLst>
                                            <p:cond delay="499"/>
                                          </p:stCondLst>
                                        </p:cTn>
                                        <p:tgtEl>
                                          <p:spTgt spid="21"/>
                                        </p:tgtEl>
                                        <p:attrNameLst>
                                          <p:attrName>style.visibility</p:attrName>
                                        </p:attrNameLst>
                                      </p:cBhvr>
                                      <p:to>
                                        <p:strVal val="hidden"/>
                                      </p:to>
                                    </p:set>
                                  </p:childTnLst>
                                </p:cTn>
                              </p:par>
                              <p:par>
                                <p:cTn id="59" presetID="10"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cTn>
                              </p:par>
                              <p:par>
                                <p:cTn id="62" presetID="10" presetClass="entr" presetSubtype="0" fill="hold" nodeType="with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500"/>
                                        <p:tgtEl>
                                          <p:spTgt spid="41"/>
                                        </p:tgtEl>
                                      </p:cBhvr>
                                    </p:animEffect>
                                  </p:childTnLst>
                                </p:cTn>
                              </p:par>
                              <p:par>
                                <p:cTn id="65" presetID="10" presetClass="entr" presetSubtype="0" fill="hold"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1EA26-980D-44A4-9925-F502B18D5740}"/>
              </a:ext>
            </a:extLst>
          </p:cNvPr>
          <p:cNvSpPr>
            <a:spLocks noGrp="1"/>
          </p:cNvSpPr>
          <p:nvPr>
            <p:ph type="title"/>
          </p:nvPr>
        </p:nvSpPr>
        <p:spPr>
          <a:xfrm>
            <a:off x="542105" y="842833"/>
            <a:ext cx="4088833" cy="659716"/>
          </a:xfrm>
        </p:spPr>
        <p:txBody>
          <a:bodyPr>
            <a:normAutofit fontScale="90000"/>
          </a:bodyPr>
          <a:lstStyle/>
          <a:p>
            <a:pPr algn="ctr"/>
            <a:r>
              <a:rPr lang="lv-LV" dirty="0"/>
              <a:t>Evolūcijas apstrādes </a:t>
            </a:r>
            <a:br>
              <a:rPr lang="lv-LV" dirty="0"/>
            </a:br>
            <a:r>
              <a:rPr lang="lv-LV" dirty="0"/>
              <a:t>funkcionalitāte</a:t>
            </a:r>
            <a:endParaRPr lang="en-US" dirty="0"/>
          </a:p>
        </p:txBody>
      </p:sp>
      <p:pic>
        <p:nvPicPr>
          <p:cNvPr id="7" name="Picture 6" descr="A close up of a piece of paper&#10;&#10;Description automatically generated">
            <a:extLst>
              <a:ext uri="{FF2B5EF4-FFF2-40B4-BE49-F238E27FC236}">
                <a16:creationId xmlns:a16="http://schemas.microsoft.com/office/drawing/2014/main" id="{96FE9427-E427-4002-A3C0-9B7A7803D3B5}"/>
              </a:ext>
            </a:extLst>
          </p:cNvPr>
          <p:cNvPicPr>
            <a:picLocks noChangeAspect="1"/>
          </p:cNvPicPr>
          <p:nvPr/>
        </p:nvPicPr>
        <p:blipFill>
          <a:blip r:embed="rId2"/>
          <a:stretch>
            <a:fillRect/>
          </a:stretch>
        </p:blipFill>
        <p:spPr>
          <a:xfrm>
            <a:off x="4630938" y="715491"/>
            <a:ext cx="4599773" cy="5857265"/>
          </a:xfrm>
          <a:prstGeom prst="rect">
            <a:avLst/>
          </a:prstGeom>
        </p:spPr>
      </p:pic>
    </p:spTree>
    <p:extLst>
      <p:ext uri="{BB962C8B-B14F-4D97-AF65-F5344CB8AC3E}">
        <p14:creationId xmlns:p14="http://schemas.microsoft.com/office/powerpoint/2010/main" val="689093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28AFA-2D12-4DB7-BE1B-D2A834C20251}"/>
              </a:ext>
            </a:extLst>
          </p:cNvPr>
          <p:cNvSpPr>
            <a:spLocks noGrp="1"/>
          </p:cNvSpPr>
          <p:nvPr>
            <p:ph type="title"/>
          </p:nvPr>
        </p:nvSpPr>
        <p:spPr>
          <a:xfrm>
            <a:off x="581192" y="702157"/>
            <a:ext cx="11029616" cy="854082"/>
          </a:xfrm>
        </p:spPr>
        <p:txBody>
          <a:bodyPr/>
          <a:lstStyle/>
          <a:p>
            <a:r>
              <a:rPr lang="lv-LV" dirty="0"/>
              <a:t>Aprakstītās datu avotu izmaiņas</a:t>
            </a:r>
            <a:endParaRPr lang="en-US" dirty="0"/>
          </a:p>
        </p:txBody>
      </p:sp>
      <p:sp>
        <p:nvSpPr>
          <p:cNvPr id="3" name="Content Placeholder 2">
            <a:extLst>
              <a:ext uri="{FF2B5EF4-FFF2-40B4-BE49-F238E27FC236}">
                <a16:creationId xmlns:a16="http://schemas.microsoft.com/office/drawing/2014/main" id="{FC98A98D-198D-46F7-9956-915EB27F92B6}"/>
              </a:ext>
            </a:extLst>
          </p:cNvPr>
          <p:cNvSpPr>
            <a:spLocks noGrp="1"/>
          </p:cNvSpPr>
          <p:nvPr>
            <p:ph idx="1"/>
          </p:nvPr>
        </p:nvSpPr>
        <p:spPr>
          <a:xfrm>
            <a:off x="581192" y="1943100"/>
            <a:ext cx="11029615" cy="4032250"/>
          </a:xfrm>
        </p:spPr>
        <p:txBody>
          <a:bodyPr>
            <a:normAutofit/>
          </a:bodyPr>
          <a:lstStyle/>
          <a:p>
            <a:r>
              <a:rPr lang="lv-LV" sz="2000" dirty="0"/>
              <a:t>Datu maģistrāles līmeņa pievienošana</a:t>
            </a:r>
          </a:p>
          <a:p>
            <a:r>
              <a:rPr lang="lv-LV" sz="2000" dirty="0"/>
              <a:t>Datu avota pievienošana</a:t>
            </a:r>
          </a:p>
          <a:p>
            <a:r>
              <a:rPr lang="lv-LV" sz="2000" dirty="0"/>
              <a:t>Datu kopas pievienošana</a:t>
            </a:r>
          </a:p>
          <a:p>
            <a:r>
              <a:rPr lang="lv-LV" sz="2000" dirty="0"/>
              <a:t>Metadatu īpašības pievienošana</a:t>
            </a:r>
          </a:p>
          <a:p>
            <a:r>
              <a:rPr lang="lv-LV" sz="2000" dirty="0"/>
              <a:t>Datu vienības pievienošana</a:t>
            </a:r>
          </a:p>
          <a:p>
            <a:r>
              <a:rPr lang="lv-LV" sz="2000" dirty="0"/>
              <a:t>Datu avota dzēšana</a:t>
            </a:r>
          </a:p>
          <a:p>
            <a:r>
              <a:rPr lang="lv-LV" sz="2000" dirty="0"/>
              <a:t>Datu maģistrāles līmeņa dzīešana</a:t>
            </a:r>
            <a:endParaRPr lang="en-US" sz="2000" dirty="0"/>
          </a:p>
        </p:txBody>
      </p:sp>
    </p:spTree>
    <p:extLst>
      <p:ext uri="{BB962C8B-B14F-4D97-AF65-F5344CB8AC3E}">
        <p14:creationId xmlns:p14="http://schemas.microsoft.com/office/powerpoint/2010/main" val="2165859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1D81-8C02-4B34-9886-19811032E592}"/>
              </a:ext>
            </a:extLst>
          </p:cNvPr>
          <p:cNvSpPr>
            <a:spLocks noGrp="1"/>
          </p:cNvSpPr>
          <p:nvPr>
            <p:ph type="title"/>
          </p:nvPr>
        </p:nvSpPr>
        <p:spPr>
          <a:xfrm>
            <a:off x="695492" y="677008"/>
            <a:ext cx="4377670" cy="888023"/>
          </a:xfrm>
        </p:spPr>
        <p:txBody>
          <a:bodyPr>
            <a:normAutofit fontScale="90000"/>
          </a:bodyPr>
          <a:lstStyle/>
          <a:p>
            <a:pPr algn="ctr"/>
            <a:r>
              <a:rPr lang="lv-LV" dirty="0"/>
              <a:t>Datu maģistrāles </a:t>
            </a:r>
            <a:br>
              <a:rPr lang="lv-LV" dirty="0"/>
            </a:br>
            <a:r>
              <a:rPr lang="lv-LV" dirty="0"/>
              <a:t>līmeņa pievienošana</a:t>
            </a: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58310BAA-103F-4F22-B38D-92D3071F8464}"/>
              </a:ext>
            </a:extLst>
          </p:cNvPr>
          <p:cNvPicPr>
            <a:picLocks noGrp="1" noChangeAspect="1"/>
          </p:cNvPicPr>
          <p:nvPr>
            <p:ph idx="1"/>
          </p:nvPr>
        </p:nvPicPr>
        <p:blipFill>
          <a:blip r:embed="rId2"/>
          <a:stretch>
            <a:fillRect/>
          </a:stretch>
        </p:blipFill>
        <p:spPr>
          <a:xfrm>
            <a:off x="5838991" y="776838"/>
            <a:ext cx="4864393" cy="5597260"/>
          </a:xfrm>
        </p:spPr>
      </p:pic>
    </p:spTree>
    <p:extLst>
      <p:ext uri="{BB962C8B-B14F-4D97-AF65-F5344CB8AC3E}">
        <p14:creationId xmlns:p14="http://schemas.microsoft.com/office/powerpoint/2010/main" val="4071937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8020F-2099-47F3-B33C-5028E82BCCC6}"/>
              </a:ext>
            </a:extLst>
          </p:cNvPr>
          <p:cNvSpPr>
            <a:spLocks noGrp="1"/>
          </p:cNvSpPr>
          <p:nvPr>
            <p:ph type="title"/>
          </p:nvPr>
        </p:nvSpPr>
        <p:spPr>
          <a:xfrm>
            <a:off x="581192" y="702156"/>
            <a:ext cx="3718246" cy="977175"/>
          </a:xfrm>
        </p:spPr>
        <p:txBody>
          <a:bodyPr>
            <a:normAutofit/>
          </a:bodyPr>
          <a:lstStyle/>
          <a:p>
            <a:pPr algn="ctr"/>
            <a:r>
              <a:rPr lang="lv-LV" dirty="0"/>
              <a:t>Datu maģistrāles </a:t>
            </a:r>
            <a:br>
              <a:rPr lang="lv-LV" dirty="0"/>
            </a:br>
            <a:r>
              <a:rPr lang="lv-LV" dirty="0"/>
              <a:t>līmeņa dzēšana</a:t>
            </a:r>
            <a:endParaRPr lang="en-US" dirty="0"/>
          </a:p>
        </p:txBody>
      </p:sp>
      <p:pic>
        <p:nvPicPr>
          <p:cNvPr id="5" name="Content Placeholder 4" descr="A close up of a map&#10;&#10;Description automatically generated">
            <a:extLst>
              <a:ext uri="{FF2B5EF4-FFF2-40B4-BE49-F238E27FC236}">
                <a16:creationId xmlns:a16="http://schemas.microsoft.com/office/drawing/2014/main" id="{DA5D6E69-84F6-4BB3-BB8F-F4FBAFBD4874}"/>
              </a:ext>
            </a:extLst>
          </p:cNvPr>
          <p:cNvPicPr>
            <a:picLocks noGrp="1" noChangeAspect="1"/>
          </p:cNvPicPr>
          <p:nvPr>
            <p:ph idx="1"/>
          </p:nvPr>
        </p:nvPicPr>
        <p:blipFill>
          <a:blip r:embed="rId2"/>
          <a:stretch>
            <a:fillRect/>
          </a:stretch>
        </p:blipFill>
        <p:spPr>
          <a:xfrm>
            <a:off x="4582179" y="1289672"/>
            <a:ext cx="6935743" cy="4743080"/>
          </a:xfrm>
        </p:spPr>
      </p:pic>
    </p:spTree>
    <p:extLst>
      <p:ext uri="{BB962C8B-B14F-4D97-AF65-F5344CB8AC3E}">
        <p14:creationId xmlns:p14="http://schemas.microsoft.com/office/powerpoint/2010/main" val="1569365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A35BB-A260-430A-99EE-2AAC546A2F66}"/>
              </a:ext>
            </a:extLst>
          </p:cNvPr>
          <p:cNvSpPr>
            <a:spLocks noGrp="1"/>
          </p:cNvSpPr>
          <p:nvPr>
            <p:ph type="title"/>
          </p:nvPr>
        </p:nvSpPr>
        <p:spPr>
          <a:xfrm>
            <a:off x="581192" y="702156"/>
            <a:ext cx="11029616" cy="546352"/>
          </a:xfrm>
        </p:spPr>
        <p:txBody>
          <a:bodyPr/>
          <a:lstStyle/>
          <a:p>
            <a:r>
              <a:rPr lang="lv-LV" dirty="0"/>
              <a:t>Rezultāti</a:t>
            </a:r>
            <a:endParaRPr lang="en-US" dirty="0"/>
          </a:p>
        </p:txBody>
      </p:sp>
      <p:sp>
        <p:nvSpPr>
          <p:cNvPr id="3" name="Content Placeholder 2">
            <a:extLst>
              <a:ext uri="{FF2B5EF4-FFF2-40B4-BE49-F238E27FC236}">
                <a16:creationId xmlns:a16="http://schemas.microsoft.com/office/drawing/2014/main" id="{D4B8152E-30FD-470A-AE14-7E2A08C9D4FE}"/>
              </a:ext>
            </a:extLst>
          </p:cNvPr>
          <p:cNvSpPr>
            <a:spLocks noGrp="1"/>
          </p:cNvSpPr>
          <p:nvPr>
            <p:ph idx="1"/>
          </p:nvPr>
        </p:nvSpPr>
        <p:spPr>
          <a:xfrm>
            <a:off x="581192" y="1248508"/>
            <a:ext cx="11029615" cy="3634486"/>
          </a:xfrm>
        </p:spPr>
        <p:txBody>
          <a:bodyPr>
            <a:normAutofit/>
          </a:bodyPr>
          <a:lstStyle/>
          <a:p>
            <a:r>
              <a:rPr lang="lv-LV" sz="2400" dirty="0"/>
              <a:t>Izanalizēta pieejamā literatūra par datu noliktavām, lielajiem datiem un ETL procesiem</a:t>
            </a:r>
          </a:p>
          <a:p>
            <a:r>
              <a:rPr lang="lv-LV" sz="2400" dirty="0"/>
              <a:t>Izpētīta esošā datu avotu evolūcijas sistēma</a:t>
            </a:r>
          </a:p>
          <a:p>
            <a:r>
              <a:rPr lang="lv-LV" sz="2400" dirty="0"/>
              <a:t>Izstrādāts risinājums izmaiņu adaptācijai sistēmas metadatos</a:t>
            </a:r>
            <a:endParaRPr lang="en-US" sz="2400" dirty="0"/>
          </a:p>
        </p:txBody>
      </p:sp>
    </p:spTree>
    <p:extLst>
      <p:ext uri="{BB962C8B-B14F-4D97-AF65-F5344CB8AC3E}">
        <p14:creationId xmlns:p14="http://schemas.microsoft.com/office/powerpoint/2010/main" val="746194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1C3EC-1BD1-4A3A-8138-F61A2A0854E8}"/>
              </a:ext>
            </a:extLst>
          </p:cNvPr>
          <p:cNvSpPr>
            <a:spLocks noGrp="1"/>
          </p:cNvSpPr>
          <p:nvPr>
            <p:ph type="title"/>
          </p:nvPr>
        </p:nvSpPr>
        <p:spPr>
          <a:xfrm>
            <a:off x="581192" y="702156"/>
            <a:ext cx="11029616" cy="669444"/>
          </a:xfrm>
        </p:spPr>
        <p:txBody>
          <a:bodyPr/>
          <a:lstStyle/>
          <a:p>
            <a:r>
              <a:rPr lang="lv-LV" dirty="0"/>
              <a:t>secinājumi</a:t>
            </a:r>
            <a:endParaRPr lang="en-US" dirty="0"/>
          </a:p>
        </p:txBody>
      </p:sp>
      <p:pic>
        <p:nvPicPr>
          <p:cNvPr id="4" name="Picture 2" descr="Marketing clipart profitability analysis, Marketing profitability ...">
            <a:extLst>
              <a:ext uri="{FF2B5EF4-FFF2-40B4-BE49-F238E27FC236}">
                <a16:creationId xmlns:a16="http://schemas.microsoft.com/office/drawing/2014/main" id="{86CC60C7-A4B4-443F-A879-5D1162A23F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927" y="3253489"/>
            <a:ext cx="1763525" cy="16348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3C38002-5F30-462D-A526-1F7C1BF88B52}"/>
              </a:ext>
            </a:extLst>
          </p:cNvPr>
          <p:cNvSpPr txBox="1"/>
          <p:nvPr/>
        </p:nvSpPr>
        <p:spPr>
          <a:xfrm>
            <a:off x="2320511" y="2160180"/>
            <a:ext cx="987009" cy="646331"/>
          </a:xfrm>
          <a:prstGeom prst="rect">
            <a:avLst/>
          </a:prstGeom>
          <a:noFill/>
        </p:spPr>
        <p:txBody>
          <a:bodyPr wrap="square" rtlCol="0">
            <a:spAutoFit/>
          </a:bodyPr>
          <a:lstStyle/>
          <a:p>
            <a:pPr algn="ctr"/>
            <a:r>
              <a:rPr lang="lv-LV" b="1" dirty="0">
                <a:solidFill>
                  <a:schemeClr val="bg1">
                    <a:lumMod val="65000"/>
                  </a:schemeClr>
                </a:solidFill>
              </a:rPr>
              <a:t>ETL procesi</a:t>
            </a:r>
            <a:endParaRPr lang="en-US" b="1" dirty="0">
              <a:solidFill>
                <a:schemeClr val="bg1">
                  <a:lumMod val="65000"/>
                </a:schemeClr>
              </a:solidFill>
            </a:endParaRPr>
          </a:p>
        </p:txBody>
      </p:sp>
      <p:sp>
        <p:nvSpPr>
          <p:cNvPr id="6" name="TextBox 5">
            <a:extLst>
              <a:ext uri="{FF2B5EF4-FFF2-40B4-BE49-F238E27FC236}">
                <a16:creationId xmlns:a16="http://schemas.microsoft.com/office/drawing/2014/main" id="{CA3379E3-3FEA-4466-AD05-5DD44728C161}"/>
              </a:ext>
            </a:extLst>
          </p:cNvPr>
          <p:cNvSpPr txBox="1"/>
          <p:nvPr/>
        </p:nvSpPr>
        <p:spPr>
          <a:xfrm>
            <a:off x="1152018" y="2383669"/>
            <a:ext cx="1275184" cy="646331"/>
          </a:xfrm>
          <a:prstGeom prst="rect">
            <a:avLst/>
          </a:prstGeom>
          <a:noFill/>
        </p:spPr>
        <p:txBody>
          <a:bodyPr wrap="square" rtlCol="0">
            <a:spAutoFit/>
          </a:bodyPr>
          <a:lstStyle/>
          <a:p>
            <a:pPr algn="ctr"/>
            <a:r>
              <a:rPr lang="lv-LV" b="1" dirty="0">
                <a:solidFill>
                  <a:schemeClr val="bg1">
                    <a:lumMod val="65000"/>
                  </a:schemeClr>
                </a:solidFill>
              </a:rPr>
              <a:t>Datu noliktavas</a:t>
            </a:r>
            <a:endParaRPr lang="en-US" b="1" dirty="0">
              <a:solidFill>
                <a:schemeClr val="bg1">
                  <a:lumMod val="65000"/>
                </a:schemeClr>
              </a:solidFill>
            </a:endParaRPr>
          </a:p>
        </p:txBody>
      </p:sp>
      <p:sp>
        <p:nvSpPr>
          <p:cNvPr id="7" name="TextBox 6">
            <a:extLst>
              <a:ext uri="{FF2B5EF4-FFF2-40B4-BE49-F238E27FC236}">
                <a16:creationId xmlns:a16="http://schemas.microsoft.com/office/drawing/2014/main" id="{4AA4B92A-0ABE-45A2-A3DF-2F8C088AFDE8}"/>
              </a:ext>
            </a:extLst>
          </p:cNvPr>
          <p:cNvSpPr txBox="1"/>
          <p:nvPr/>
        </p:nvSpPr>
        <p:spPr>
          <a:xfrm>
            <a:off x="368023" y="2198727"/>
            <a:ext cx="1023233" cy="646331"/>
          </a:xfrm>
          <a:prstGeom prst="rect">
            <a:avLst/>
          </a:prstGeom>
          <a:noFill/>
        </p:spPr>
        <p:txBody>
          <a:bodyPr wrap="square" rtlCol="0">
            <a:spAutoFit/>
          </a:bodyPr>
          <a:lstStyle/>
          <a:p>
            <a:pPr algn="ctr"/>
            <a:r>
              <a:rPr lang="lv-LV" b="1" dirty="0">
                <a:solidFill>
                  <a:schemeClr val="bg1">
                    <a:lumMod val="65000"/>
                  </a:schemeClr>
                </a:solidFill>
              </a:rPr>
              <a:t>Lielie dati</a:t>
            </a:r>
            <a:endParaRPr lang="en-US" b="1" dirty="0">
              <a:solidFill>
                <a:schemeClr val="bg1">
                  <a:lumMod val="65000"/>
                </a:schemeClr>
              </a:solidFill>
            </a:endParaRPr>
          </a:p>
        </p:txBody>
      </p:sp>
      <p:cxnSp>
        <p:nvCxnSpPr>
          <p:cNvPr id="8" name="Straight Connector 7">
            <a:extLst>
              <a:ext uri="{FF2B5EF4-FFF2-40B4-BE49-F238E27FC236}">
                <a16:creationId xmlns:a16="http://schemas.microsoft.com/office/drawing/2014/main" id="{6D389C6D-86A7-461F-B672-6F330E6D6AA6}"/>
              </a:ext>
            </a:extLst>
          </p:cNvPr>
          <p:cNvCxnSpPr>
            <a:cxnSpLocks/>
          </p:cNvCxnSpPr>
          <p:nvPr/>
        </p:nvCxnSpPr>
        <p:spPr>
          <a:xfrm>
            <a:off x="857113" y="2833663"/>
            <a:ext cx="286773" cy="110997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2B60A6A-1220-448A-BC13-E7247B79339B}"/>
              </a:ext>
            </a:extLst>
          </p:cNvPr>
          <p:cNvCxnSpPr>
            <a:cxnSpLocks/>
            <a:stCxn id="6" idx="2"/>
          </p:cNvCxnSpPr>
          <p:nvPr/>
        </p:nvCxnSpPr>
        <p:spPr>
          <a:xfrm>
            <a:off x="1789610" y="3030000"/>
            <a:ext cx="0" cy="4384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4567973-B485-419B-9B58-CDA19F8B1266}"/>
              </a:ext>
            </a:extLst>
          </p:cNvPr>
          <p:cNvCxnSpPr>
            <a:cxnSpLocks/>
            <a:stCxn id="5" idx="2"/>
          </p:cNvCxnSpPr>
          <p:nvPr/>
        </p:nvCxnSpPr>
        <p:spPr>
          <a:xfrm flipH="1">
            <a:off x="2287372" y="2806511"/>
            <a:ext cx="526644" cy="86395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 name="Arrow: Right 10">
            <a:extLst>
              <a:ext uri="{FF2B5EF4-FFF2-40B4-BE49-F238E27FC236}">
                <a16:creationId xmlns:a16="http://schemas.microsoft.com/office/drawing/2014/main" id="{0AEBD379-D309-4D56-80AE-A0E41DF5186D}"/>
              </a:ext>
            </a:extLst>
          </p:cNvPr>
          <p:cNvSpPr/>
          <p:nvPr/>
        </p:nvSpPr>
        <p:spPr>
          <a:xfrm>
            <a:off x="2827599" y="3665153"/>
            <a:ext cx="1221971" cy="4488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2" name="Picture 11" descr="A screenshot of a cell phone&#10;&#10;Description automatically generated">
            <a:extLst>
              <a:ext uri="{FF2B5EF4-FFF2-40B4-BE49-F238E27FC236}">
                <a16:creationId xmlns:a16="http://schemas.microsoft.com/office/drawing/2014/main" id="{8BC764F1-47D4-45F3-B668-493329E39FD2}"/>
              </a:ext>
            </a:extLst>
          </p:cNvPr>
          <p:cNvPicPr>
            <a:picLocks noChangeAspect="1"/>
          </p:cNvPicPr>
          <p:nvPr/>
        </p:nvPicPr>
        <p:blipFill>
          <a:blip r:embed="rId3">
            <a:alphaModFix amt="50000"/>
          </a:blip>
          <a:stretch>
            <a:fillRect/>
          </a:stretch>
        </p:blipFill>
        <p:spPr>
          <a:xfrm>
            <a:off x="4103969" y="3138913"/>
            <a:ext cx="3848736" cy="1950256"/>
          </a:xfrm>
          <a:prstGeom prst="rect">
            <a:avLst/>
          </a:prstGeom>
        </p:spPr>
      </p:pic>
      <p:pic>
        <p:nvPicPr>
          <p:cNvPr id="13" name="Picture 8" descr="Dibujo Lupa Png - Como Dibujar Una Lupa Clipart - Full Size ...">
            <a:extLst>
              <a:ext uri="{FF2B5EF4-FFF2-40B4-BE49-F238E27FC236}">
                <a16:creationId xmlns:a16="http://schemas.microsoft.com/office/drawing/2014/main" id="{BF22303A-6CB8-4227-B673-6462C434E8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324"/>
          <a:stretch/>
        </p:blipFill>
        <p:spPr bwMode="auto">
          <a:xfrm rot="5400000">
            <a:off x="4127983" y="2999022"/>
            <a:ext cx="2277171" cy="2287238"/>
          </a:xfrm>
          <a:prstGeom prst="rect">
            <a:avLst/>
          </a:prstGeom>
          <a:noFill/>
          <a:extLst>
            <a:ext uri="{909E8E84-426E-40DD-AFC4-6F175D3DCCD1}">
              <a14:hiddenFill xmlns:a14="http://schemas.microsoft.com/office/drawing/2010/main">
                <a:solidFill>
                  <a:srgbClr val="FFFFFF"/>
                </a:solidFill>
              </a14:hiddenFill>
            </a:ext>
          </a:extLst>
        </p:spPr>
      </p:pic>
      <p:sp>
        <p:nvSpPr>
          <p:cNvPr id="14" name="Arrow: Right 13">
            <a:extLst>
              <a:ext uri="{FF2B5EF4-FFF2-40B4-BE49-F238E27FC236}">
                <a16:creationId xmlns:a16="http://schemas.microsoft.com/office/drawing/2014/main" id="{114B86FF-3C62-4ED4-A766-326EB8322C26}"/>
              </a:ext>
            </a:extLst>
          </p:cNvPr>
          <p:cNvSpPr/>
          <p:nvPr/>
        </p:nvSpPr>
        <p:spPr>
          <a:xfrm>
            <a:off x="7952705" y="3614817"/>
            <a:ext cx="1221971" cy="4488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5" name="Picture 14" descr="Custom Web Development Services - Software | WKDigital">
            <a:extLst>
              <a:ext uri="{FF2B5EF4-FFF2-40B4-BE49-F238E27FC236}">
                <a16:creationId xmlns:a16="http://schemas.microsoft.com/office/drawing/2014/main" id="{A958C879-4F97-4E9B-A281-085206C979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48750" y="2236403"/>
            <a:ext cx="3143250" cy="28575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51778055-0F6E-4261-9BCF-A2F023E7CDFD}"/>
              </a:ext>
            </a:extLst>
          </p:cNvPr>
          <p:cNvSpPr txBox="1"/>
          <p:nvPr/>
        </p:nvSpPr>
        <p:spPr>
          <a:xfrm>
            <a:off x="0" y="6460210"/>
            <a:ext cx="11860823" cy="369332"/>
          </a:xfrm>
          <a:prstGeom prst="rect">
            <a:avLst/>
          </a:prstGeom>
          <a:noFill/>
        </p:spPr>
        <p:txBody>
          <a:bodyPr wrap="square" rtlCol="0">
            <a:spAutoFit/>
          </a:bodyPr>
          <a:lstStyle/>
          <a:p>
            <a:r>
              <a:rPr lang="lv-LV" sz="900" dirty="0">
                <a:solidFill>
                  <a:schemeClr val="bg1">
                    <a:lumMod val="65000"/>
                  </a:schemeClr>
                </a:solidFill>
              </a:rPr>
              <a:t>Attēlu atsauce: </a:t>
            </a:r>
            <a:r>
              <a:rPr lang="en-US" sz="900" dirty="0">
                <a:solidFill>
                  <a:schemeClr val="bg1">
                    <a:lumMod val="65000"/>
                  </a:schemeClr>
                </a:solidFill>
              </a:rPr>
              <a:t>https://webstockreview.net/explore/marketing-clipart-profitability-analysis/</a:t>
            </a:r>
            <a:r>
              <a:rPr lang="lv-LV" sz="900" dirty="0">
                <a:solidFill>
                  <a:schemeClr val="bg1">
                    <a:lumMod val="65000"/>
                  </a:schemeClr>
                </a:solidFill>
              </a:rPr>
              <a:t>; </a:t>
            </a:r>
            <a:r>
              <a:rPr lang="en-US" sz="900" dirty="0">
                <a:solidFill>
                  <a:schemeClr val="bg1">
                    <a:lumMod val="65000"/>
                  </a:schemeClr>
                </a:solidFill>
              </a:rPr>
              <a:t>https://www.pinclipart.com/maxpin/iixbRJR/</a:t>
            </a:r>
            <a:r>
              <a:rPr lang="lv-LV" sz="900" dirty="0">
                <a:solidFill>
                  <a:schemeClr val="bg1">
                    <a:lumMod val="65000"/>
                  </a:schemeClr>
                </a:solidFill>
              </a:rPr>
              <a:t>; </a:t>
            </a:r>
            <a:r>
              <a:rPr lang="en-US" sz="900" dirty="0">
                <a:solidFill>
                  <a:schemeClr val="bg1">
                    <a:lumMod val="65000"/>
                  </a:schemeClr>
                </a:solidFill>
              </a:rPr>
              <a:t>https://wkdigital.com.au/software-development/</a:t>
            </a:r>
            <a:r>
              <a:rPr lang="lv-LV" sz="900" dirty="0">
                <a:solidFill>
                  <a:schemeClr val="bg1">
                    <a:lumMod val="65000"/>
                  </a:schemeClr>
                </a:solidFill>
              </a:rPr>
              <a:t>; </a:t>
            </a:r>
          </a:p>
          <a:p>
            <a:r>
              <a:rPr lang="lv-LV" sz="900" dirty="0">
                <a:solidFill>
                  <a:schemeClr val="bg1">
                    <a:lumMod val="65000"/>
                  </a:schemeClr>
                </a:solidFill>
              </a:rPr>
              <a:t>Darja Solodovnikova, Laila Niedrite, “Towards a Data Warehouse Architecture for Managing Big Data Evolution”, International Conference on Data Science, E-learning and Information Systems (2018)</a:t>
            </a:r>
          </a:p>
        </p:txBody>
      </p:sp>
    </p:spTree>
    <p:extLst>
      <p:ext uri="{BB962C8B-B14F-4D97-AF65-F5344CB8AC3E}">
        <p14:creationId xmlns:p14="http://schemas.microsoft.com/office/powerpoint/2010/main" val="226438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ppt_w</p:attrName>
                                        </p:attrNameLst>
                                      </p:cBhvr>
                                      <p:tavLst>
                                        <p:tav tm="0">
                                          <p:val>
                                            <p:fltVal val="0"/>
                                          </p:val>
                                        </p:tav>
                                        <p:tav tm="100000">
                                          <p:val>
                                            <p:strVal val="#ppt_w"/>
                                          </p:val>
                                        </p:tav>
                                      </p:tavLst>
                                    </p:anim>
                                    <p:anim calcmode="lin" valueType="num">
                                      <p:cBhvr>
                                        <p:cTn id="45" dur="500" fill="hold"/>
                                        <p:tgtEl>
                                          <p:spTgt spid="11"/>
                                        </p:tgtEl>
                                        <p:attrNameLst>
                                          <p:attrName>ppt_h</p:attrName>
                                        </p:attrNameLst>
                                      </p:cBhvr>
                                      <p:tavLst>
                                        <p:tav tm="0">
                                          <p:val>
                                            <p:fltVal val="0"/>
                                          </p:val>
                                        </p:tav>
                                        <p:tav tm="100000">
                                          <p:val>
                                            <p:strVal val="#ppt_h"/>
                                          </p:val>
                                        </p:tav>
                                      </p:tavLst>
                                    </p:anim>
                                    <p:animEffect transition="in" filter="fade">
                                      <p:cBhvr>
                                        <p:cTn id="46" dur="500"/>
                                        <p:tgtEl>
                                          <p:spTgt spid="11"/>
                                        </p:tgtEl>
                                      </p:cBhvr>
                                    </p:animEffect>
                                  </p:childTnLst>
                                </p:cTn>
                              </p:par>
                              <p:par>
                                <p:cTn id="47" presetID="53" presetClass="entr" presetSubtype="16"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ppt_w</p:attrName>
                                        </p:attrNameLst>
                                      </p:cBhvr>
                                      <p:tavLst>
                                        <p:tav tm="0">
                                          <p:val>
                                            <p:fltVal val="0"/>
                                          </p:val>
                                        </p:tav>
                                        <p:tav tm="100000">
                                          <p:val>
                                            <p:strVal val="#ppt_w"/>
                                          </p:val>
                                        </p:tav>
                                      </p:tavLst>
                                    </p:anim>
                                    <p:anim calcmode="lin" valueType="num">
                                      <p:cBhvr>
                                        <p:cTn id="50" dur="500" fill="hold"/>
                                        <p:tgtEl>
                                          <p:spTgt spid="13"/>
                                        </p:tgtEl>
                                        <p:attrNameLst>
                                          <p:attrName>ppt_h</p:attrName>
                                        </p:attrNameLst>
                                      </p:cBhvr>
                                      <p:tavLst>
                                        <p:tav tm="0">
                                          <p:val>
                                            <p:fltVal val="0"/>
                                          </p:val>
                                        </p:tav>
                                        <p:tav tm="100000">
                                          <p:val>
                                            <p:strVal val="#ppt_h"/>
                                          </p:val>
                                        </p:tav>
                                      </p:tavLst>
                                    </p:anim>
                                    <p:animEffect transition="in" filter="fade">
                                      <p:cBhvr>
                                        <p:cTn id="51" dur="500"/>
                                        <p:tgtEl>
                                          <p:spTgt spid="13"/>
                                        </p:tgtEl>
                                      </p:cBhvr>
                                    </p:animEffect>
                                  </p:childTnLst>
                                </p:cTn>
                              </p:par>
                              <p:par>
                                <p:cTn id="52" presetID="53" presetClass="entr" presetSubtype="16" fill="hold" nodeType="with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p:cTn id="54" dur="500" fill="hold"/>
                                        <p:tgtEl>
                                          <p:spTgt spid="12"/>
                                        </p:tgtEl>
                                        <p:attrNameLst>
                                          <p:attrName>ppt_w</p:attrName>
                                        </p:attrNameLst>
                                      </p:cBhvr>
                                      <p:tavLst>
                                        <p:tav tm="0">
                                          <p:val>
                                            <p:fltVal val="0"/>
                                          </p:val>
                                        </p:tav>
                                        <p:tav tm="100000">
                                          <p:val>
                                            <p:strVal val="#ppt_w"/>
                                          </p:val>
                                        </p:tav>
                                      </p:tavLst>
                                    </p:anim>
                                    <p:anim calcmode="lin" valueType="num">
                                      <p:cBhvr>
                                        <p:cTn id="55" dur="500" fill="hold"/>
                                        <p:tgtEl>
                                          <p:spTgt spid="12"/>
                                        </p:tgtEl>
                                        <p:attrNameLst>
                                          <p:attrName>ppt_h</p:attrName>
                                        </p:attrNameLst>
                                      </p:cBhvr>
                                      <p:tavLst>
                                        <p:tav tm="0">
                                          <p:val>
                                            <p:fltVal val="0"/>
                                          </p:val>
                                        </p:tav>
                                        <p:tav tm="100000">
                                          <p:val>
                                            <p:strVal val="#ppt_h"/>
                                          </p:val>
                                        </p:tav>
                                      </p:tavLst>
                                    </p:anim>
                                    <p:animEffect transition="in" filter="fade">
                                      <p:cBhvr>
                                        <p:cTn id="56" dur="5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p:cTn id="61" dur="500" fill="hold"/>
                                        <p:tgtEl>
                                          <p:spTgt spid="14"/>
                                        </p:tgtEl>
                                        <p:attrNameLst>
                                          <p:attrName>ppt_w</p:attrName>
                                        </p:attrNameLst>
                                      </p:cBhvr>
                                      <p:tavLst>
                                        <p:tav tm="0">
                                          <p:val>
                                            <p:fltVal val="0"/>
                                          </p:val>
                                        </p:tav>
                                        <p:tav tm="100000">
                                          <p:val>
                                            <p:strVal val="#ppt_w"/>
                                          </p:val>
                                        </p:tav>
                                      </p:tavLst>
                                    </p:anim>
                                    <p:anim calcmode="lin" valueType="num">
                                      <p:cBhvr>
                                        <p:cTn id="62" dur="500" fill="hold"/>
                                        <p:tgtEl>
                                          <p:spTgt spid="14"/>
                                        </p:tgtEl>
                                        <p:attrNameLst>
                                          <p:attrName>ppt_h</p:attrName>
                                        </p:attrNameLst>
                                      </p:cBhvr>
                                      <p:tavLst>
                                        <p:tav tm="0">
                                          <p:val>
                                            <p:fltVal val="0"/>
                                          </p:val>
                                        </p:tav>
                                        <p:tav tm="100000">
                                          <p:val>
                                            <p:strVal val="#ppt_h"/>
                                          </p:val>
                                        </p:tav>
                                      </p:tavLst>
                                    </p:anim>
                                    <p:animEffect transition="in" filter="fade">
                                      <p:cBhvr>
                                        <p:cTn id="63" dur="500"/>
                                        <p:tgtEl>
                                          <p:spTgt spid="14"/>
                                        </p:tgtEl>
                                      </p:cBhvr>
                                    </p:animEffect>
                                  </p:childTnLst>
                                </p:cTn>
                              </p:par>
                              <p:par>
                                <p:cTn id="64" presetID="53" presetClass="entr" presetSubtype="16" fill="hold" nodeType="withEffect">
                                  <p:stCondLst>
                                    <p:cond delay="0"/>
                                  </p:stCondLst>
                                  <p:childTnLst>
                                    <p:set>
                                      <p:cBhvr>
                                        <p:cTn id="65" dur="1" fill="hold">
                                          <p:stCondLst>
                                            <p:cond delay="0"/>
                                          </p:stCondLst>
                                        </p:cTn>
                                        <p:tgtEl>
                                          <p:spTgt spid="15"/>
                                        </p:tgtEl>
                                        <p:attrNameLst>
                                          <p:attrName>style.visibility</p:attrName>
                                        </p:attrNameLst>
                                      </p:cBhvr>
                                      <p:to>
                                        <p:strVal val="visible"/>
                                      </p:to>
                                    </p:set>
                                    <p:anim calcmode="lin" valueType="num">
                                      <p:cBhvr>
                                        <p:cTn id="66" dur="500" fill="hold"/>
                                        <p:tgtEl>
                                          <p:spTgt spid="15"/>
                                        </p:tgtEl>
                                        <p:attrNameLst>
                                          <p:attrName>ppt_w</p:attrName>
                                        </p:attrNameLst>
                                      </p:cBhvr>
                                      <p:tavLst>
                                        <p:tav tm="0">
                                          <p:val>
                                            <p:fltVal val="0"/>
                                          </p:val>
                                        </p:tav>
                                        <p:tav tm="100000">
                                          <p:val>
                                            <p:strVal val="#ppt_w"/>
                                          </p:val>
                                        </p:tav>
                                      </p:tavLst>
                                    </p:anim>
                                    <p:anim calcmode="lin" valueType="num">
                                      <p:cBhvr>
                                        <p:cTn id="67" dur="500" fill="hold"/>
                                        <p:tgtEl>
                                          <p:spTgt spid="15"/>
                                        </p:tgtEl>
                                        <p:attrNameLst>
                                          <p:attrName>ppt_h</p:attrName>
                                        </p:attrNameLst>
                                      </p:cBhvr>
                                      <p:tavLst>
                                        <p:tav tm="0">
                                          <p:val>
                                            <p:fltVal val="0"/>
                                          </p:val>
                                        </p:tav>
                                        <p:tav tm="100000">
                                          <p:val>
                                            <p:strVal val="#ppt_h"/>
                                          </p:val>
                                        </p:tav>
                                      </p:tavLst>
                                    </p:anim>
                                    <p:animEffect transition="in" filter="fade">
                                      <p:cBhvr>
                                        <p:cTn id="6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1"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54AE8-E8FB-4496-8AAE-884A1693D844}"/>
              </a:ext>
            </a:extLst>
          </p:cNvPr>
          <p:cNvSpPr>
            <a:spLocks noGrp="1"/>
          </p:cNvSpPr>
          <p:nvPr>
            <p:ph type="title"/>
          </p:nvPr>
        </p:nvSpPr>
        <p:spPr>
          <a:xfrm>
            <a:off x="581192" y="2834640"/>
            <a:ext cx="11029616" cy="1188720"/>
          </a:xfrm>
        </p:spPr>
        <p:txBody>
          <a:bodyPr>
            <a:normAutofit/>
          </a:bodyPr>
          <a:lstStyle/>
          <a:p>
            <a:r>
              <a:rPr lang="lv-LV" sz="4800" dirty="0"/>
              <a:t>Paldies par uzmanību!</a:t>
            </a:r>
            <a:endParaRPr lang="en-US" sz="4800" dirty="0"/>
          </a:p>
        </p:txBody>
      </p:sp>
    </p:spTree>
    <p:extLst>
      <p:ext uri="{BB962C8B-B14F-4D97-AF65-F5344CB8AC3E}">
        <p14:creationId xmlns:p14="http://schemas.microsoft.com/office/powerpoint/2010/main" val="2832431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lv-LV" dirty="0"/>
              <a:t>Esošās situācijas raksturojums</a:t>
            </a:r>
            <a:endParaRPr lang="en-US" dirty="0"/>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42556683"/>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traight Connector 6">
            <a:extLst>
              <a:ext uri="{FF2B5EF4-FFF2-40B4-BE49-F238E27FC236}">
                <a16:creationId xmlns:a16="http://schemas.microsoft.com/office/drawing/2014/main" id="{0988D927-EEE1-4CD3-A9EA-FBDEA8D56A0D}"/>
              </a:ext>
            </a:extLst>
          </p:cNvPr>
          <p:cNvSpPr/>
          <p:nvPr/>
        </p:nvSpPr>
        <p:spPr>
          <a:xfrm>
            <a:off x="12699941" y="3429000"/>
            <a:ext cx="0" cy="290702"/>
          </a:xfrm>
          <a:prstGeom prst="line">
            <a:avLst/>
          </a:prstGeom>
          <a:noFill/>
          <a:ln w="12700" cap="rnd" cmpd="sng" algn="ctr">
            <a:solidFill>
              <a:schemeClr val="accent1">
                <a:shade val="90000"/>
                <a:hueOff val="140199"/>
                <a:satOff val="2886"/>
                <a:lumOff val="12346"/>
                <a:alphaOff val="0"/>
              </a:schemeClr>
            </a:solidFill>
            <a:prstDash val="dash"/>
          </a:ln>
          <a:effectLst/>
        </p:spPr>
        <p:style>
          <a:lnRef idx="1">
            <a:scrgbClr r="0" g="0" b="0"/>
          </a:lnRef>
          <a:fillRef idx="0">
            <a:scrgbClr r="0" g="0" b="0"/>
          </a:fillRef>
          <a:effectRef idx="0">
            <a:scrgbClr r="0" g="0" b="0"/>
          </a:effectRef>
          <a:fontRef idx="minor">
            <a:schemeClr val="tx1">
              <a:hueOff val="0"/>
              <a:satOff val="0"/>
              <a:lumOff val="0"/>
              <a:alphaOff val="0"/>
            </a:schemeClr>
          </a:fontRef>
        </p:style>
      </p:sp>
      <p:cxnSp>
        <p:nvCxnSpPr>
          <p:cNvPr id="8" name="Straight Connector 7">
            <a:extLst>
              <a:ext uri="{FF2B5EF4-FFF2-40B4-BE49-F238E27FC236}">
                <a16:creationId xmlns:a16="http://schemas.microsoft.com/office/drawing/2014/main" id="{A17CF658-9C4B-43B9-98CC-67A9F8A683CD}"/>
              </a:ext>
            </a:extLst>
          </p:cNvPr>
          <p:cNvCxnSpPr/>
          <p:nvPr/>
        </p:nvCxnSpPr>
        <p:spPr>
          <a:xfrm>
            <a:off x="6974378" y="4355869"/>
            <a:ext cx="0" cy="33250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1FC1B9DD-1D27-49D1-A207-944998224D3D}"/>
              </a:ext>
            </a:extLst>
          </p:cNvPr>
          <p:cNvSpPr/>
          <p:nvPr/>
        </p:nvSpPr>
        <p:spPr>
          <a:xfrm>
            <a:off x="6938040" y="4615703"/>
            <a:ext cx="72675" cy="72675"/>
          </a:xfrm>
          <a:prstGeom prst="ellipse">
            <a:avLst/>
          </a:prstGeom>
        </p:spPr>
        <p:style>
          <a:lnRef idx="2">
            <a:schemeClr val="lt1">
              <a:hueOff val="0"/>
              <a:satOff val="0"/>
              <a:lumOff val="0"/>
              <a:alphaOff val="0"/>
            </a:schemeClr>
          </a:lnRef>
          <a:fillRef idx="1">
            <a:schemeClr val="accent1">
              <a:shade val="80000"/>
              <a:hueOff val="223096"/>
              <a:satOff val="-4529"/>
              <a:lumOff val="15339"/>
              <a:alphaOff val="0"/>
            </a:schemeClr>
          </a:fillRef>
          <a:effectRef idx="0">
            <a:schemeClr val="accent1">
              <a:shade val="80000"/>
              <a:hueOff val="223096"/>
              <a:satOff val="-4529"/>
              <a:lumOff val="15339"/>
              <a:alphaOff val="0"/>
            </a:schemeClr>
          </a:effectRef>
          <a:fontRef idx="minor">
            <a:schemeClr val="lt1"/>
          </a:fontRef>
        </p:style>
      </p:sp>
      <p:cxnSp>
        <p:nvCxnSpPr>
          <p:cNvPr id="11" name="Straight Connector 10">
            <a:extLst>
              <a:ext uri="{FF2B5EF4-FFF2-40B4-BE49-F238E27FC236}">
                <a16:creationId xmlns:a16="http://schemas.microsoft.com/office/drawing/2014/main" id="{98884C5D-1524-4089-A8E0-61C67C68AEBF}"/>
              </a:ext>
            </a:extLst>
          </p:cNvPr>
          <p:cNvCxnSpPr>
            <a:cxnSpLocks/>
          </p:cNvCxnSpPr>
          <p:nvPr/>
        </p:nvCxnSpPr>
        <p:spPr>
          <a:xfrm>
            <a:off x="6045808" y="4355869"/>
            <a:ext cx="0" cy="83127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3C8AA81-8D00-4FBD-B6D0-F5BE7A7C7A0B}"/>
              </a:ext>
            </a:extLst>
          </p:cNvPr>
          <p:cNvSpPr/>
          <p:nvPr/>
        </p:nvSpPr>
        <p:spPr>
          <a:xfrm>
            <a:off x="6009470" y="5187142"/>
            <a:ext cx="72675" cy="72675"/>
          </a:xfrm>
          <a:prstGeom prst="ellipse">
            <a:avLst/>
          </a:prstGeom>
        </p:spPr>
        <p:style>
          <a:lnRef idx="2">
            <a:schemeClr val="lt1">
              <a:hueOff val="0"/>
              <a:satOff val="0"/>
              <a:lumOff val="0"/>
              <a:alphaOff val="0"/>
            </a:schemeClr>
          </a:lnRef>
          <a:fillRef idx="1">
            <a:schemeClr val="accent1">
              <a:shade val="80000"/>
              <a:hueOff val="223096"/>
              <a:satOff val="-4529"/>
              <a:lumOff val="15339"/>
              <a:alphaOff val="0"/>
            </a:schemeClr>
          </a:fillRef>
          <a:effectRef idx="0">
            <a:schemeClr val="accent1">
              <a:shade val="80000"/>
              <a:hueOff val="223096"/>
              <a:satOff val="-4529"/>
              <a:lumOff val="15339"/>
              <a:alphaOff val="0"/>
            </a:schemeClr>
          </a:effectRef>
          <a:fontRef idx="minor">
            <a:schemeClr val="lt1"/>
          </a:fontRef>
        </p:style>
      </p:sp>
      <p:sp>
        <p:nvSpPr>
          <p:cNvPr id="3" name="TextBox 2">
            <a:extLst>
              <a:ext uri="{FF2B5EF4-FFF2-40B4-BE49-F238E27FC236}">
                <a16:creationId xmlns:a16="http://schemas.microsoft.com/office/drawing/2014/main" id="{B8BCB1BD-578F-4966-9066-D651062AA1E9}"/>
              </a:ext>
            </a:extLst>
          </p:cNvPr>
          <p:cNvSpPr txBox="1"/>
          <p:nvPr/>
        </p:nvSpPr>
        <p:spPr>
          <a:xfrm>
            <a:off x="2074985" y="3251185"/>
            <a:ext cx="2224448" cy="646331"/>
          </a:xfrm>
          <a:prstGeom prst="rect">
            <a:avLst/>
          </a:prstGeom>
          <a:noFill/>
        </p:spPr>
        <p:txBody>
          <a:bodyPr wrap="square" rtlCol="0">
            <a:spAutoFit/>
          </a:bodyPr>
          <a:lstStyle/>
          <a:p>
            <a:r>
              <a:rPr lang="lv-LV" dirty="0"/>
              <a:t>Daži simti </a:t>
            </a:r>
            <a:r>
              <a:rPr lang="lv-LV" b="1" dirty="0"/>
              <a:t>petabaitu</a:t>
            </a:r>
            <a:endParaRPr lang="en-US" b="1" dirty="0"/>
          </a:p>
          <a:p>
            <a:endParaRPr lang="en-US" dirty="0"/>
          </a:p>
        </p:txBody>
      </p:sp>
      <p:sp>
        <p:nvSpPr>
          <p:cNvPr id="14" name="TextBox 13">
            <a:extLst>
              <a:ext uri="{FF2B5EF4-FFF2-40B4-BE49-F238E27FC236}">
                <a16:creationId xmlns:a16="http://schemas.microsoft.com/office/drawing/2014/main" id="{BA1EC6FF-C606-4BE9-87ED-E73AA83293CD}"/>
              </a:ext>
            </a:extLst>
          </p:cNvPr>
          <p:cNvSpPr txBox="1"/>
          <p:nvPr/>
        </p:nvSpPr>
        <p:spPr>
          <a:xfrm>
            <a:off x="8499443" y="3251185"/>
            <a:ext cx="2224448" cy="646331"/>
          </a:xfrm>
          <a:prstGeom prst="rect">
            <a:avLst/>
          </a:prstGeom>
          <a:noFill/>
        </p:spPr>
        <p:txBody>
          <a:bodyPr wrap="square" rtlCol="0">
            <a:spAutoFit/>
          </a:bodyPr>
          <a:lstStyle/>
          <a:p>
            <a:pPr lvl="0"/>
            <a:r>
              <a:rPr lang="lv-LV" dirty="0"/>
              <a:t>35 </a:t>
            </a:r>
            <a:r>
              <a:rPr lang="lv-LV" b="1" dirty="0"/>
              <a:t>zetabaiti</a:t>
            </a:r>
            <a:endParaRPr lang="en-US" b="1" dirty="0"/>
          </a:p>
          <a:p>
            <a:endParaRPr lang="en-US" dirty="0"/>
          </a:p>
        </p:txBody>
      </p:sp>
      <p:sp>
        <p:nvSpPr>
          <p:cNvPr id="15" name="TextBox 14">
            <a:extLst>
              <a:ext uri="{FF2B5EF4-FFF2-40B4-BE49-F238E27FC236}">
                <a16:creationId xmlns:a16="http://schemas.microsoft.com/office/drawing/2014/main" id="{5C3F3BF3-FE92-46A0-B3B1-FBCE374239C1}"/>
              </a:ext>
            </a:extLst>
          </p:cNvPr>
          <p:cNvSpPr txBox="1"/>
          <p:nvPr/>
        </p:nvSpPr>
        <p:spPr>
          <a:xfrm>
            <a:off x="6473452" y="4633972"/>
            <a:ext cx="2224448" cy="646331"/>
          </a:xfrm>
          <a:prstGeom prst="rect">
            <a:avLst/>
          </a:prstGeom>
          <a:noFill/>
        </p:spPr>
        <p:txBody>
          <a:bodyPr wrap="square" rtlCol="0">
            <a:spAutoFit/>
          </a:bodyPr>
          <a:lstStyle/>
          <a:p>
            <a:r>
              <a:rPr lang="lv-LV" i="1" dirty="0">
                <a:solidFill>
                  <a:schemeClr val="bg1">
                    <a:lumMod val="50000"/>
                  </a:schemeClr>
                </a:solidFill>
              </a:rPr>
              <a:t>Apache HBase</a:t>
            </a:r>
            <a:endParaRPr lang="en-US" i="1" dirty="0">
              <a:solidFill>
                <a:schemeClr val="bg1">
                  <a:lumMod val="50000"/>
                </a:schemeClr>
              </a:solidFill>
            </a:endParaRPr>
          </a:p>
          <a:p>
            <a:endParaRPr lang="en-US" dirty="0"/>
          </a:p>
        </p:txBody>
      </p:sp>
      <p:sp>
        <p:nvSpPr>
          <p:cNvPr id="16" name="TextBox 15">
            <a:extLst>
              <a:ext uri="{FF2B5EF4-FFF2-40B4-BE49-F238E27FC236}">
                <a16:creationId xmlns:a16="http://schemas.microsoft.com/office/drawing/2014/main" id="{27793A10-129A-414C-8C12-51BBCA43F8EC}"/>
              </a:ext>
            </a:extLst>
          </p:cNvPr>
          <p:cNvSpPr txBox="1"/>
          <p:nvPr/>
        </p:nvSpPr>
        <p:spPr>
          <a:xfrm>
            <a:off x="5762106" y="5188730"/>
            <a:ext cx="2224448" cy="646331"/>
          </a:xfrm>
          <a:prstGeom prst="rect">
            <a:avLst/>
          </a:prstGeom>
          <a:noFill/>
        </p:spPr>
        <p:txBody>
          <a:bodyPr wrap="square" rtlCol="0">
            <a:spAutoFit/>
          </a:bodyPr>
          <a:lstStyle/>
          <a:p>
            <a:r>
              <a:rPr lang="lv-LV" i="1" dirty="0">
                <a:solidFill>
                  <a:schemeClr val="bg1">
                    <a:lumMod val="50000"/>
                  </a:schemeClr>
                </a:solidFill>
              </a:rPr>
              <a:t>Hive</a:t>
            </a:r>
            <a:endParaRPr lang="en-US" i="1" dirty="0">
              <a:solidFill>
                <a:schemeClr val="bg1">
                  <a:lumMod val="50000"/>
                </a:schemeClr>
              </a:solidFill>
            </a:endParaRPr>
          </a:p>
          <a:p>
            <a:endParaRPr lang="en-US" dirty="0"/>
          </a:p>
        </p:txBody>
      </p:sp>
      <p:sp>
        <p:nvSpPr>
          <p:cNvPr id="17" name="TextBox 16">
            <a:extLst>
              <a:ext uri="{FF2B5EF4-FFF2-40B4-BE49-F238E27FC236}">
                <a16:creationId xmlns:a16="http://schemas.microsoft.com/office/drawing/2014/main" id="{98F33C57-86A4-4D65-A461-71D346534621}"/>
              </a:ext>
            </a:extLst>
          </p:cNvPr>
          <p:cNvSpPr txBox="1"/>
          <p:nvPr/>
        </p:nvSpPr>
        <p:spPr>
          <a:xfrm>
            <a:off x="4105399" y="4633972"/>
            <a:ext cx="2224448" cy="646331"/>
          </a:xfrm>
          <a:prstGeom prst="rect">
            <a:avLst/>
          </a:prstGeom>
          <a:noFill/>
        </p:spPr>
        <p:txBody>
          <a:bodyPr wrap="square" rtlCol="0">
            <a:spAutoFit/>
          </a:bodyPr>
          <a:lstStyle/>
          <a:p>
            <a:pPr lvl="0"/>
            <a:r>
              <a:rPr lang="lv-LV" i="1" dirty="0">
                <a:solidFill>
                  <a:schemeClr val="bg1">
                    <a:lumMod val="50000"/>
                  </a:schemeClr>
                </a:solidFill>
              </a:rPr>
              <a:t>Apache Hadoop</a:t>
            </a:r>
            <a:endParaRPr lang="en-US" i="1" dirty="0">
              <a:solidFill>
                <a:schemeClr val="bg1">
                  <a:lumMod val="50000"/>
                </a:schemeClr>
              </a:solidFill>
            </a:endParaRPr>
          </a:p>
          <a:p>
            <a:endParaRPr lang="en-US" dirty="0"/>
          </a:p>
        </p:txBody>
      </p:sp>
    </p:spTree>
    <p:extLst>
      <p:ext uri="{BB962C8B-B14F-4D97-AF65-F5344CB8AC3E}">
        <p14:creationId xmlns:p14="http://schemas.microsoft.com/office/powerpoint/2010/main" val="26378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anim calcmode="lin" valueType="num">
                                      <p:cBhvr>
                                        <p:cTn id="15" dur="500" fill="hold"/>
                                        <p:tgtEl>
                                          <p:spTgt spid="14"/>
                                        </p:tgtEl>
                                        <p:attrNameLst>
                                          <p:attrName>ppt_x</p:attrName>
                                        </p:attrNameLst>
                                      </p:cBhvr>
                                      <p:tavLst>
                                        <p:tav tm="0">
                                          <p:val>
                                            <p:strVal val="#ppt_x"/>
                                          </p:val>
                                        </p:tav>
                                        <p:tav tm="100000">
                                          <p:val>
                                            <p:strVal val="#ppt_x"/>
                                          </p:val>
                                        </p:tav>
                                      </p:tavLst>
                                    </p:anim>
                                    <p:anim calcmode="lin" valueType="num">
                                      <p:cBhvr>
                                        <p:cTn id="16"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anim calcmode="lin" valueType="num">
                                      <p:cBhvr>
                                        <p:cTn id="22" dur="500" fill="hold"/>
                                        <p:tgtEl>
                                          <p:spTgt spid="17"/>
                                        </p:tgtEl>
                                        <p:attrNameLst>
                                          <p:attrName>ppt_x</p:attrName>
                                        </p:attrNameLst>
                                      </p:cBhvr>
                                      <p:tavLst>
                                        <p:tav tm="0">
                                          <p:val>
                                            <p:strVal val="#ppt_x"/>
                                          </p:val>
                                        </p:tav>
                                        <p:tav tm="100000">
                                          <p:val>
                                            <p:strVal val="#ppt_x"/>
                                          </p:val>
                                        </p:tav>
                                      </p:tavLst>
                                    </p:anim>
                                    <p:anim calcmode="lin" valueType="num">
                                      <p:cBhvr>
                                        <p:cTn id="23" dur="500" fill="hold"/>
                                        <p:tgtEl>
                                          <p:spTgt spid="17"/>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anim calcmode="lin" valueType="num">
                                      <p:cBhvr>
                                        <p:cTn id="27" dur="500" fill="hold"/>
                                        <p:tgtEl>
                                          <p:spTgt spid="15"/>
                                        </p:tgtEl>
                                        <p:attrNameLst>
                                          <p:attrName>ppt_x</p:attrName>
                                        </p:attrNameLst>
                                      </p:cBhvr>
                                      <p:tavLst>
                                        <p:tav tm="0">
                                          <p:val>
                                            <p:strVal val="#ppt_x"/>
                                          </p:val>
                                        </p:tav>
                                        <p:tav tm="100000">
                                          <p:val>
                                            <p:strVal val="#ppt_x"/>
                                          </p:val>
                                        </p:tav>
                                      </p:tavLst>
                                    </p:anim>
                                    <p:anim calcmode="lin" valueType="num">
                                      <p:cBhvr>
                                        <p:cTn id="28" dur="500" fill="hold"/>
                                        <p:tgtEl>
                                          <p:spTgt spid="15"/>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anim calcmode="lin" valueType="num">
                                      <p:cBhvr>
                                        <p:cTn id="32" dur="500" fill="hold"/>
                                        <p:tgtEl>
                                          <p:spTgt spid="16"/>
                                        </p:tgtEl>
                                        <p:attrNameLst>
                                          <p:attrName>ppt_x</p:attrName>
                                        </p:attrNameLst>
                                      </p:cBhvr>
                                      <p:tavLst>
                                        <p:tav tm="0">
                                          <p:val>
                                            <p:strVal val="#ppt_x"/>
                                          </p:val>
                                        </p:tav>
                                        <p:tav tm="100000">
                                          <p:val>
                                            <p:strVal val="#ppt_x"/>
                                          </p:val>
                                        </p:tav>
                                      </p:tavLst>
                                    </p:anim>
                                    <p:anim calcmode="lin" valueType="num">
                                      <p:cBhvr>
                                        <p:cTn id="33"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15" grpId="0"/>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C6401-787E-4BE6-B27E-B6436C8EA847}"/>
              </a:ext>
            </a:extLst>
          </p:cNvPr>
          <p:cNvSpPr>
            <a:spLocks noGrp="1"/>
          </p:cNvSpPr>
          <p:nvPr>
            <p:ph type="title"/>
          </p:nvPr>
        </p:nvSpPr>
        <p:spPr>
          <a:xfrm>
            <a:off x="423250" y="115510"/>
            <a:ext cx="11029616" cy="1188720"/>
          </a:xfrm>
        </p:spPr>
        <p:txBody>
          <a:bodyPr/>
          <a:lstStyle/>
          <a:p>
            <a:r>
              <a:rPr lang="lv-LV" dirty="0"/>
              <a:t>Bakalaura darba mērķis</a:t>
            </a:r>
            <a:endParaRPr lang="en-US" dirty="0"/>
          </a:p>
        </p:txBody>
      </p:sp>
      <p:sp>
        <p:nvSpPr>
          <p:cNvPr id="3" name="Content Placeholder 2">
            <a:extLst>
              <a:ext uri="{FF2B5EF4-FFF2-40B4-BE49-F238E27FC236}">
                <a16:creationId xmlns:a16="http://schemas.microsoft.com/office/drawing/2014/main" id="{A332A4EB-C07C-4D9F-B5DE-70C36A86862D}"/>
              </a:ext>
            </a:extLst>
          </p:cNvPr>
          <p:cNvSpPr>
            <a:spLocks noGrp="1"/>
          </p:cNvSpPr>
          <p:nvPr>
            <p:ph idx="1"/>
          </p:nvPr>
        </p:nvSpPr>
        <p:spPr>
          <a:xfrm>
            <a:off x="581192" y="1135031"/>
            <a:ext cx="11029615" cy="2114758"/>
          </a:xfrm>
        </p:spPr>
        <p:txBody>
          <a:bodyPr>
            <a:normAutofit/>
          </a:bodyPr>
          <a:lstStyle/>
          <a:p>
            <a:pPr marL="0" indent="0" algn="ctr">
              <a:buNone/>
            </a:pPr>
            <a:r>
              <a:rPr lang="lv-LV" sz="2800" i="1" dirty="0"/>
              <a:t>Atrast risinājumu, kā apstrādāt neviendabīgu integrētu datu avotu evolūcijas rezultātā radušās izmaiņas </a:t>
            </a:r>
            <a:endParaRPr lang="en-US" sz="2800" i="1" dirty="0"/>
          </a:p>
        </p:txBody>
      </p:sp>
      <p:pic>
        <p:nvPicPr>
          <p:cNvPr id="1026" name="Picture 2" descr="Marketing clipart profitability analysis, Marketing profitability ...">
            <a:extLst>
              <a:ext uri="{FF2B5EF4-FFF2-40B4-BE49-F238E27FC236}">
                <a16:creationId xmlns:a16="http://schemas.microsoft.com/office/drawing/2014/main" id="{C69F2F5F-D6C2-47AB-89CE-1143E6FBF6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379" y="3857646"/>
            <a:ext cx="1763525" cy="16348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78CEE4F-7967-4DE6-9EC4-1B45FC6EF7A9}"/>
              </a:ext>
            </a:extLst>
          </p:cNvPr>
          <p:cNvSpPr txBox="1"/>
          <p:nvPr/>
        </p:nvSpPr>
        <p:spPr>
          <a:xfrm>
            <a:off x="2246963" y="2764337"/>
            <a:ext cx="987009" cy="646331"/>
          </a:xfrm>
          <a:prstGeom prst="rect">
            <a:avLst/>
          </a:prstGeom>
          <a:noFill/>
        </p:spPr>
        <p:txBody>
          <a:bodyPr wrap="square" rtlCol="0">
            <a:spAutoFit/>
          </a:bodyPr>
          <a:lstStyle/>
          <a:p>
            <a:pPr algn="ctr"/>
            <a:r>
              <a:rPr lang="lv-LV" b="1" dirty="0">
                <a:solidFill>
                  <a:schemeClr val="bg1">
                    <a:lumMod val="65000"/>
                  </a:schemeClr>
                </a:solidFill>
              </a:rPr>
              <a:t>ETL procesi</a:t>
            </a:r>
            <a:endParaRPr lang="en-US" b="1" dirty="0">
              <a:solidFill>
                <a:schemeClr val="bg1">
                  <a:lumMod val="65000"/>
                </a:schemeClr>
              </a:solidFill>
            </a:endParaRPr>
          </a:p>
        </p:txBody>
      </p:sp>
      <p:sp>
        <p:nvSpPr>
          <p:cNvPr id="6" name="TextBox 5">
            <a:extLst>
              <a:ext uri="{FF2B5EF4-FFF2-40B4-BE49-F238E27FC236}">
                <a16:creationId xmlns:a16="http://schemas.microsoft.com/office/drawing/2014/main" id="{A0D671DC-99D8-4538-BF9E-F846EE99E03B}"/>
              </a:ext>
            </a:extLst>
          </p:cNvPr>
          <p:cNvSpPr txBox="1"/>
          <p:nvPr/>
        </p:nvSpPr>
        <p:spPr>
          <a:xfrm>
            <a:off x="1078470" y="2987826"/>
            <a:ext cx="1275184" cy="646331"/>
          </a:xfrm>
          <a:prstGeom prst="rect">
            <a:avLst/>
          </a:prstGeom>
          <a:noFill/>
        </p:spPr>
        <p:txBody>
          <a:bodyPr wrap="square" rtlCol="0">
            <a:spAutoFit/>
          </a:bodyPr>
          <a:lstStyle/>
          <a:p>
            <a:pPr algn="ctr"/>
            <a:r>
              <a:rPr lang="lv-LV" b="1" dirty="0">
                <a:solidFill>
                  <a:schemeClr val="bg1">
                    <a:lumMod val="65000"/>
                  </a:schemeClr>
                </a:solidFill>
              </a:rPr>
              <a:t>Datu noliktavas</a:t>
            </a:r>
            <a:endParaRPr lang="en-US" b="1" dirty="0">
              <a:solidFill>
                <a:schemeClr val="bg1">
                  <a:lumMod val="65000"/>
                </a:schemeClr>
              </a:solidFill>
            </a:endParaRPr>
          </a:p>
        </p:txBody>
      </p:sp>
      <p:sp>
        <p:nvSpPr>
          <p:cNvPr id="7" name="TextBox 6">
            <a:extLst>
              <a:ext uri="{FF2B5EF4-FFF2-40B4-BE49-F238E27FC236}">
                <a16:creationId xmlns:a16="http://schemas.microsoft.com/office/drawing/2014/main" id="{826B9164-0D66-4B20-B6B7-92DD67E7B0D9}"/>
              </a:ext>
            </a:extLst>
          </p:cNvPr>
          <p:cNvSpPr txBox="1"/>
          <p:nvPr/>
        </p:nvSpPr>
        <p:spPr>
          <a:xfrm>
            <a:off x="294475" y="2802884"/>
            <a:ext cx="1023233" cy="646331"/>
          </a:xfrm>
          <a:prstGeom prst="rect">
            <a:avLst/>
          </a:prstGeom>
          <a:noFill/>
        </p:spPr>
        <p:txBody>
          <a:bodyPr wrap="square" rtlCol="0">
            <a:spAutoFit/>
          </a:bodyPr>
          <a:lstStyle/>
          <a:p>
            <a:pPr algn="ctr"/>
            <a:r>
              <a:rPr lang="lv-LV" b="1" dirty="0">
                <a:solidFill>
                  <a:schemeClr val="bg1">
                    <a:lumMod val="65000"/>
                  </a:schemeClr>
                </a:solidFill>
              </a:rPr>
              <a:t>Lielie dati</a:t>
            </a:r>
            <a:endParaRPr lang="en-US" b="1" dirty="0">
              <a:solidFill>
                <a:schemeClr val="bg1">
                  <a:lumMod val="65000"/>
                </a:schemeClr>
              </a:solidFill>
            </a:endParaRPr>
          </a:p>
        </p:txBody>
      </p:sp>
      <p:cxnSp>
        <p:nvCxnSpPr>
          <p:cNvPr id="8" name="Straight Connector 7">
            <a:extLst>
              <a:ext uri="{FF2B5EF4-FFF2-40B4-BE49-F238E27FC236}">
                <a16:creationId xmlns:a16="http://schemas.microsoft.com/office/drawing/2014/main" id="{3686A918-BA1F-47FE-9EF9-1E50C09F9415}"/>
              </a:ext>
            </a:extLst>
          </p:cNvPr>
          <p:cNvCxnSpPr>
            <a:cxnSpLocks/>
          </p:cNvCxnSpPr>
          <p:nvPr/>
        </p:nvCxnSpPr>
        <p:spPr>
          <a:xfrm>
            <a:off x="783565" y="3437820"/>
            <a:ext cx="286773" cy="110997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281FA04-8165-4B46-9535-D3383A146033}"/>
              </a:ext>
            </a:extLst>
          </p:cNvPr>
          <p:cNvCxnSpPr>
            <a:cxnSpLocks/>
            <a:stCxn id="6" idx="2"/>
          </p:cNvCxnSpPr>
          <p:nvPr/>
        </p:nvCxnSpPr>
        <p:spPr>
          <a:xfrm>
            <a:off x="1716062" y="3634157"/>
            <a:ext cx="0" cy="4384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8D983C2-3C1C-4370-A7E1-193CDE805593}"/>
              </a:ext>
            </a:extLst>
          </p:cNvPr>
          <p:cNvCxnSpPr>
            <a:cxnSpLocks/>
            <a:stCxn id="4" idx="2"/>
          </p:cNvCxnSpPr>
          <p:nvPr/>
        </p:nvCxnSpPr>
        <p:spPr>
          <a:xfrm flipH="1">
            <a:off x="2213824" y="3410668"/>
            <a:ext cx="526644" cy="86395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0" name="Arrow: Right 19">
            <a:extLst>
              <a:ext uri="{FF2B5EF4-FFF2-40B4-BE49-F238E27FC236}">
                <a16:creationId xmlns:a16="http://schemas.microsoft.com/office/drawing/2014/main" id="{D42A72ED-3091-4C53-984B-019B3CC26E9A}"/>
              </a:ext>
            </a:extLst>
          </p:cNvPr>
          <p:cNvSpPr/>
          <p:nvPr/>
        </p:nvSpPr>
        <p:spPr>
          <a:xfrm>
            <a:off x="2754051" y="4269310"/>
            <a:ext cx="1221971" cy="4488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4" name="Picture 23" descr="A screenshot of a cell phone&#10;&#10;Description automatically generated">
            <a:extLst>
              <a:ext uri="{FF2B5EF4-FFF2-40B4-BE49-F238E27FC236}">
                <a16:creationId xmlns:a16="http://schemas.microsoft.com/office/drawing/2014/main" id="{521E040A-899D-4E5D-9B80-D5B8E0A3BFC4}"/>
              </a:ext>
            </a:extLst>
          </p:cNvPr>
          <p:cNvPicPr>
            <a:picLocks noChangeAspect="1"/>
          </p:cNvPicPr>
          <p:nvPr/>
        </p:nvPicPr>
        <p:blipFill>
          <a:blip r:embed="rId3">
            <a:alphaModFix amt="50000"/>
          </a:blip>
          <a:stretch>
            <a:fillRect/>
          </a:stretch>
        </p:blipFill>
        <p:spPr>
          <a:xfrm>
            <a:off x="4030421" y="3743070"/>
            <a:ext cx="3848736" cy="1950256"/>
          </a:xfrm>
          <a:prstGeom prst="rect">
            <a:avLst/>
          </a:prstGeom>
        </p:spPr>
      </p:pic>
      <p:pic>
        <p:nvPicPr>
          <p:cNvPr id="1032" name="Picture 8" descr="Dibujo Lupa Png - Como Dibujar Una Lupa Clipart - Full Size ...">
            <a:extLst>
              <a:ext uri="{FF2B5EF4-FFF2-40B4-BE49-F238E27FC236}">
                <a16:creationId xmlns:a16="http://schemas.microsoft.com/office/drawing/2014/main" id="{F08C6455-7E71-46B3-8AB2-B1B2AFAB588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324"/>
          <a:stretch/>
        </p:blipFill>
        <p:spPr bwMode="auto">
          <a:xfrm rot="5400000">
            <a:off x="4054435" y="3603179"/>
            <a:ext cx="2277171" cy="2287238"/>
          </a:xfrm>
          <a:prstGeom prst="rect">
            <a:avLst/>
          </a:prstGeom>
          <a:noFill/>
          <a:extLst>
            <a:ext uri="{909E8E84-426E-40DD-AFC4-6F175D3DCCD1}">
              <a14:hiddenFill xmlns:a14="http://schemas.microsoft.com/office/drawing/2010/main">
                <a:solidFill>
                  <a:srgbClr val="FFFFFF"/>
                </a:solidFill>
              </a14:hiddenFill>
            </a:ext>
          </a:extLst>
        </p:spPr>
      </p:pic>
      <p:sp>
        <p:nvSpPr>
          <p:cNvPr id="30" name="Arrow: Right 29">
            <a:extLst>
              <a:ext uri="{FF2B5EF4-FFF2-40B4-BE49-F238E27FC236}">
                <a16:creationId xmlns:a16="http://schemas.microsoft.com/office/drawing/2014/main" id="{D2A102F1-875A-4A0D-ACEF-191212EC4064}"/>
              </a:ext>
            </a:extLst>
          </p:cNvPr>
          <p:cNvSpPr/>
          <p:nvPr/>
        </p:nvSpPr>
        <p:spPr>
          <a:xfrm>
            <a:off x="7879157" y="4218974"/>
            <a:ext cx="1221971" cy="4488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38" name="Picture 14" descr="Custom Web Development Services - Software | WKDigital">
            <a:extLst>
              <a:ext uri="{FF2B5EF4-FFF2-40B4-BE49-F238E27FC236}">
                <a16:creationId xmlns:a16="http://schemas.microsoft.com/office/drawing/2014/main" id="{CB3C9083-DC60-491B-924E-59E09546A5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75202" y="2840560"/>
            <a:ext cx="314325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6E7C11B-91FA-42EC-96A7-EEF0F1AA6052}"/>
              </a:ext>
            </a:extLst>
          </p:cNvPr>
          <p:cNvSpPr txBox="1"/>
          <p:nvPr/>
        </p:nvSpPr>
        <p:spPr>
          <a:xfrm>
            <a:off x="0" y="6460210"/>
            <a:ext cx="11860823" cy="369332"/>
          </a:xfrm>
          <a:prstGeom prst="rect">
            <a:avLst/>
          </a:prstGeom>
          <a:noFill/>
        </p:spPr>
        <p:txBody>
          <a:bodyPr wrap="square" rtlCol="0">
            <a:spAutoFit/>
          </a:bodyPr>
          <a:lstStyle/>
          <a:p>
            <a:r>
              <a:rPr lang="lv-LV" sz="900" dirty="0">
                <a:solidFill>
                  <a:schemeClr val="bg1">
                    <a:lumMod val="65000"/>
                  </a:schemeClr>
                </a:solidFill>
              </a:rPr>
              <a:t>Attēlu atsauce: </a:t>
            </a:r>
            <a:r>
              <a:rPr lang="en-US" sz="900" dirty="0">
                <a:solidFill>
                  <a:schemeClr val="bg1">
                    <a:lumMod val="65000"/>
                  </a:schemeClr>
                </a:solidFill>
              </a:rPr>
              <a:t>https://webstockreview.net/explore/marketing-clipart-profitability-analysis/</a:t>
            </a:r>
            <a:r>
              <a:rPr lang="lv-LV" sz="900" dirty="0">
                <a:solidFill>
                  <a:schemeClr val="bg1">
                    <a:lumMod val="65000"/>
                  </a:schemeClr>
                </a:solidFill>
              </a:rPr>
              <a:t>; </a:t>
            </a:r>
            <a:r>
              <a:rPr lang="en-US" sz="900" dirty="0">
                <a:solidFill>
                  <a:schemeClr val="bg1">
                    <a:lumMod val="65000"/>
                  </a:schemeClr>
                </a:solidFill>
              </a:rPr>
              <a:t>https://www.pinclipart.com/maxpin/iixbRJR/</a:t>
            </a:r>
            <a:r>
              <a:rPr lang="lv-LV" sz="900" dirty="0">
                <a:solidFill>
                  <a:schemeClr val="bg1">
                    <a:lumMod val="65000"/>
                  </a:schemeClr>
                </a:solidFill>
              </a:rPr>
              <a:t>; </a:t>
            </a:r>
            <a:r>
              <a:rPr lang="en-US" sz="900" dirty="0">
                <a:solidFill>
                  <a:schemeClr val="bg1">
                    <a:lumMod val="65000"/>
                  </a:schemeClr>
                </a:solidFill>
              </a:rPr>
              <a:t>https://wkdigital.com.au/software-development/</a:t>
            </a:r>
            <a:r>
              <a:rPr lang="lv-LV" sz="900" dirty="0">
                <a:solidFill>
                  <a:schemeClr val="bg1">
                    <a:lumMod val="65000"/>
                  </a:schemeClr>
                </a:solidFill>
              </a:rPr>
              <a:t>; </a:t>
            </a:r>
          </a:p>
          <a:p>
            <a:r>
              <a:rPr lang="lv-LV" sz="900" dirty="0">
                <a:solidFill>
                  <a:schemeClr val="bg1">
                    <a:lumMod val="65000"/>
                  </a:schemeClr>
                </a:solidFill>
              </a:rPr>
              <a:t>Darja Solodovnikova, Laila Niedrite, “Towards a Data Warehouse Architecture for Managing Big Data Evolution”, International Conference on Data Science, E-learning and Information Systems (2018)</a:t>
            </a:r>
          </a:p>
        </p:txBody>
      </p:sp>
    </p:spTree>
    <p:extLst>
      <p:ext uri="{BB962C8B-B14F-4D97-AF65-F5344CB8AC3E}">
        <p14:creationId xmlns:p14="http://schemas.microsoft.com/office/powerpoint/2010/main" val="550496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par>
                                <p:cTn id="35" presetID="53" presetClass="entr" presetSubtype="16"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animEffect transition="in" filter="fade">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par>
                                <p:cTn id="47" presetID="53" presetClass="entr" presetSubtype="16" fill="hold" nodeType="withEffect">
                                  <p:stCondLst>
                                    <p:cond delay="0"/>
                                  </p:stCondLst>
                                  <p:childTnLst>
                                    <p:set>
                                      <p:cBhvr>
                                        <p:cTn id="48" dur="1" fill="hold">
                                          <p:stCondLst>
                                            <p:cond delay="0"/>
                                          </p:stCondLst>
                                        </p:cTn>
                                        <p:tgtEl>
                                          <p:spTgt spid="1032"/>
                                        </p:tgtEl>
                                        <p:attrNameLst>
                                          <p:attrName>style.visibility</p:attrName>
                                        </p:attrNameLst>
                                      </p:cBhvr>
                                      <p:to>
                                        <p:strVal val="visible"/>
                                      </p:to>
                                    </p:set>
                                    <p:anim calcmode="lin" valueType="num">
                                      <p:cBhvr>
                                        <p:cTn id="49" dur="500" fill="hold"/>
                                        <p:tgtEl>
                                          <p:spTgt spid="1032"/>
                                        </p:tgtEl>
                                        <p:attrNameLst>
                                          <p:attrName>ppt_w</p:attrName>
                                        </p:attrNameLst>
                                      </p:cBhvr>
                                      <p:tavLst>
                                        <p:tav tm="0">
                                          <p:val>
                                            <p:fltVal val="0"/>
                                          </p:val>
                                        </p:tav>
                                        <p:tav tm="100000">
                                          <p:val>
                                            <p:strVal val="#ppt_w"/>
                                          </p:val>
                                        </p:tav>
                                      </p:tavLst>
                                    </p:anim>
                                    <p:anim calcmode="lin" valueType="num">
                                      <p:cBhvr>
                                        <p:cTn id="50" dur="500" fill="hold"/>
                                        <p:tgtEl>
                                          <p:spTgt spid="1032"/>
                                        </p:tgtEl>
                                        <p:attrNameLst>
                                          <p:attrName>ppt_h</p:attrName>
                                        </p:attrNameLst>
                                      </p:cBhvr>
                                      <p:tavLst>
                                        <p:tav tm="0">
                                          <p:val>
                                            <p:fltVal val="0"/>
                                          </p:val>
                                        </p:tav>
                                        <p:tav tm="100000">
                                          <p:val>
                                            <p:strVal val="#ppt_h"/>
                                          </p:val>
                                        </p:tav>
                                      </p:tavLst>
                                    </p:anim>
                                    <p:animEffect transition="in" filter="fade">
                                      <p:cBhvr>
                                        <p:cTn id="51" dur="500"/>
                                        <p:tgtEl>
                                          <p:spTgt spid="1032"/>
                                        </p:tgtEl>
                                      </p:cBhvr>
                                    </p:animEffect>
                                  </p:childTnLst>
                                </p:cTn>
                              </p:par>
                              <p:par>
                                <p:cTn id="52" presetID="53" presetClass="entr" presetSubtype="16" fill="hold" nodeType="with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p:cTn id="54" dur="500" fill="hold"/>
                                        <p:tgtEl>
                                          <p:spTgt spid="24"/>
                                        </p:tgtEl>
                                        <p:attrNameLst>
                                          <p:attrName>ppt_w</p:attrName>
                                        </p:attrNameLst>
                                      </p:cBhvr>
                                      <p:tavLst>
                                        <p:tav tm="0">
                                          <p:val>
                                            <p:fltVal val="0"/>
                                          </p:val>
                                        </p:tav>
                                        <p:tav tm="100000">
                                          <p:val>
                                            <p:strVal val="#ppt_w"/>
                                          </p:val>
                                        </p:tav>
                                      </p:tavLst>
                                    </p:anim>
                                    <p:anim calcmode="lin" valueType="num">
                                      <p:cBhvr>
                                        <p:cTn id="55" dur="500" fill="hold"/>
                                        <p:tgtEl>
                                          <p:spTgt spid="24"/>
                                        </p:tgtEl>
                                        <p:attrNameLst>
                                          <p:attrName>ppt_h</p:attrName>
                                        </p:attrNameLst>
                                      </p:cBhvr>
                                      <p:tavLst>
                                        <p:tav tm="0">
                                          <p:val>
                                            <p:fltVal val="0"/>
                                          </p:val>
                                        </p:tav>
                                        <p:tav tm="100000">
                                          <p:val>
                                            <p:strVal val="#ppt_h"/>
                                          </p:val>
                                        </p:tav>
                                      </p:tavLst>
                                    </p:anim>
                                    <p:animEffect transition="in" filter="fade">
                                      <p:cBhvr>
                                        <p:cTn id="56" dur="500"/>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p:cTn id="61" dur="500" fill="hold"/>
                                        <p:tgtEl>
                                          <p:spTgt spid="30"/>
                                        </p:tgtEl>
                                        <p:attrNameLst>
                                          <p:attrName>ppt_w</p:attrName>
                                        </p:attrNameLst>
                                      </p:cBhvr>
                                      <p:tavLst>
                                        <p:tav tm="0">
                                          <p:val>
                                            <p:fltVal val="0"/>
                                          </p:val>
                                        </p:tav>
                                        <p:tav tm="100000">
                                          <p:val>
                                            <p:strVal val="#ppt_w"/>
                                          </p:val>
                                        </p:tav>
                                      </p:tavLst>
                                    </p:anim>
                                    <p:anim calcmode="lin" valueType="num">
                                      <p:cBhvr>
                                        <p:cTn id="62" dur="500" fill="hold"/>
                                        <p:tgtEl>
                                          <p:spTgt spid="30"/>
                                        </p:tgtEl>
                                        <p:attrNameLst>
                                          <p:attrName>ppt_h</p:attrName>
                                        </p:attrNameLst>
                                      </p:cBhvr>
                                      <p:tavLst>
                                        <p:tav tm="0">
                                          <p:val>
                                            <p:fltVal val="0"/>
                                          </p:val>
                                        </p:tav>
                                        <p:tav tm="100000">
                                          <p:val>
                                            <p:strVal val="#ppt_h"/>
                                          </p:val>
                                        </p:tav>
                                      </p:tavLst>
                                    </p:anim>
                                    <p:animEffect transition="in" filter="fade">
                                      <p:cBhvr>
                                        <p:cTn id="63" dur="500"/>
                                        <p:tgtEl>
                                          <p:spTgt spid="30"/>
                                        </p:tgtEl>
                                      </p:cBhvr>
                                    </p:animEffect>
                                  </p:childTnLst>
                                </p:cTn>
                              </p:par>
                              <p:par>
                                <p:cTn id="64" presetID="53" presetClass="entr" presetSubtype="16" fill="hold" nodeType="withEffect">
                                  <p:stCondLst>
                                    <p:cond delay="0"/>
                                  </p:stCondLst>
                                  <p:childTnLst>
                                    <p:set>
                                      <p:cBhvr>
                                        <p:cTn id="65" dur="1" fill="hold">
                                          <p:stCondLst>
                                            <p:cond delay="0"/>
                                          </p:stCondLst>
                                        </p:cTn>
                                        <p:tgtEl>
                                          <p:spTgt spid="1038"/>
                                        </p:tgtEl>
                                        <p:attrNameLst>
                                          <p:attrName>style.visibility</p:attrName>
                                        </p:attrNameLst>
                                      </p:cBhvr>
                                      <p:to>
                                        <p:strVal val="visible"/>
                                      </p:to>
                                    </p:set>
                                    <p:anim calcmode="lin" valueType="num">
                                      <p:cBhvr>
                                        <p:cTn id="66" dur="500" fill="hold"/>
                                        <p:tgtEl>
                                          <p:spTgt spid="1038"/>
                                        </p:tgtEl>
                                        <p:attrNameLst>
                                          <p:attrName>ppt_w</p:attrName>
                                        </p:attrNameLst>
                                      </p:cBhvr>
                                      <p:tavLst>
                                        <p:tav tm="0">
                                          <p:val>
                                            <p:fltVal val="0"/>
                                          </p:val>
                                        </p:tav>
                                        <p:tav tm="100000">
                                          <p:val>
                                            <p:strVal val="#ppt_w"/>
                                          </p:val>
                                        </p:tav>
                                      </p:tavLst>
                                    </p:anim>
                                    <p:anim calcmode="lin" valueType="num">
                                      <p:cBhvr>
                                        <p:cTn id="67" dur="500" fill="hold"/>
                                        <p:tgtEl>
                                          <p:spTgt spid="1038"/>
                                        </p:tgtEl>
                                        <p:attrNameLst>
                                          <p:attrName>ppt_h</p:attrName>
                                        </p:attrNameLst>
                                      </p:cBhvr>
                                      <p:tavLst>
                                        <p:tav tm="0">
                                          <p:val>
                                            <p:fltVal val="0"/>
                                          </p:val>
                                        </p:tav>
                                        <p:tav tm="100000">
                                          <p:val>
                                            <p:strVal val="#ppt_h"/>
                                          </p:val>
                                        </p:tav>
                                      </p:tavLst>
                                    </p:anim>
                                    <p:animEffect transition="in" filter="fade">
                                      <p:cBhvr>
                                        <p:cTn id="68" dur="500"/>
                                        <p:tgtEl>
                                          <p:spTgt spid="1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20" grpId="0" animBg="1"/>
      <p:bldP spid="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7879E-C616-49DB-A30F-64AE58E57EF7}"/>
              </a:ext>
            </a:extLst>
          </p:cNvPr>
          <p:cNvSpPr>
            <a:spLocks noGrp="1"/>
          </p:cNvSpPr>
          <p:nvPr>
            <p:ph type="title"/>
          </p:nvPr>
        </p:nvSpPr>
        <p:spPr>
          <a:xfrm>
            <a:off x="543092" y="-26778"/>
            <a:ext cx="11029616" cy="1188720"/>
          </a:xfrm>
        </p:spPr>
        <p:txBody>
          <a:bodyPr/>
          <a:lstStyle/>
          <a:p>
            <a:r>
              <a:rPr lang="lv-LV" dirty="0"/>
              <a:t>«Zirnekļa tīkla» vide</a:t>
            </a:r>
            <a:endParaRPr lang="en-US" dirty="0"/>
          </a:p>
        </p:txBody>
      </p:sp>
      <p:graphicFrame>
        <p:nvGraphicFramePr>
          <p:cNvPr id="9" name="Content Placeholder 2" descr="timeline">
            <a:extLst>
              <a:ext uri="{FF2B5EF4-FFF2-40B4-BE49-F238E27FC236}">
                <a16:creationId xmlns:a16="http://schemas.microsoft.com/office/drawing/2014/main" id="{CB691669-1FE2-4013-85A7-C342E1985A10}"/>
              </a:ext>
            </a:extLst>
          </p:cNvPr>
          <p:cNvGraphicFramePr>
            <a:graphicFrameLocks noGrp="1"/>
          </p:cNvGraphicFramePr>
          <p:nvPr>
            <p:ph idx="1"/>
            <p:extLst>
              <p:ext uri="{D42A27DB-BD31-4B8C-83A1-F6EECF244321}">
                <p14:modId xmlns:p14="http://schemas.microsoft.com/office/powerpoint/2010/main" val="1798199551"/>
              </p:ext>
            </p:extLst>
          </p:nvPr>
        </p:nvGraphicFramePr>
        <p:xfrm>
          <a:off x="596200" y="2233902"/>
          <a:ext cx="11029950" cy="36557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3" name="Straight Connector 12">
            <a:extLst>
              <a:ext uri="{FF2B5EF4-FFF2-40B4-BE49-F238E27FC236}">
                <a16:creationId xmlns:a16="http://schemas.microsoft.com/office/drawing/2014/main" id="{F3EE2160-267D-41D1-BB7B-4E816405FACB}"/>
              </a:ext>
            </a:extLst>
          </p:cNvPr>
          <p:cNvCxnSpPr>
            <a:cxnSpLocks/>
          </p:cNvCxnSpPr>
          <p:nvPr/>
        </p:nvCxnSpPr>
        <p:spPr>
          <a:xfrm flipV="1">
            <a:off x="4627982" y="2545600"/>
            <a:ext cx="0" cy="84527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17A9EAF-B7BB-47F4-ADA7-D344365BB4FA}"/>
              </a:ext>
            </a:extLst>
          </p:cNvPr>
          <p:cNvCxnSpPr>
            <a:cxnSpLocks/>
          </p:cNvCxnSpPr>
          <p:nvPr/>
        </p:nvCxnSpPr>
        <p:spPr>
          <a:xfrm flipH="1" flipV="1">
            <a:off x="6111175" y="4673659"/>
            <a:ext cx="7556" cy="7389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D40E58B-4286-4DBA-941E-B71F14265FF8}"/>
              </a:ext>
            </a:extLst>
          </p:cNvPr>
          <p:cNvCxnSpPr>
            <a:cxnSpLocks/>
          </p:cNvCxnSpPr>
          <p:nvPr/>
        </p:nvCxnSpPr>
        <p:spPr>
          <a:xfrm flipV="1">
            <a:off x="7571207" y="2968236"/>
            <a:ext cx="0" cy="42263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3697A91-6FCF-4A81-90CD-986D993CB94D}"/>
              </a:ext>
            </a:extLst>
          </p:cNvPr>
          <p:cNvCxnSpPr>
            <a:cxnSpLocks/>
          </p:cNvCxnSpPr>
          <p:nvPr/>
        </p:nvCxnSpPr>
        <p:spPr>
          <a:xfrm flipV="1">
            <a:off x="9009482" y="4673659"/>
            <a:ext cx="0" cy="36946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E26081A-221F-494F-A8A9-3515CA90A618}"/>
              </a:ext>
            </a:extLst>
          </p:cNvPr>
          <p:cNvCxnSpPr>
            <a:cxnSpLocks/>
          </p:cNvCxnSpPr>
          <p:nvPr/>
        </p:nvCxnSpPr>
        <p:spPr>
          <a:xfrm flipV="1">
            <a:off x="10409657" y="3004541"/>
            <a:ext cx="0" cy="422638"/>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4" name="Picture 23" descr="A picture containing drawing&#10;&#10;Description automatically generated">
            <a:extLst>
              <a:ext uri="{FF2B5EF4-FFF2-40B4-BE49-F238E27FC236}">
                <a16:creationId xmlns:a16="http://schemas.microsoft.com/office/drawing/2014/main" id="{E0623E7B-9815-4970-962B-18A76B74FCBD}"/>
              </a:ext>
            </a:extLst>
          </p:cNvPr>
          <p:cNvPicPr>
            <a:picLocks noChangeAspect="1"/>
          </p:cNvPicPr>
          <p:nvPr/>
        </p:nvPicPr>
        <p:blipFill>
          <a:blip r:embed="rId7"/>
          <a:stretch>
            <a:fillRect/>
          </a:stretch>
        </p:blipFill>
        <p:spPr>
          <a:xfrm>
            <a:off x="1404800" y="2163375"/>
            <a:ext cx="804861" cy="804861"/>
          </a:xfrm>
          <a:prstGeom prst="rect">
            <a:avLst/>
          </a:prstGeom>
        </p:spPr>
      </p:pic>
      <p:pic>
        <p:nvPicPr>
          <p:cNvPr id="26" name="Picture 25">
            <a:extLst>
              <a:ext uri="{FF2B5EF4-FFF2-40B4-BE49-F238E27FC236}">
                <a16:creationId xmlns:a16="http://schemas.microsoft.com/office/drawing/2014/main" id="{B079133D-6B0F-46DF-90D7-1E077890BC33}"/>
              </a:ext>
            </a:extLst>
          </p:cNvPr>
          <p:cNvPicPr>
            <a:picLocks noChangeAspect="1"/>
          </p:cNvPicPr>
          <p:nvPr/>
        </p:nvPicPr>
        <p:blipFill>
          <a:blip r:embed="rId8"/>
          <a:stretch>
            <a:fillRect/>
          </a:stretch>
        </p:blipFill>
        <p:spPr>
          <a:xfrm>
            <a:off x="6080631" y="3676650"/>
            <a:ext cx="76200" cy="57150"/>
          </a:xfrm>
          <a:prstGeom prst="rect">
            <a:avLst/>
          </a:prstGeom>
        </p:spPr>
      </p:pic>
      <p:pic>
        <p:nvPicPr>
          <p:cNvPr id="28" name="Picture 27" descr="A close up of a basketball hoop&#10;&#10;Description automatically generated">
            <a:extLst>
              <a:ext uri="{FF2B5EF4-FFF2-40B4-BE49-F238E27FC236}">
                <a16:creationId xmlns:a16="http://schemas.microsoft.com/office/drawing/2014/main" id="{9B9A15AC-6EAA-42F6-A959-66B6F1B269BA}"/>
              </a:ext>
            </a:extLst>
          </p:cNvPr>
          <p:cNvPicPr>
            <a:picLocks noChangeAspect="1"/>
          </p:cNvPicPr>
          <p:nvPr/>
        </p:nvPicPr>
        <p:blipFill>
          <a:blip r:embed="rId9"/>
          <a:stretch>
            <a:fillRect/>
          </a:stretch>
        </p:blipFill>
        <p:spPr>
          <a:xfrm>
            <a:off x="4008066" y="1475871"/>
            <a:ext cx="1239831" cy="994320"/>
          </a:xfrm>
          <a:prstGeom prst="rect">
            <a:avLst/>
          </a:prstGeom>
        </p:spPr>
      </p:pic>
      <p:pic>
        <p:nvPicPr>
          <p:cNvPr id="30" name="Picture 29" descr="A close up of a basketball hoop&#10;&#10;Description automatically generated">
            <a:extLst>
              <a:ext uri="{FF2B5EF4-FFF2-40B4-BE49-F238E27FC236}">
                <a16:creationId xmlns:a16="http://schemas.microsoft.com/office/drawing/2014/main" id="{A037BA0E-3E40-4736-A308-12BC504F387E}"/>
              </a:ext>
            </a:extLst>
          </p:cNvPr>
          <p:cNvPicPr>
            <a:picLocks noChangeAspect="1"/>
          </p:cNvPicPr>
          <p:nvPr/>
        </p:nvPicPr>
        <p:blipFill>
          <a:blip r:embed="rId10"/>
          <a:stretch>
            <a:fillRect/>
          </a:stretch>
        </p:blipFill>
        <p:spPr>
          <a:xfrm>
            <a:off x="2775272" y="5176394"/>
            <a:ext cx="800381" cy="1062801"/>
          </a:xfrm>
          <a:prstGeom prst="rect">
            <a:avLst/>
          </a:prstGeom>
        </p:spPr>
      </p:pic>
      <p:pic>
        <p:nvPicPr>
          <p:cNvPr id="32" name="Picture 31" descr="A drawing of a person&#10;&#10;Description automatically generated">
            <a:extLst>
              <a:ext uri="{FF2B5EF4-FFF2-40B4-BE49-F238E27FC236}">
                <a16:creationId xmlns:a16="http://schemas.microsoft.com/office/drawing/2014/main" id="{8AFF4FCD-0678-4575-894D-E6855D55D8CA}"/>
              </a:ext>
            </a:extLst>
          </p:cNvPr>
          <p:cNvPicPr>
            <a:picLocks noChangeAspect="1"/>
          </p:cNvPicPr>
          <p:nvPr/>
        </p:nvPicPr>
        <p:blipFill>
          <a:blip r:embed="rId11"/>
          <a:stretch>
            <a:fillRect/>
          </a:stretch>
        </p:blipFill>
        <p:spPr>
          <a:xfrm>
            <a:off x="6623740" y="1438167"/>
            <a:ext cx="1676400" cy="1400175"/>
          </a:xfrm>
          <a:prstGeom prst="rect">
            <a:avLst/>
          </a:prstGeom>
        </p:spPr>
      </p:pic>
      <p:pic>
        <p:nvPicPr>
          <p:cNvPr id="34" name="Picture 33" descr="A picture containing object&#10;&#10;Description automatically generated">
            <a:extLst>
              <a:ext uri="{FF2B5EF4-FFF2-40B4-BE49-F238E27FC236}">
                <a16:creationId xmlns:a16="http://schemas.microsoft.com/office/drawing/2014/main" id="{97CDFAEE-BAF0-4925-8BB8-B3EFF64836C2}"/>
              </a:ext>
            </a:extLst>
          </p:cNvPr>
          <p:cNvPicPr>
            <a:picLocks noChangeAspect="1"/>
          </p:cNvPicPr>
          <p:nvPr/>
        </p:nvPicPr>
        <p:blipFill rotWithShape="1">
          <a:blip r:embed="rId12"/>
          <a:srcRect t="19672" b="2539"/>
          <a:stretch/>
        </p:blipFill>
        <p:spPr>
          <a:xfrm>
            <a:off x="9390994" y="576003"/>
            <a:ext cx="2105672" cy="2323656"/>
          </a:xfrm>
          <a:prstGeom prst="rect">
            <a:avLst/>
          </a:prstGeom>
        </p:spPr>
      </p:pic>
      <p:pic>
        <p:nvPicPr>
          <p:cNvPr id="36" name="Picture 35" descr="A picture containing table, mirror&#10;&#10;Description automatically generated">
            <a:extLst>
              <a:ext uri="{FF2B5EF4-FFF2-40B4-BE49-F238E27FC236}">
                <a16:creationId xmlns:a16="http://schemas.microsoft.com/office/drawing/2014/main" id="{17075572-D37E-40E3-8D16-82CC6958529C}"/>
              </a:ext>
            </a:extLst>
          </p:cNvPr>
          <p:cNvPicPr>
            <a:picLocks noChangeAspect="1"/>
          </p:cNvPicPr>
          <p:nvPr/>
        </p:nvPicPr>
        <p:blipFill>
          <a:blip r:embed="rId13"/>
          <a:stretch>
            <a:fillRect/>
          </a:stretch>
        </p:blipFill>
        <p:spPr>
          <a:xfrm>
            <a:off x="5047872" y="5476057"/>
            <a:ext cx="1853609" cy="994320"/>
          </a:xfrm>
          <a:prstGeom prst="rect">
            <a:avLst/>
          </a:prstGeom>
        </p:spPr>
      </p:pic>
      <p:pic>
        <p:nvPicPr>
          <p:cNvPr id="40" name="Picture 39" descr="A picture containing clock&#10;&#10;Description automatically generated">
            <a:extLst>
              <a:ext uri="{FF2B5EF4-FFF2-40B4-BE49-F238E27FC236}">
                <a16:creationId xmlns:a16="http://schemas.microsoft.com/office/drawing/2014/main" id="{CB97D9F3-6D82-4D56-A9DC-4D0870280D7C}"/>
              </a:ext>
            </a:extLst>
          </p:cNvPr>
          <p:cNvPicPr>
            <a:picLocks noChangeAspect="1"/>
          </p:cNvPicPr>
          <p:nvPr/>
        </p:nvPicPr>
        <p:blipFill>
          <a:blip r:embed="rId14"/>
          <a:stretch>
            <a:fillRect/>
          </a:stretch>
        </p:blipFill>
        <p:spPr>
          <a:xfrm>
            <a:off x="7744529" y="5157452"/>
            <a:ext cx="2529906" cy="1614931"/>
          </a:xfrm>
          <a:prstGeom prst="rect">
            <a:avLst/>
          </a:prstGeom>
        </p:spPr>
      </p:pic>
      <p:sp>
        <p:nvSpPr>
          <p:cNvPr id="17" name="TextBox 16">
            <a:extLst>
              <a:ext uri="{FF2B5EF4-FFF2-40B4-BE49-F238E27FC236}">
                <a16:creationId xmlns:a16="http://schemas.microsoft.com/office/drawing/2014/main" id="{039B93F2-2429-46C1-B832-A9F305E7673B}"/>
              </a:ext>
            </a:extLst>
          </p:cNvPr>
          <p:cNvSpPr txBox="1"/>
          <p:nvPr/>
        </p:nvSpPr>
        <p:spPr>
          <a:xfrm>
            <a:off x="0" y="6615475"/>
            <a:ext cx="11860823" cy="230832"/>
          </a:xfrm>
          <a:prstGeom prst="rect">
            <a:avLst/>
          </a:prstGeom>
          <a:noFill/>
        </p:spPr>
        <p:txBody>
          <a:bodyPr wrap="square" rtlCol="0">
            <a:spAutoFit/>
          </a:bodyPr>
          <a:lstStyle/>
          <a:p>
            <a:r>
              <a:rPr lang="lv-LV" sz="900" dirty="0">
                <a:solidFill>
                  <a:schemeClr val="bg1">
                    <a:lumMod val="65000"/>
                  </a:schemeClr>
                </a:solidFill>
              </a:rPr>
              <a:t>Attēlu atsauce: </a:t>
            </a:r>
            <a:r>
              <a:rPr lang="en-US" sz="900" dirty="0">
                <a:solidFill>
                  <a:schemeClr val="bg1">
                    <a:lumMod val="65000"/>
                  </a:schemeClr>
                </a:solidFill>
              </a:rPr>
              <a:t>William </a:t>
            </a:r>
            <a:r>
              <a:rPr lang="en-US" sz="900" dirty="0" err="1">
                <a:solidFill>
                  <a:schemeClr val="bg1">
                    <a:lumMod val="65000"/>
                  </a:schemeClr>
                </a:solidFill>
              </a:rPr>
              <a:t>Inmon</a:t>
            </a:r>
            <a:r>
              <a:rPr lang="en-US" sz="900" dirty="0">
                <a:solidFill>
                  <a:schemeClr val="bg1">
                    <a:lumMod val="65000"/>
                  </a:schemeClr>
                </a:solidFill>
              </a:rPr>
              <a:t>, Derek Strauss, Genia </a:t>
            </a:r>
            <a:r>
              <a:rPr lang="en-US" sz="900" dirty="0" err="1">
                <a:solidFill>
                  <a:schemeClr val="bg1">
                    <a:lumMod val="65000"/>
                  </a:schemeClr>
                </a:solidFill>
              </a:rPr>
              <a:t>Neushloss</a:t>
            </a:r>
            <a:r>
              <a:rPr lang="en-US" sz="900" dirty="0">
                <a:solidFill>
                  <a:schemeClr val="bg1">
                    <a:lumMod val="65000"/>
                  </a:schemeClr>
                </a:solidFill>
              </a:rPr>
              <a:t>, “The Architecture for the Next Generation of Data Warehousing”, Morgan Kaufmann Publishers (2010).</a:t>
            </a:r>
            <a:endParaRPr lang="lv-LV" sz="900" dirty="0">
              <a:solidFill>
                <a:schemeClr val="bg1">
                  <a:lumMod val="65000"/>
                </a:schemeClr>
              </a:solidFill>
            </a:endParaRPr>
          </a:p>
        </p:txBody>
      </p:sp>
    </p:spTree>
    <p:extLst>
      <p:ext uri="{BB962C8B-B14F-4D97-AF65-F5344CB8AC3E}">
        <p14:creationId xmlns:p14="http://schemas.microsoft.com/office/powerpoint/2010/main" val="323233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ppt_x"/>
                                          </p:val>
                                        </p:tav>
                                        <p:tav tm="100000">
                                          <p:val>
                                            <p:strVal val="#ppt_x"/>
                                          </p:val>
                                        </p:tav>
                                      </p:tavLst>
                                    </p:anim>
                                    <p:anim calcmode="lin" valueType="num">
                                      <p:cBhvr additive="base">
                                        <p:cTn id="32"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additive="base">
                                        <p:cTn id="37" dur="500" fill="hold"/>
                                        <p:tgtEl>
                                          <p:spTgt spid="40"/>
                                        </p:tgtEl>
                                        <p:attrNameLst>
                                          <p:attrName>ppt_x</p:attrName>
                                        </p:attrNameLst>
                                      </p:cBhvr>
                                      <p:tavLst>
                                        <p:tav tm="0">
                                          <p:val>
                                            <p:strVal val="#ppt_x"/>
                                          </p:val>
                                        </p:tav>
                                        <p:tav tm="100000">
                                          <p:val>
                                            <p:strVal val="#ppt_x"/>
                                          </p:val>
                                        </p:tav>
                                      </p:tavLst>
                                    </p:anim>
                                    <p:anim calcmode="lin" valueType="num">
                                      <p:cBhvr additive="base">
                                        <p:cTn id="3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3B565-DEF0-4B5C-B060-8809B75B53A4}"/>
              </a:ext>
            </a:extLst>
          </p:cNvPr>
          <p:cNvSpPr>
            <a:spLocks noGrp="1"/>
          </p:cNvSpPr>
          <p:nvPr>
            <p:ph type="title"/>
          </p:nvPr>
        </p:nvSpPr>
        <p:spPr>
          <a:xfrm>
            <a:off x="581191" y="466965"/>
            <a:ext cx="11029616" cy="831369"/>
          </a:xfrm>
        </p:spPr>
        <p:txBody>
          <a:bodyPr/>
          <a:lstStyle/>
          <a:p>
            <a:r>
              <a:rPr lang="lv-LV" dirty="0"/>
              <a:t>Datu noliktavu attīstība</a:t>
            </a:r>
            <a:endParaRPr lang="en-US" dirty="0"/>
          </a:p>
        </p:txBody>
      </p:sp>
      <p:pic>
        <p:nvPicPr>
          <p:cNvPr id="9" name="Picture 8">
            <a:extLst>
              <a:ext uri="{FF2B5EF4-FFF2-40B4-BE49-F238E27FC236}">
                <a16:creationId xmlns:a16="http://schemas.microsoft.com/office/drawing/2014/main" id="{FF292B49-988D-4231-8578-4F42E4766983}"/>
              </a:ext>
            </a:extLst>
          </p:cNvPr>
          <p:cNvPicPr>
            <a:picLocks noChangeAspect="1"/>
          </p:cNvPicPr>
          <p:nvPr/>
        </p:nvPicPr>
        <p:blipFill>
          <a:blip r:embed="rId2"/>
          <a:stretch>
            <a:fillRect/>
          </a:stretch>
        </p:blipFill>
        <p:spPr>
          <a:xfrm>
            <a:off x="4322789" y="1241365"/>
            <a:ext cx="2749524" cy="3900488"/>
          </a:xfrm>
          <a:prstGeom prst="rect">
            <a:avLst/>
          </a:prstGeom>
        </p:spPr>
      </p:pic>
      <p:sp>
        <p:nvSpPr>
          <p:cNvPr id="10" name="Flowchart: Magnetic Disk 9">
            <a:extLst>
              <a:ext uri="{FF2B5EF4-FFF2-40B4-BE49-F238E27FC236}">
                <a16:creationId xmlns:a16="http://schemas.microsoft.com/office/drawing/2014/main" id="{073CE822-C1A3-4B2C-BC9E-83BBF5E87E8A}"/>
              </a:ext>
            </a:extLst>
          </p:cNvPr>
          <p:cNvSpPr/>
          <p:nvPr/>
        </p:nvSpPr>
        <p:spPr>
          <a:xfrm>
            <a:off x="6589741" y="952500"/>
            <a:ext cx="2601884" cy="1876425"/>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sz="2400" b="1" dirty="0"/>
              <a:t>DSS informācijas datu noliktava</a:t>
            </a:r>
            <a:endParaRPr lang="en-US" sz="2400" b="1" dirty="0"/>
          </a:p>
        </p:txBody>
      </p:sp>
      <p:sp>
        <p:nvSpPr>
          <p:cNvPr id="11" name="Flowchart: Magnetic Disk 10">
            <a:extLst>
              <a:ext uri="{FF2B5EF4-FFF2-40B4-BE49-F238E27FC236}">
                <a16:creationId xmlns:a16="http://schemas.microsoft.com/office/drawing/2014/main" id="{551C4BC2-5EA0-42E9-A998-43907F0851F5}"/>
              </a:ext>
            </a:extLst>
          </p:cNvPr>
          <p:cNvSpPr/>
          <p:nvPr/>
        </p:nvSpPr>
        <p:spPr>
          <a:xfrm>
            <a:off x="7157258" y="3895725"/>
            <a:ext cx="1466850" cy="2133599"/>
          </a:xfrm>
          <a:prstGeom prst="flowChartMagneticDisk">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dirty="0">
                <a:solidFill>
                  <a:schemeClr val="accent2">
                    <a:lumMod val="50000"/>
                  </a:schemeClr>
                </a:solidFill>
              </a:rPr>
              <a:t>Operatīvo transakciju datu bāze</a:t>
            </a:r>
          </a:p>
        </p:txBody>
      </p:sp>
      <p:cxnSp>
        <p:nvCxnSpPr>
          <p:cNvPr id="14" name="Straight Arrow Connector 13">
            <a:extLst>
              <a:ext uri="{FF2B5EF4-FFF2-40B4-BE49-F238E27FC236}">
                <a16:creationId xmlns:a16="http://schemas.microsoft.com/office/drawing/2014/main" id="{5BFAA3B4-D0D8-4430-9B38-E1FE688EDB51}"/>
              </a:ext>
            </a:extLst>
          </p:cNvPr>
          <p:cNvCxnSpPr/>
          <p:nvPr/>
        </p:nvCxnSpPr>
        <p:spPr>
          <a:xfrm flipV="1">
            <a:off x="4162425" y="1890712"/>
            <a:ext cx="2257425" cy="93821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35AE2B3-5DEE-4329-8259-A81F55E9279F}"/>
              </a:ext>
            </a:extLst>
          </p:cNvPr>
          <p:cNvCxnSpPr>
            <a:cxnSpLocks/>
          </p:cNvCxnSpPr>
          <p:nvPr/>
        </p:nvCxnSpPr>
        <p:spPr>
          <a:xfrm>
            <a:off x="4034619" y="4090989"/>
            <a:ext cx="3023406" cy="101203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8781560-EF9B-4941-BF7C-05AC5C0FFC21}"/>
              </a:ext>
            </a:extLst>
          </p:cNvPr>
          <p:cNvSpPr txBox="1"/>
          <p:nvPr/>
        </p:nvSpPr>
        <p:spPr>
          <a:xfrm>
            <a:off x="0" y="6615475"/>
            <a:ext cx="11860823" cy="230832"/>
          </a:xfrm>
          <a:prstGeom prst="rect">
            <a:avLst/>
          </a:prstGeom>
          <a:noFill/>
        </p:spPr>
        <p:txBody>
          <a:bodyPr wrap="square" rtlCol="0">
            <a:spAutoFit/>
          </a:bodyPr>
          <a:lstStyle/>
          <a:p>
            <a:r>
              <a:rPr lang="lv-LV" sz="900" dirty="0">
                <a:solidFill>
                  <a:schemeClr val="bg1">
                    <a:lumMod val="65000"/>
                  </a:schemeClr>
                </a:solidFill>
              </a:rPr>
              <a:t>Attēlu atsauce: </a:t>
            </a:r>
            <a:r>
              <a:rPr lang="en-US" sz="900" dirty="0">
                <a:solidFill>
                  <a:schemeClr val="bg1">
                    <a:lumMod val="65000"/>
                  </a:schemeClr>
                </a:solidFill>
              </a:rPr>
              <a:t>William </a:t>
            </a:r>
            <a:r>
              <a:rPr lang="en-US" sz="900" dirty="0" err="1">
                <a:solidFill>
                  <a:schemeClr val="bg1">
                    <a:lumMod val="65000"/>
                  </a:schemeClr>
                </a:solidFill>
              </a:rPr>
              <a:t>Inmon</a:t>
            </a:r>
            <a:r>
              <a:rPr lang="en-US" sz="900" dirty="0">
                <a:solidFill>
                  <a:schemeClr val="bg1">
                    <a:lumMod val="65000"/>
                  </a:schemeClr>
                </a:solidFill>
              </a:rPr>
              <a:t>, Derek Strauss, Genia </a:t>
            </a:r>
            <a:r>
              <a:rPr lang="en-US" sz="900" dirty="0" err="1">
                <a:solidFill>
                  <a:schemeClr val="bg1">
                    <a:lumMod val="65000"/>
                  </a:schemeClr>
                </a:solidFill>
              </a:rPr>
              <a:t>Neushloss</a:t>
            </a:r>
            <a:r>
              <a:rPr lang="en-US" sz="900" dirty="0">
                <a:solidFill>
                  <a:schemeClr val="bg1">
                    <a:lumMod val="65000"/>
                  </a:schemeClr>
                </a:solidFill>
              </a:rPr>
              <a:t>, “The Architecture for the Next Generation of Data Warehousing”, Morgan Kaufmann Publishers (2010).</a:t>
            </a:r>
            <a:endParaRPr lang="lv-LV" sz="900" dirty="0">
              <a:solidFill>
                <a:schemeClr val="bg1">
                  <a:lumMod val="65000"/>
                </a:schemeClr>
              </a:solidFill>
            </a:endParaRPr>
          </a:p>
        </p:txBody>
      </p:sp>
    </p:spTree>
    <p:extLst>
      <p:ext uri="{BB962C8B-B14F-4D97-AF65-F5344CB8AC3E}">
        <p14:creationId xmlns:p14="http://schemas.microsoft.com/office/powerpoint/2010/main" val="226958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29167E-6 2.22222E-6 L -0.25534 -0.01065 " pathEditMode="relative" rAng="0" ptsTypes="AA">
                                      <p:cBhvr>
                                        <p:cTn id="6" dur="2000" fill="hold"/>
                                        <p:tgtEl>
                                          <p:spTgt spid="9"/>
                                        </p:tgtEl>
                                        <p:attrNameLst>
                                          <p:attrName>ppt_x</p:attrName>
                                          <p:attrName>ppt_y</p:attrName>
                                        </p:attrNameLst>
                                      </p:cBhvr>
                                      <p:rCtr x="-12773" y="-532"/>
                                    </p:animMotion>
                                  </p:childTnLst>
                                </p:cTn>
                              </p:par>
                              <p:par>
                                <p:cTn id="7" presetID="2" presetClass="entr" presetSubtype="2"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anim calcmode="lin" valueType="num">
                                      <p:cBhvr additive="base">
                                        <p:cTn id="9" dur="1500" fill="hold"/>
                                        <p:tgtEl>
                                          <p:spTgt spid="10"/>
                                        </p:tgtEl>
                                        <p:attrNameLst>
                                          <p:attrName>ppt_x</p:attrName>
                                        </p:attrNameLst>
                                      </p:cBhvr>
                                      <p:tavLst>
                                        <p:tav tm="0">
                                          <p:val>
                                            <p:strVal val="1+#ppt_w/2"/>
                                          </p:val>
                                        </p:tav>
                                        <p:tav tm="100000">
                                          <p:val>
                                            <p:strVal val="#ppt_x"/>
                                          </p:val>
                                        </p:tav>
                                      </p:tavLst>
                                    </p:anim>
                                    <p:anim calcmode="lin" valueType="num">
                                      <p:cBhvr additive="base">
                                        <p:cTn id="10" dur="1500" fill="hold"/>
                                        <p:tgtEl>
                                          <p:spTgt spid="10"/>
                                        </p:tgtEl>
                                        <p:attrNameLst>
                                          <p:attrName>ppt_y</p:attrName>
                                        </p:attrNameLst>
                                      </p:cBhvr>
                                      <p:tavLst>
                                        <p:tav tm="0">
                                          <p:val>
                                            <p:strVal val="#ppt_y"/>
                                          </p:val>
                                        </p:tav>
                                        <p:tav tm="100000">
                                          <p:val>
                                            <p:strVal val="#ppt_y"/>
                                          </p:val>
                                        </p:tav>
                                      </p:tavLst>
                                    </p:anim>
                                  </p:childTnLst>
                                </p:cTn>
                              </p:par>
                              <p:par>
                                <p:cTn id="11" presetID="2" presetClass="entr" presetSubtype="2"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1500" fill="hold"/>
                                        <p:tgtEl>
                                          <p:spTgt spid="14"/>
                                        </p:tgtEl>
                                        <p:attrNameLst>
                                          <p:attrName>ppt_x</p:attrName>
                                        </p:attrNameLst>
                                      </p:cBhvr>
                                      <p:tavLst>
                                        <p:tav tm="0">
                                          <p:val>
                                            <p:strVal val="1+#ppt_w/2"/>
                                          </p:val>
                                        </p:tav>
                                        <p:tav tm="100000">
                                          <p:val>
                                            <p:strVal val="#ppt_x"/>
                                          </p:val>
                                        </p:tav>
                                      </p:tavLst>
                                    </p:anim>
                                    <p:anim calcmode="lin" valueType="num">
                                      <p:cBhvr additive="base">
                                        <p:cTn id="14" dur="1500" fill="hold"/>
                                        <p:tgtEl>
                                          <p:spTgt spid="14"/>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1500" fill="hold"/>
                                        <p:tgtEl>
                                          <p:spTgt spid="15"/>
                                        </p:tgtEl>
                                        <p:attrNameLst>
                                          <p:attrName>ppt_x</p:attrName>
                                        </p:attrNameLst>
                                      </p:cBhvr>
                                      <p:tavLst>
                                        <p:tav tm="0">
                                          <p:val>
                                            <p:strVal val="1+#ppt_w/2"/>
                                          </p:val>
                                        </p:tav>
                                        <p:tav tm="100000">
                                          <p:val>
                                            <p:strVal val="#ppt_x"/>
                                          </p:val>
                                        </p:tav>
                                      </p:tavLst>
                                    </p:anim>
                                    <p:anim calcmode="lin" valueType="num">
                                      <p:cBhvr additive="base">
                                        <p:cTn id="18" dur="1500" fill="hold"/>
                                        <p:tgtEl>
                                          <p:spTgt spid="15"/>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500" fill="hold"/>
                                        <p:tgtEl>
                                          <p:spTgt spid="11"/>
                                        </p:tgtEl>
                                        <p:attrNameLst>
                                          <p:attrName>ppt_x</p:attrName>
                                        </p:attrNameLst>
                                      </p:cBhvr>
                                      <p:tavLst>
                                        <p:tav tm="0">
                                          <p:val>
                                            <p:strVal val="1+#ppt_w/2"/>
                                          </p:val>
                                        </p:tav>
                                        <p:tav tm="100000">
                                          <p:val>
                                            <p:strVal val="#ppt_x"/>
                                          </p:val>
                                        </p:tav>
                                      </p:tavLst>
                                    </p:anim>
                                    <p:anim calcmode="lin" valueType="num">
                                      <p:cBhvr additive="base">
                                        <p:cTn id="22" dur="1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7D7FBB90-E7E5-43BF-B882-C31E1C986F21}"/>
              </a:ext>
            </a:extLst>
          </p:cNvPr>
          <p:cNvPicPr>
            <a:picLocks noChangeAspect="1"/>
          </p:cNvPicPr>
          <p:nvPr/>
        </p:nvPicPr>
        <p:blipFill>
          <a:blip r:embed="rId2"/>
          <a:stretch>
            <a:fillRect/>
          </a:stretch>
        </p:blipFill>
        <p:spPr>
          <a:xfrm>
            <a:off x="1812154" y="702156"/>
            <a:ext cx="9964024" cy="5989932"/>
          </a:xfrm>
          <a:prstGeom prst="rect">
            <a:avLst/>
          </a:prstGeom>
        </p:spPr>
      </p:pic>
      <p:sp>
        <p:nvSpPr>
          <p:cNvPr id="2" name="Title 1">
            <a:extLst>
              <a:ext uri="{FF2B5EF4-FFF2-40B4-BE49-F238E27FC236}">
                <a16:creationId xmlns:a16="http://schemas.microsoft.com/office/drawing/2014/main" id="{34257DE3-0F78-440B-BFB4-74A83919EDC3}"/>
              </a:ext>
            </a:extLst>
          </p:cNvPr>
          <p:cNvSpPr>
            <a:spLocks noGrp="1"/>
          </p:cNvSpPr>
          <p:nvPr>
            <p:ph type="title"/>
          </p:nvPr>
        </p:nvSpPr>
        <p:spPr>
          <a:xfrm>
            <a:off x="581192" y="702156"/>
            <a:ext cx="11029616" cy="726594"/>
          </a:xfrm>
        </p:spPr>
        <p:txBody>
          <a:bodyPr/>
          <a:lstStyle/>
          <a:p>
            <a:r>
              <a:rPr lang="lv-LV" dirty="0"/>
              <a:t>Lielie dati</a:t>
            </a:r>
            <a:endParaRPr lang="en-US" dirty="0"/>
          </a:p>
        </p:txBody>
      </p:sp>
      <p:pic>
        <p:nvPicPr>
          <p:cNvPr id="5" name="Picture 4" descr="A close up of a logo&#10;&#10;Description automatically generated">
            <a:extLst>
              <a:ext uri="{FF2B5EF4-FFF2-40B4-BE49-F238E27FC236}">
                <a16:creationId xmlns:a16="http://schemas.microsoft.com/office/drawing/2014/main" id="{738C9D7F-0B19-46D5-97F4-40129BE01BEB}"/>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615" b="98501" l="1194" r="95223">
                        <a14:foregroundMark x1="38111" y1="11995" x2="28882" y2="7728"/>
                        <a14:foregroundMark x1="28882" y1="7728" x2="19544" y2="8074"/>
                        <a14:foregroundMark x1="19544" y1="8074" x2="19978" y2="16263"/>
                        <a14:foregroundMark x1="50706" y1="6920" x2="23018" y2="923"/>
                        <a14:foregroundMark x1="23018" y1="923" x2="14441" y2="3922"/>
                        <a14:foregroundMark x1="14441" y1="3922" x2="8035" y2="25029"/>
                        <a14:foregroundMark x1="8035" y1="25029" x2="18784" y2="43945"/>
                        <a14:foregroundMark x1="18784" y1="43945" x2="34636" y2="59977"/>
                        <a14:foregroundMark x1="34636" y1="59977" x2="42562" y2="57324"/>
                        <a14:foregroundMark x1="16069" y1="4152" x2="5212" y2="2999"/>
                        <a14:foregroundMark x1="5212" y1="2999" x2="13572" y2="6690"/>
                        <a14:foregroundMark x1="13572" y1="6690" x2="15744" y2="3806"/>
                        <a14:foregroundMark x1="14441" y1="2999" x2="3040" y2="3230"/>
                        <a14:foregroundMark x1="3040" y1="3230" x2="11618" y2="8651"/>
                        <a14:foregroundMark x1="11618" y1="8651" x2="13789" y2="5190"/>
                        <a14:foregroundMark x1="85233" y1="7612" x2="90879" y2="231"/>
                        <a14:foregroundMark x1="90879" y1="231" x2="99566" y2="2653"/>
                        <a14:foregroundMark x1="99566" y1="2653" x2="95331" y2="12572"/>
                        <a14:foregroundMark x1="95331" y1="12572" x2="82519" y2="7151"/>
                        <a14:foregroundMark x1="83496" y1="4152" x2="92508" y2="1499"/>
                        <a14:foregroundMark x1="92508" y1="1499" x2="92617" y2="10957"/>
                        <a14:foregroundMark x1="92617" y1="10957" x2="80456" y2="9343"/>
                        <a14:foregroundMark x1="80456" y1="9343" x2="73181" y2="3576"/>
                        <a14:foregroundMark x1="73181" y1="3576" x2="72856" y2="2768"/>
                        <a14:foregroundMark x1="50814" y1="86851" x2="41477" y2="86736"/>
                        <a14:foregroundMark x1="41477" y1="86736" x2="35722" y2="95386"/>
                        <a14:foregroundMark x1="35722" y1="95386" x2="60152" y2="98501"/>
                        <a14:foregroundMark x1="60152" y1="98501" x2="61346" y2="87774"/>
                        <a14:foregroundMark x1="61346" y1="87774" x2="50271" y2="82930"/>
                        <a14:foregroundMark x1="50271" y1="82930" x2="44843" y2="86505"/>
                        <a14:foregroundMark x1="2389" y1="1730" x2="7818" y2="3114"/>
                        <a14:foregroundMark x1="8143" y1="6574" x2="1194" y2="8189"/>
                      </a14:backgroundRemoval>
                    </a14:imgEffect>
                  </a14:imgLayer>
                </a14:imgProps>
              </a:ext>
            </a:extLst>
          </a:blip>
          <a:stretch>
            <a:fillRect/>
          </a:stretch>
        </p:blipFill>
        <p:spPr>
          <a:xfrm>
            <a:off x="4501898" y="1973718"/>
            <a:ext cx="4105772" cy="3865042"/>
          </a:xfrm>
          <a:prstGeom prst="rect">
            <a:avLst/>
          </a:prstGeom>
        </p:spPr>
      </p:pic>
      <p:sp>
        <p:nvSpPr>
          <p:cNvPr id="6" name="TextBox 5">
            <a:extLst>
              <a:ext uri="{FF2B5EF4-FFF2-40B4-BE49-F238E27FC236}">
                <a16:creationId xmlns:a16="http://schemas.microsoft.com/office/drawing/2014/main" id="{5756B43A-CFCC-48D4-9A94-2A147D407A9A}"/>
              </a:ext>
            </a:extLst>
          </p:cNvPr>
          <p:cNvSpPr txBox="1"/>
          <p:nvPr/>
        </p:nvSpPr>
        <p:spPr>
          <a:xfrm>
            <a:off x="0" y="6608116"/>
            <a:ext cx="11860823" cy="230832"/>
          </a:xfrm>
          <a:prstGeom prst="rect">
            <a:avLst/>
          </a:prstGeom>
          <a:noFill/>
        </p:spPr>
        <p:txBody>
          <a:bodyPr wrap="square" rtlCol="0">
            <a:spAutoFit/>
          </a:bodyPr>
          <a:lstStyle/>
          <a:p>
            <a:r>
              <a:rPr lang="lv-LV" sz="900" dirty="0">
                <a:solidFill>
                  <a:schemeClr val="bg1">
                    <a:lumMod val="65000"/>
                  </a:schemeClr>
                </a:solidFill>
              </a:rPr>
              <a:t>Attēla atsauce: </a:t>
            </a:r>
            <a:r>
              <a:rPr lang="en-US" sz="900" dirty="0">
                <a:solidFill>
                  <a:schemeClr val="bg1">
                    <a:lumMod val="65000"/>
                  </a:schemeClr>
                </a:solidFill>
              </a:rPr>
              <a:t>https://www.btelligent.com/en/portfolio/big-data/</a:t>
            </a:r>
            <a:r>
              <a:rPr lang="lv-LV" sz="900" dirty="0">
                <a:solidFill>
                  <a:schemeClr val="bg1">
                    <a:lumMod val="65000"/>
                  </a:schemeClr>
                </a:solidFill>
              </a:rPr>
              <a:t> </a:t>
            </a:r>
          </a:p>
        </p:txBody>
      </p:sp>
    </p:spTree>
    <p:extLst>
      <p:ext uri="{BB962C8B-B14F-4D97-AF65-F5344CB8AC3E}">
        <p14:creationId xmlns:p14="http://schemas.microsoft.com/office/powerpoint/2010/main" val="212681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6" presetClass="emph" presetSubtype="0" fill="hold" nodeType="withEffect">
                                  <p:stCondLst>
                                    <p:cond delay="0"/>
                                  </p:stCondLst>
                                  <p:childTnLst>
                                    <p:animScale>
                                      <p:cBhvr>
                                        <p:cTn id="9" dur="2000" fill="hold"/>
                                        <p:tgtEl>
                                          <p:spTgt spid="5"/>
                                        </p:tgtEl>
                                      </p:cBhvr>
                                      <p:by x="150000" y="150000"/>
                                    </p:animScale>
                                  </p:childTnLst>
                                </p:cTn>
                              </p:par>
                              <p:par>
                                <p:cTn id="10" presetID="9" presetClass="emph" presetSubtype="0" nodeType="withEffect">
                                  <p:stCondLst>
                                    <p:cond delay="0"/>
                                  </p:stCondLst>
                                  <p:childTnLst>
                                    <p:set>
                                      <p:cBhvr>
                                        <p:cTn id="11" dur="indefinite"/>
                                        <p:tgtEl>
                                          <p:spTgt spid="4"/>
                                        </p:tgtEl>
                                        <p:attrNameLst>
                                          <p:attrName>style.opacity</p:attrName>
                                        </p:attrNameLst>
                                      </p:cBhvr>
                                      <p:to>
                                        <p:strVal val="0.25"/>
                                      </p:to>
                                    </p:set>
                                    <p:animEffect filter="image" prLst="opacity: 0.25">
                                      <p:cBhvr rctx="IE">
                                        <p:cTn id="12" dur="indefinite"/>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CF73F-D587-4BF7-A1C2-CA5CBFD88EAE}"/>
              </a:ext>
            </a:extLst>
          </p:cNvPr>
          <p:cNvSpPr>
            <a:spLocks noGrp="1"/>
          </p:cNvSpPr>
          <p:nvPr>
            <p:ph type="title"/>
          </p:nvPr>
        </p:nvSpPr>
        <p:spPr>
          <a:xfrm>
            <a:off x="581192" y="702156"/>
            <a:ext cx="11029616" cy="631344"/>
          </a:xfrm>
        </p:spPr>
        <p:txBody>
          <a:bodyPr/>
          <a:lstStyle/>
          <a:p>
            <a:r>
              <a:rPr lang="lv-LV" dirty="0"/>
              <a:t>ETL procesi</a:t>
            </a:r>
            <a:endParaRPr lang="en-US" dirty="0"/>
          </a:p>
        </p:txBody>
      </p:sp>
      <p:pic>
        <p:nvPicPr>
          <p:cNvPr id="4" name="Picture 3" descr="A close up of a logo&#10;&#10;Description automatically generated">
            <a:extLst>
              <a:ext uri="{FF2B5EF4-FFF2-40B4-BE49-F238E27FC236}">
                <a16:creationId xmlns:a16="http://schemas.microsoft.com/office/drawing/2014/main" id="{52279557-DC4F-484F-871C-CF12ECCB94EE}"/>
              </a:ext>
            </a:extLst>
          </p:cNvPr>
          <p:cNvPicPr>
            <a:picLocks noChangeAspect="1"/>
          </p:cNvPicPr>
          <p:nvPr/>
        </p:nvPicPr>
        <p:blipFill>
          <a:blip r:embed="rId2"/>
          <a:stretch>
            <a:fillRect/>
          </a:stretch>
        </p:blipFill>
        <p:spPr>
          <a:xfrm>
            <a:off x="572004" y="2408339"/>
            <a:ext cx="11472612" cy="2667259"/>
          </a:xfrm>
          <a:prstGeom prst="rect">
            <a:avLst/>
          </a:prstGeom>
        </p:spPr>
      </p:pic>
      <p:grpSp>
        <p:nvGrpSpPr>
          <p:cNvPr id="9" name="Group 8">
            <a:extLst>
              <a:ext uri="{FF2B5EF4-FFF2-40B4-BE49-F238E27FC236}">
                <a16:creationId xmlns:a16="http://schemas.microsoft.com/office/drawing/2014/main" id="{10CA000C-A908-4809-96BF-26811BC92E03}"/>
              </a:ext>
            </a:extLst>
          </p:cNvPr>
          <p:cNvGrpSpPr/>
          <p:nvPr/>
        </p:nvGrpSpPr>
        <p:grpSpPr>
          <a:xfrm>
            <a:off x="1235414" y="2209363"/>
            <a:ext cx="105508" cy="906669"/>
            <a:chOff x="1200244" y="2200570"/>
            <a:chExt cx="105508" cy="906669"/>
          </a:xfrm>
        </p:grpSpPr>
        <p:cxnSp>
          <p:nvCxnSpPr>
            <p:cNvPr id="7" name="Straight Connector 6">
              <a:extLst>
                <a:ext uri="{FF2B5EF4-FFF2-40B4-BE49-F238E27FC236}">
                  <a16:creationId xmlns:a16="http://schemas.microsoft.com/office/drawing/2014/main" id="{5F3F237C-62F6-4ACD-B16B-AF0634A4CC17}"/>
                </a:ext>
              </a:extLst>
            </p:cNvPr>
            <p:cNvCxnSpPr/>
            <p:nvPr/>
          </p:nvCxnSpPr>
          <p:spPr>
            <a:xfrm flipV="1">
              <a:off x="1252998" y="2329026"/>
              <a:ext cx="0" cy="77821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9578527-350C-45E2-BE89-A83B8E8BB038}"/>
                </a:ext>
              </a:extLst>
            </p:cNvPr>
            <p:cNvSpPr/>
            <p:nvPr/>
          </p:nvSpPr>
          <p:spPr>
            <a:xfrm>
              <a:off x="1200244" y="2200570"/>
              <a:ext cx="105508" cy="105508"/>
            </a:xfrm>
            <a:prstGeom prst="ellipse">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Connector 10">
            <a:extLst>
              <a:ext uri="{FF2B5EF4-FFF2-40B4-BE49-F238E27FC236}">
                <a16:creationId xmlns:a16="http://schemas.microsoft.com/office/drawing/2014/main" id="{EBE24AB8-85B8-49F9-ACD5-6888599C51D3}"/>
              </a:ext>
            </a:extLst>
          </p:cNvPr>
          <p:cNvCxnSpPr>
            <a:cxnSpLocks/>
          </p:cNvCxnSpPr>
          <p:nvPr/>
        </p:nvCxnSpPr>
        <p:spPr>
          <a:xfrm>
            <a:off x="3608556" y="4202088"/>
            <a:ext cx="0" cy="1073824"/>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4F5EA18C-AD15-42EF-9B78-E44B4B683E05}"/>
              </a:ext>
            </a:extLst>
          </p:cNvPr>
          <p:cNvSpPr/>
          <p:nvPr/>
        </p:nvSpPr>
        <p:spPr>
          <a:xfrm rot="10800000">
            <a:off x="3550720" y="5333104"/>
            <a:ext cx="115672" cy="112641"/>
          </a:xfrm>
          <a:prstGeom prst="ellipse">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9E6DF09-EBB9-4D60-A20F-74C94A1B1D6E}"/>
              </a:ext>
            </a:extLst>
          </p:cNvPr>
          <p:cNvCxnSpPr>
            <a:cxnSpLocks/>
          </p:cNvCxnSpPr>
          <p:nvPr/>
        </p:nvCxnSpPr>
        <p:spPr>
          <a:xfrm flipH="1">
            <a:off x="5431492" y="2314871"/>
            <a:ext cx="2" cy="46662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4A2196DC-76BF-4A8C-8FB4-58E621173A60}"/>
              </a:ext>
            </a:extLst>
          </p:cNvPr>
          <p:cNvSpPr/>
          <p:nvPr/>
        </p:nvSpPr>
        <p:spPr>
          <a:xfrm rot="10800000">
            <a:off x="5373656" y="2160986"/>
            <a:ext cx="115672" cy="112641"/>
          </a:xfrm>
          <a:prstGeom prst="ellipse">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ABC055A-2601-43B7-818E-C16099B8FE73}"/>
              </a:ext>
            </a:extLst>
          </p:cNvPr>
          <p:cNvGrpSpPr/>
          <p:nvPr/>
        </p:nvGrpSpPr>
        <p:grpSpPr>
          <a:xfrm rot="10800000">
            <a:off x="7649337" y="4739667"/>
            <a:ext cx="105508" cy="906669"/>
            <a:chOff x="1200244" y="2200570"/>
            <a:chExt cx="105508" cy="906669"/>
          </a:xfrm>
        </p:grpSpPr>
        <p:cxnSp>
          <p:nvCxnSpPr>
            <p:cNvPr id="17" name="Straight Connector 16">
              <a:extLst>
                <a:ext uri="{FF2B5EF4-FFF2-40B4-BE49-F238E27FC236}">
                  <a16:creationId xmlns:a16="http://schemas.microsoft.com/office/drawing/2014/main" id="{E3E4AEDD-AAD7-4053-A545-ECC8C5A29B04}"/>
                </a:ext>
              </a:extLst>
            </p:cNvPr>
            <p:cNvCxnSpPr/>
            <p:nvPr/>
          </p:nvCxnSpPr>
          <p:spPr>
            <a:xfrm flipV="1">
              <a:off x="1252998" y="2329026"/>
              <a:ext cx="0" cy="77821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EECCB830-D8C0-4C02-92B3-D0CFFFE155E0}"/>
                </a:ext>
              </a:extLst>
            </p:cNvPr>
            <p:cNvSpPr/>
            <p:nvPr/>
          </p:nvSpPr>
          <p:spPr>
            <a:xfrm>
              <a:off x="1200244" y="2200570"/>
              <a:ext cx="105508" cy="105508"/>
            </a:xfrm>
            <a:prstGeom prst="ellipse">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4CC4A7D1-180E-41A6-BA07-C0D1FABC25E4}"/>
              </a:ext>
            </a:extLst>
          </p:cNvPr>
          <p:cNvGrpSpPr/>
          <p:nvPr/>
        </p:nvGrpSpPr>
        <p:grpSpPr>
          <a:xfrm>
            <a:off x="10628529" y="1989992"/>
            <a:ext cx="105508" cy="906669"/>
            <a:chOff x="1200244" y="2200570"/>
            <a:chExt cx="105508" cy="906669"/>
          </a:xfrm>
        </p:grpSpPr>
        <p:cxnSp>
          <p:nvCxnSpPr>
            <p:cNvPr id="20" name="Straight Connector 19">
              <a:extLst>
                <a:ext uri="{FF2B5EF4-FFF2-40B4-BE49-F238E27FC236}">
                  <a16:creationId xmlns:a16="http://schemas.microsoft.com/office/drawing/2014/main" id="{E32F955D-65FA-4C10-819F-1C6A77D4560A}"/>
                </a:ext>
              </a:extLst>
            </p:cNvPr>
            <p:cNvCxnSpPr/>
            <p:nvPr/>
          </p:nvCxnSpPr>
          <p:spPr>
            <a:xfrm flipV="1">
              <a:off x="1252998" y="2329026"/>
              <a:ext cx="0" cy="77821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9EEE3A67-B1CC-40C0-8B16-07C58155F865}"/>
                </a:ext>
              </a:extLst>
            </p:cNvPr>
            <p:cNvSpPr/>
            <p:nvPr/>
          </p:nvSpPr>
          <p:spPr>
            <a:xfrm>
              <a:off x="1200244" y="2200570"/>
              <a:ext cx="105508" cy="105508"/>
            </a:xfrm>
            <a:prstGeom prst="ellipse">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ACF35168-6D0B-4B3F-B917-D0C95994D749}"/>
              </a:ext>
            </a:extLst>
          </p:cNvPr>
          <p:cNvSpPr txBox="1"/>
          <p:nvPr/>
        </p:nvSpPr>
        <p:spPr>
          <a:xfrm>
            <a:off x="619265" y="1585630"/>
            <a:ext cx="1337806" cy="646331"/>
          </a:xfrm>
          <a:prstGeom prst="rect">
            <a:avLst/>
          </a:prstGeom>
          <a:noFill/>
        </p:spPr>
        <p:txBody>
          <a:bodyPr wrap="square" rtlCol="0">
            <a:spAutoFit/>
          </a:bodyPr>
          <a:lstStyle/>
          <a:p>
            <a:pPr algn="ctr"/>
            <a:r>
              <a:rPr lang="lv-LV" dirty="0"/>
              <a:t>DAŽĀDI DATU AVOTI</a:t>
            </a:r>
            <a:endParaRPr lang="en-US" dirty="0"/>
          </a:p>
        </p:txBody>
      </p:sp>
      <p:sp>
        <p:nvSpPr>
          <p:cNvPr id="23" name="TextBox 22">
            <a:extLst>
              <a:ext uri="{FF2B5EF4-FFF2-40B4-BE49-F238E27FC236}">
                <a16:creationId xmlns:a16="http://schemas.microsoft.com/office/drawing/2014/main" id="{EA7AF994-44EF-46C5-A1F0-411B59FFA6F3}"/>
              </a:ext>
            </a:extLst>
          </p:cNvPr>
          <p:cNvSpPr txBox="1"/>
          <p:nvPr/>
        </p:nvSpPr>
        <p:spPr>
          <a:xfrm>
            <a:off x="2939652" y="5445745"/>
            <a:ext cx="1337806" cy="646331"/>
          </a:xfrm>
          <a:prstGeom prst="rect">
            <a:avLst/>
          </a:prstGeom>
          <a:noFill/>
        </p:spPr>
        <p:txBody>
          <a:bodyPr wrap="square" rtlCol="0">
            <a:spAutoFit/>
          </a:bodyPr>
          <a:lstStyle/>
          <a:p>
            <a:pPr algn="ctr"/>
            <a:r>
              <a:rPr lang="lv-LV" dirty="0"/>
              <a:t>DATU IEGŪŠANA</a:t>
            </a:r>
            <a:endParaRPr lang="en-US" dirty="0"/>
          </a:p>
        </p:txBody>
      </p:sp>
      <p:sp>
        <p:nvSpPr>
          <p:cNvPr id="25" name="TextBox 24">
            <a:extLst>
              <a:ext uri="{FF2B5EF4-FFF2-40B4-BE49-F238E27FC236}">
                <a16:creationId xmlns:a16="http://schemas.microsoft.com/office/drawing/2014/main" id="{0DECBC07-9B3C-4410-B8B3-807F0C4E7F56}"/>
              </a:ext>
            </a:extLst>
          </p:cNvPr>
          <p:cNvSpPr txBox="1"/>
          <p:nvPr/>
        </p:nvSpPr>
        <p:spPr>
          <a:xfrm>
            <a:off x="4667341" y="1286033"/>
            <a:ext cx="1528301" cy="923330"/>
          </a:xfrm>
          <a:prstGeom prst="rect">
            <a:avLst/>
          </a:prstGeom>
          <a:noFill/>
        </p:spPr>
        <p:txBody>
          <a:bodyPr wrap="square" rtlCol="0">
            <a:spAutoFit/>
          </a:bodyPr>
          <a:lstStyle/>
          <a:p>
            <a:pPr algn="ctr"/>
            <a:r>
              <a:rPr lang="lv-LV" dirty="0"/>
              <a:t>VALIDĀCIJA, ATTĪRĪŠANA, FILTRĒŠANA</a:t>
            </a:r>
            <a:endParaRPr lang="en-US" dirty="0"/>
          </a:p>
        </p:txBody>
      </p:sp>
      <p:sp>
        <p:nvSpPr>
          <p:cNvPr id="26" name="TextBox 25">
            <a:extLst>
              <a:ext uri="{FF2B5EF4-FFF2-40B4-BE49-F238E27FC236}">
                <a16:creationId xmlns:a16="http://schemas.microsoft.com/office/drawing/2014/main" id="{BEAA1989-D620-4C8E-88DA-264D25CD97D0}"/>
              </a:ext>
            </a:extLst>
          </p:cNvPr>
          <p:cNvSpPr txBox="1"/>
          <p:nvPr/>
        </p:nvSpPr>
        <p:spPr>
          <a:xfrm>
            <a:off x="6673794" y="5646337"/>
            <a:ext cx="2056592" cy="369332"/>
          </a:xfrm>
          <a:prstGeom prst="rect">
            <a:avLst/>
          </a:prstGeom>
          <a:noFill/>
        </p:spPr>
        <p:txBody>
          <a:bodyPr wrap="square" rtlCol="0">
            <a:spAutoFit/>
          </a:bodyPr>
          <a:lstStyle/>
          <a:p>
            <a:pPr algn="ctr"/>
            <a:r>
              <a:rPr lang="lv-LV" dirty="0"/>
              <a:t>TRANSFORMĀCIJA</a:t>
            </a:r>
            <a:endParaRPr lang="en-US" dirty="0"/>
          </a:p>
        </p:txBody>
      </p:sp>
      <p:sp>
        <p:nvSpPr>
          <p:cNvPr id="27" name="TextBox 26">
            <a:extLst>
              <a:ext uri="{FF2B5EF4-FFF2-40B4-BE49-F238E27FC236}">
                <a16:creationId xmlns:a16="http://schemas.microsoft.com/office/drawing/2014/main" id="{53E1EF9B-BEE5-4FE9-9BA8-D103D6E8D518}"/>
              </a:ext>
            </a:extLst>
          </p:cNvPr>
          <p:cNvSpPr txBox="1"/>
          <p:nvPr/>
        </p:nvSpPr>
        <p:spPr>
          <a:xfrm>
            <a:off x="9917132" y="1377471"/>
            <a:ext cx="1528301" cy="646331"/>
          </a:xfrm>
          <a:prstGeom prst="rect">
            <a:avLst/>
          </a:prstGeom>
          <a:noFill/>
        </p:spPr>
        <p:txBody>
          <a:bodyPr wrap="square" rtlCol="0">
            <a:spAutoFit/>
          </a:bodyPr>
          <a:lstStyle/>
          <a:p>
            <a:pPr algn="ctr"/>
            <a:r>
              <a:rPr lang="lv-LV" dirty="0"/>
              <a:t>DATU NOLIKTAVA</a:t>
            </a:r>
            <a:endParaRPr lang="en-US" dirty="0"/>
          </a:p>
        </p:txBody>
      </p:sp>
      <p:sp>
        <p:nvSpPr>
          <p:cNvPr id="28" name="TextBox 27">
            <a:extLst>
              <a:ext uri="{FF2B5EF4-FFF2-40B4-BE49-F238E27FC236}">
                <a16:creationId xmlns:a16="http://schemas.microsoft.com/office/drawing/2014/main" id="{1395F43C-666E-43A2-AA70-735957794955}"/>
              </a:ext>
            </a:extLst>
          </p:cNvPr>
          <p:cNvSpPr txBox="1"/>
          <p:nvPr/>
        </p:nvSpPr>
        <p:spPr>
          <a:xfrm>
            <a:off x="0" y="6488668"/>
            <a:ext cx="11860823" cy="369332"/>
          </a:xfrm>
          <a:prstGeom prst="rect">
            <a:avLst/>
          </a:prstGeom>
          <a:noFill/>
        </p:spPr>
        <p:txBody>
          <a:bodyPr wrap="square" rtlCol="0">
            <a:spAutoFit/>
          </a:bodyPr>
          <a:lstStyle/>
          <a:p>
            <a:r>
              <a:rPr lang="lv-LV" sz="900" dirty="0">
                <a:solidFill>
                  <a:schemeClr val="bg1">
                    <a:lumMod val="65000"/>
                  </a:schemeClr>
                </a:solidFill>
              </a:rPr>
              <a:t>Attēlu atsauce: </a:t>
            </a:r>
            <a:r>
              <a:rPr lang="en-US" sz="900" dirty="0">
                <a:solidFill>
                  <a:schemeClr val="bg1">
                    <a:lumMod val="65000"/>
                  </a:schemeClr>
                </a:solidFill>
              </a:rPr>
              <a:t>https://www.pngitem.com/middle/hwohwRb_washing-machine-transparent-background-washing-machine-clipart-hd/</a:t>
            </a:r>
            <a:r>
              <a:rPr lang="lv-LV" sz="900" dirty="0">
                <a:solidFill>
                  <a:schemeClr val="bg1">
                    <a:lumMod val="65000"/>
                  </a:schemeClr>
                </a:solidFill>
              </a:rPr>
              <a:t>; </a:t>
            </a:r>
            <a:r>
              <a:rPr lang="en-US" sz="900" dirty="0">
                <a:solidFill>
                  <a:schemeClr val="bg1">
                    <a:lumMod val="65000"/>
                  </a:schemeClr>
                </a:solidFill>
              </a:rPr>
              <a:t>http://www.clker.com/clipart-meat-mincing-machine.html</a:t>
            </a:r>
            <a:r>
              <a:rPr lang="lv-LV" sz="900" dirty="0">
                <a:solidFill>
                  <a:schemeClr val="bg1">
                    <a:lumMod val="65000"/>
                  </a:schemeClr>
                </a:solidFill>
              </a:rPr>
              <a:t>; </a:t>
            </a:r>
            <a:r>
              <a:rPr lang="en-US" sz="900" dirty="0">
                <a:solidFill>
                  <a:schemeClr val="bg1">
                    <a:lumMod val="65000"/>
                  </a:schemeClr>
                </a:solidFill>
              </a:rPr>
              <a:t>http://getdrawings.com/clipart-tag/pickaxe</a:t>
            </a:r>
            <a:r>
              <a:rPr lang="lv-LV" sz="900" dirty="0">
                <a:solidFill>
                  <a:schemeClr val="bg1">
                    <a:lumMod val="65000"/>
                  </a:schemeClr>
                </a:solidFill>
              </a:rPr>
              <a:t>; </a:t>
            </a:r>
            <a:r>
              <a:rPr lang="en-US" sz="900" dirty="0">
                <a:solidFill>
                  <a:schemeClr val="bg1">
                    <a:lumMod val="65000"/>
                  </a:schemeClr>
                </a:solidFill>
              </a:rPr>
              <a:t>http://clipart-library.com/jigsaw-puzzle-png.html</a:t>
            </a:r>
            <a:r>
              <a:rPr lang="lv-LV" sz="900" dirty="0">
                <a:solidFill>
                  <a:schemeClr val="bg1">
                    <a:lumMod val="65000"/>
                  </a:schemeClr>
                </a:solidFill>
              </a:rPr>
              <a:t>; </a:t>
            </a:r>
            <a:r>
              <a:rPr lang="en-US" sz="900" dirty="0">
                <a:solidFill>
                  <a:schemeClr val="bg1">
                    <a:lumMod val="65000"/>
                  </a:schemeClr>
                </a:solidFill>
              </a:rPr>
              <a:t>https://www.clipart.email/clipart/transparent-puzzle-clipart-276903.html</a:t>
            </a:r>
            <a:r>
              <a:rPr lang="lv-LV" sz="900" dirty="0">
                <a:solidFill>
                  <a:schemeClr val="bg1">
                    <a:lumMod val="65000"/>
                  </a:schemeClr>
                </a:solidFill>
              </a:rPr>
              <a:t>; </a:t>
            </a:r>
            <a:r>
              <a:rPr lang="en-US" sz="900" dirty="0">
                <a:solidFill>
                  <a:schemeClr val="bg1">
                    <a:lumMod val="65000"/>
                  </a:schemeClr>
                </a:solidFill>
              </a:rPr>
              <a:t>https://www.pinclipart.com/maxpin/ixRxh/</a:t>
            </a:r>
            <a:r>
              <a:rPr lang="lv-LV" sz="900" dirty="0">
                <a:solidFill>
                  <a:schemeClr val="bg1">
                    <a:lumMod val="65000"/>
                  </a:schemeClr>
                </a:solidFill>
              </a:rPr>
              <a:t>; </a:t>
            </a:r>
            <a:r>
              <a:rPr lang="en-US" sz="900" dirty="0">
                <a:solidFill>
                  <a:schemeClr val="bg1">
                    <a:lumMod val="65000"/>
                  </a:schemeClr>
                </a:solidFill>
              </a:rPr>
              <a:t>http://clipart-library.com/free/scissors-clipart-png.html</a:t>
            </a:r>
            <a:endParaRPr lang="lv-LV" sz="900" dirty="0">
              <a:solidFill>
                <a:schemeClr val="bg1">
                  <a:lumMod val="65000"/>
                </a:schemeClr>
              </a:solidFill>
            </a:endParaRPr>
          </a:p>
        </p:txBody>
      </p:sp>
    </p:spTree>
    <p:extLst>
      <p:ext uri="{BB962C8B-B14F-4D97-AF65-F5344CB8AC3E}">
        <p14:creationId xmlns:p14="http://schemas.microsoft.com/office/powerpoint/2010/main" val="212216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anim calcmode="lin" valueType="num">
                                      <p:cBhvr>
                                        <p:cTn id="8" dur="250" fill="hold"/>
                                        <p:tgtEl>
                                          <p:spTgt spid="9"/>
                                        </p:tgtEl>
                                        <p:attrNameLst>
                                          <p:attrName>ppt_x</p:attrName>
                                        </p:attrNameLst>
                                      </p:cBhvr>
                                      <p:tavLst>
                                        <p:tav tm="0">
                                          <p:val>
                                            <p:strVal val="#ppt_x"/>
                                          </p:val>
                                        </p:tav>
                                        <p:tav tm="100000">
                                          <p:val>
                                            <p:strVal val="#ppt_x"/>
                                          </p:val>
                                        </p:tav>
                                      </p:tavLst>
                                    </p:anim>
                                    <p:anim calcmode="lin" valueType="num">
                                      <p:cBhvr>
                                        <p:cTn id="9" dur="25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250"/>
                                        <p:tgtEl>
                                          <p:spTgt spid="22"/>
                                        </p:tgtEl>
                                      </p:cBhvr>
                                    </p:animEffect>
                                    <p:anim calcmode="lin" valueType="num">
                                      <p:cBhvr>
                                        <p:cTn id="13" dur="250" fill="hold"/>
                                        <p:tgtEl>
                                          <p:spTgt spid="22"/>
                                        </p:tgtEl>
                                        <p:attrNameLst>
                                          <p:attrName>ppt_x</p:attrName>
                                        </p:attrNameLst>
                                      </p:cBhvr>
                                      <p:tavLst>
                                        <p:tav tm="0">
                                          <p:val>
                                            <p:strVal val="#ppt_x"/>
                                          </p:val>
                                        </p:tav>
                                        <p:tav tm="100000">
                                          <p:val>
                                            <p:strVal val="#ppt_x"/>
                                          </p:val>
                                        </p:tav>
                                      </p:tavLst>
                                    </p:anim>
                                    <p:anim calcmode="lin" valueType="num">
                                      <p:cBhvr>
                                        <p:cTn id="14" dur="250" fill="hold"/>
                                        <p:tgtEl>
                                          <p:spTgt spid="22"/>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50"/>
                                        <p:tgtEl>
                                          <p:spTgt spid="11"/>
                                        </p:tgtEl>
                                      </p:cBhvr>
                                    </p:animEffect>
                                    <p:anim calcmode="lin" valueType="num">
                                      <p:cBhvr>
                                        <p:cTn id="18" dur="250" fill="hold"/>
                                        <p:tgtEl>
                                          <p:spTgt spid="11"/>
                                        </p:tgtEl>
                                        <p:attrNameLst>
                                          <p:attrName>ppt_x</p:attrName>
                                        </p:attrNameLst>
                                      </p:cBhvr>
                                      <p:tavLst>
                                        <p:tav tm="0">
                                          <p:val>
                                            <p:strVal val="#ppt_x"/>
                                          </p:val>
                                        </p:tav>
                                        <p:tav tm="100000">
                                          <p:val>
                                            <p:strVal val="#ppt_x"/>
                                          </p:val>
                                        </p:tav>
                                      </p:tavLst>
                                    </p:anim>
                                    <p:anim calcmode="lin" valueType="num">
                                      <p:cBhvr>
                                        <p:cTn id="19" dur="250" fill="hold"/>
                                        <p:tgtEl>
                                          <p:spTgt spid="11"/>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250"/>
                                        <p:tgtEl>
                                          <p:spTgt spid="12"/>
                                        </p:tgtEl>
                                      </p:cBhvr>
                                    </p:animEffect>
                                    <p:anim calcmode="lin" valueType="num">
                                      <p:cBhvr>
                                        <p:cTn id="23" dur="250" fill="hold"/>
                                        <p:tgtEl>
                                          <p:spTgt spid="12"/>
                                        </p:tgtEl>
                                        <p:attrNameLst>
                                          <p:attrName>ppt_x</p:attrName>
                                        </p:attrNameLst>
                                      </p:cBhvr>
                                      <p:tavLst>
                                        <p:tav tm="0">
                                          <p:val>
                                            <p:strVal val="#ppt_x"/>
                                          </p:val>
                                        </p:tav>
                                        <p:tav tm="100000">
                                          <p:val>
                                            <p:strVal val="#ppt_x"/>
                                          </p:val>
                                        </p:tav>
                                      </p:tavLst>
                                    </p:anim>
                                    <p:anim calcmode="lin" valueType="num">
                                      <p:cBhvr>
                                        <p:cTn id="24" dur="250" fill="hold"/>
                                        <p:tgtEl>
                                          <p:spTgt spid="12"/>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250"/>
                                        <p:tgtEl>
                                          <p:spTgt spid="23"/>
                                        </p:tgtEl>
                                      </p:cBhvr>
                                    </p:animEffect>
                                    <p:anim calcmode="lin" valueType="num">
                                      <p:cBhvr>
                                        <p:cTn id="28" dur="250" fill="hold"/>
                                        <p:tgtEl>
                                          <p:spTgt spid="23"/>
                                        </p:tgtEl>
                                        <p:attrNameLst>
                                          <p:attrName>ppt_x</p:attrName>
                                        </p:attrNameLst>
                                      </p:cBhvr>
                                      <p:tavLst>
                                        <p:tav tm="0">
                                          <p:val>
                                            <p:strVal val="#ppt_x"/>
                                          </p:val>
                                        </p:tav>
                                        <p:tav tm="100000">
                                          <p:val>
                                            <p:strVal val="#ppt_x"/>
                                          </p:val>
                                        </p:tav>
                                      </p:tavLst>
                                    </p:anim>
                                    <p:anim calcmode="lin" valueType="num">
                                      <p:cBhvr>
                                        <p:cTn id="29" dur="25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250"/>
                                        <p:tgtEl>
                                          <p:spTgt spid="14"/>
                                        </p:tgtEl>
                                      </p:cBhvr>
                                    </p:animEffect>
                                    <p:anim calcmode="lin" valueType="num">
                                      <p:cBhvr>
                                        <p:cTn id="35" dur="250" fill="hold"/>
                                        <p:tgtEl>
                                          <p:spTgt spid="14"/>
                                        </p:tgtEl>
                                        <p:attrNameLst>
                                          <p:attrName>ppt_x</p:attrName>
                                        </p:attrNameLst>
                                      </p:cBhvr>
                                      <p:tavLst>
                                        <p:tav tm="0">
                                          <p:val>
                                            <p:strVal val="#ppt_x"/>
                                          </p:val>
                                        </p:tav>
                                        <p:tav tm="100000">
                                          <p:val>
                                            <p:strVal val="#ppt_x"/>
                                          </p:val>
                                        </p:tav>
                                      </p:tavLst>
                                    </p:anim>
                                    <p:anim calcmode="lin" valueType="num">
                                      <p:cBhvr>
                                        <p:cTn id="36" dur="250" fill="hold"/>
                                        <p:tgtEl>
                                          <p:spTgt spid="14"/>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250"/>
                                        <p:tgtEl>
                                          <p:spTgt spid="15"/>
                                        </p:tgtEl>
                                      </p:cBhvr>
                                    </p:animEffect>
                                    <p:anim calcmode="lin" valueType="num">
                                      <p:cBhvr>
                                        <p:cTn id="40" dur="250" fill="hold"/>
                                        <p:tgtEl>
                                          <p:spTgt spid="15"/>
                                        </p:tgtEl>
                                        <p:attrNameLst>
                                          <p:attrName>ppt_x</p:attrName>
                                        </p:attrNameLst>
                                      </p:cBhvr>
                                      <p:tavLst>
                                        <p:tav tm="0">
                                          <p:val>
                                            <p:strVal val="#ppt_x"/>
                                          </p:val>
                                        </p:tav>
                                        <p:tav tm="100000">
                                          <p:val>
                                            <p:strVal val="#ppt_x"/>
                                          </p:val>
                                        </p:tav>
                                      </p:tavLst>
                                    </p:anim>
                                    <p:anim calcmode="lin" valueType="num">
                                      <p:cBhvr>
                                        <p:cTn id="41" dur="250" fill="hold"/>
                                        <p:tgtEl>
                                          <p:spTgt spid="15"/>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250"/>
                                        <p:tgtEl>
                                          <p:spTgt spid="25"/>
                                        </p:tgtEl>
                                      </p:cBhvr>
                                    </p:animEffect>
                                    <p:anim calcmode="lin" valueType="num">
                                      <p:cBhvr>
                                        <p:cTn id="45" dur="250" fill="hold"/>
                                        <p:tgtEl>
                                          <p:spTgt spid="25"/>
                                        </p:tgtEl>
                                        <p:attrNameLst>
                                          <p:attrName>ppt_x</p:attrName>
                                        </p:attrNameLst>
                                      </p:cBhvr>
                                      <p:tavLst>
                                        <p:tav tm="0">
                                          <p:val>
                                            <p:strVal val="#ppt_x"/>
                                          </p:val>
                                        </p:tav>
                                        <p:tav tm="100000">
                                          <p:val>
                                            <p:strVal val="#ppt_x"/>
                                          </p:val>
                                        </p:tav>
                                      </p:tavLst>
                                    </p:anim>
                                    <p:anim calcmode="lin" valueType="num">
                                      <p:cBhvr>
                                        <p:cTn id="46" dur="25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7"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250"/>
                                        <p:tgtEl>
                                          <p:spTgt spid="16"/>
                                        </p:tgtEl>
                                      </p:cBhvr>
                                    </p:animEffect>
                                    <p:anim calcmode="lin" valueType="num">
                                      <p:cBhvr>
                                        <p:cTn id="52" dur="250" fill="hold"/>
                                        <p:tgtEl>
                                          <p:spTgt spid="16"/>
                                        </p:tgtEl>
                                        <p:attrNameLst>
                                          <p:attrName>ppt_x</p:attrName>
                                        </p:attrNameLst>
                                      </p:cBhvr>
                                      <p:tavLst>
                                        <p:tav tm="0">
                                          <p:val>
                                            <p:strVal val="#ppt_x"/>
                                          </p:val>
                                        </p:tav>
                                        <p:tav tm="100000">
                                          <p:val>
                                            <p:strVal val="#ppt_x"/>
                                          </p:val>
                                        </p:tav>
                                      </p:tavLst>
                                    </p:anim>
                                    <p:anim calcmode="lin" valueType="num">
                                      <p:cBhvr>
                                        <p:cTn id="53" dur="250" fill="hold"/>
                                        <p:tgtEl>
                                          <p:spTgt spid="16"/>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250"/>
                                        <p:tgtEl>
                                          <p:spTgt spid="26"/>
                                        </p:tgtEl>
                                      </p:cBhvr>
                                    </p:animEffect>
                                    <p:anim calcmode="lin" valueType="num">
                                      <p:cBhvr>
                                        <p:cTn id="57" dur="250" fill="hold"/>
                                        <p:tgtEl>
                                          <p:spTgt spid="26"/>
                                        </p:tgtEl>
                                        <p:attrNameLst>
                                          <p:attrName>ppt_x</p:attrName>
                                        </p:attrNameLst>
                                      </p:cBhvr>
                                      <p:tavLst>
                                        <p:tav tm="0">
                                          <p:val>
                                            <p:strVal val="#ppt_x"/>
                                          </p:val>
                                        </p:tav>
                                        <p:tav tm="100000">
                                          <p:val>
                                            <p:strVal val="#ppt_x"/>
                                          </p:val>
                                        </p:tav>
                                      </p:tavLst>
                                    </p:anim>
                                    <p:anim calcmode="lin" valueType="num">
                                      <p:cBhvr>
                                        <p:cTn id="58" dur="25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250"/>
                                        <p:tgtEl>
                                          <p:spTgt spid="19"/>
                                        </p:tgtEl>
                                      </p:cBhvr>
                                    </p:animEffect>
                                    <p:anim calcmode="lin" valueType="num">
                                      <p:cBhvr>
                                        <p:cTn id="64" dur="250" fill="hold"/>
                                        <p:tgtEl>
                                          <p:spTgt spid="19"/>
                                        </p:tgtEl>
                                        <p:attrNameLst>
                                          <p:attrName>ppt_x</p:attrName>
                                        </p:attrNameLst>
                                      </p:cBhvr>
                                      <p:tavLst>
                                        <p:tav tm="0">
                                          <p:val>
                                            <p:strVal val="#ppt_x"/>
                                          </p:val>
                                        </p:tav>
                                        <p:tav tm="100000">
                                          <p:val>
                                            <p:strVal val="#ppt_x"/>
                                          </p:val>
                                        </p:tav>
                                      </p:tavLst>
                                    </p:anim>
                                    <p:anim calcmode="lin" valueType="num">
                                      <p:cBhvr>
                                        <p:cTn id="65" dur="250" fill="hold"/>
                                        <p:tgtEl>
                                          <p:spTgt spid="19"/>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250"/>
                                        <p:tgtEl>
                                          <p:spTgt spid="27"/>
                                        </p:tgtEl>
                                      </p:cBhvr>
                                    </p:animEffect>
                                    <p:anim calcmode="lin" valueType="num">
                                      <p:cBhvr>
                                        <p:cTn id="69" dur="250" fill="hold"/>
                                        <p:tgtEl>
                                          <p:spTgt spid="27"/>
                                        </p:tgtEl>
                                        <p:attrNameLst>
                                          <p:attrName>ppt_x</p:attrName>
                                        </p:attrNameLst>
                                      </p:cBhvr>
                                      <p:tavLst>
                                        <p:tav tm="0">
                                          <p:val>
                                            <p:strVal val="#ppt_x"/>
                                          </p:val>
                                        </p:tav>
                                        <p:tav tm="100000">
                                          <p:val>
                                            <p:strVal val="#ppt_x"/>
                                          </p:val>
                                        </p:tav>
                                      </p:tavLst>
                                    </p:anim>
                                    <p:anim calcmode="lin" valueType="num">
                                      <p:cBhvr>
                                        <p:cTn id="70" dur="25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22" grpId="0"/>
      <p:bldP spid="23" grpId="0"/>
      <p:bldP spid="25" grpId="0"/>
      <p:bldP spid="26"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F4B29-64DB-4600-BC42-B2476D56C4FF}"/>
              </a:ext>
            </a:extLst>
          </p:cNvPr>
          <p:cNvSpPr>
            <a:spLocks noGrp="1"/>
          </p:cNvSpPr>
          <p:nvPr>
            <p:ph type="title"/>
          </p:nvPr>
        </p:nvSpPr>
        <p:spPr>
          <a:xfrm>
            <a:off x="581192" y="416406"/>
            <a:ext cx="11029616" cy="717069"/>
          </a:xfrm>
        </p:spPr>
        <p:txBody>
          <a:bodyPr/>
          <a:lstStyle/>
          <a:p>
            <a:r>
              <a:rPr lang="lv-LV" dirty="0"/>
              <a:t>Datu evolūcijas sistēma</a:t>
            </a:r>
            <a:endParaRPr lang="en-US" dirty="0"/>
          </a:p>
        </p:txBody>
      </p:sp>
      <p:pic>
        <p:nvPicPr>
          <p:cNvPr id="5" name="Picture 4" descr="A screenshot of a cell phone&#10;&#10;Description automatically generated">
            <a:extLst>
              <a:ext uri="{FF2B5EF4-FFF2-40B4-BE49-F238E27FC236}">
                <a16:creationId xmlns:a16="http://schemas.microsoft.com/office/drawing/2014/main" id="{1E5974A5-357D-4E58-9F2D-975BB22255C2}"/>
              </a:ext>
            </a:extLst>
          </p:cNvPr>
          <p:cNvPicPr>
            <a:picLocks noChangeAspect="1"/>
          </p:cNvPicPr>
          <p:nvPr/>
        </p:nvPicPr>
        <p:blipFill>
          <a:blip r:embed="rId2"/>
          <a:stretch>
            <a:fillRect/>
          </a:stretch>
        </p:blipFill>
        <p:spPr>
          <a:xfrm>
            <a:off x="1323975" y="1419224"/>
            <a:ext cx="10131650" cy="5133975"/>
          </a:xfrm>
          <a:prstGeom prst="rect">
            <a:avLst/>
          </a:prstGeom>
        </p:spPr>
      </p:pic>
      <p:sp>
        <p:nvSpPr>
          <p:cNvPr id="4" name="TextBox 3">
            <a:extLst>
              <a:ext uri="{FF2B5EF4-FFF2-40B4-BE49-F238E27FC236}">
                <a16:creationId xmlns:a16="http://schemas.microsoft.com/office/drawing/2014/main" id="{BEB409D4-29B3-44EA-B214-24563FC4D5E8}"/>
              </a:ext>
            </a:extLst>
          </p:cNvPr>
          <p:cNvSpPr txBox="1"/>
          <p:nvPr/>
        </p:nvSpPr>
        <p:spPr>
          <a:xfrm>
            <a:off x="0" y="6608116"/>
            <a:ext cx="11860823" cy="230832"/>
          </a:xfrm>
          <a:prstGeom prst="rect">
            <a:avLst/>
          </a:prstGeom>
          <a:noFill/>
        </p:spPr>
        <p:txBody>
          <a:bodyPr wrap="square" rtlCol="0">
            <a:spAutoFit/>
          </a:bodyPr>
          <a:lstStyle/>
          <a:p>
            <a:r>
              <a:rPr lang="lv-LV" sz="900" dirty="0">
                <a:solidFill>
                  <a:schemeClr val="bg1">
                    <a:lumMod val="65000"/>
                  </a:schemeClr>
                </a:solidFill>
              </a:rPr>
              <a:t>Attēla atsauce: Darja Solodovnikova, Laila Niedrite, “Towards a Data Warehouse Architecture for Managing Big Data Evolution”, International Conference on Data Science, E-learning and Information Systems (2018)</a:t>
            </a:r>
          </a:p>
        </p:txBody>
      </p:sp>
      <p:pic>
        <p:nvPicPr>
          <p:cNvPr id="6" name="Picture 5" descr="A close up of a sign&#10;&#10;Description automatically generated">
            <a:extLst>
              <a:ext uri="{FF2B5EF4-FFF2-40B4-BE49-F238E27FC236}">
                <a16:creationId xmlns:a16="http://schemas.microsoft.com/office/drawing/2014/main" id="{DCAD3F45-075B-420D-A825-D7850811B1E9}"/>
              </a:ext>
            </a:extLst>
          </p:cNvPr>
          <p:cNvPicPr>
            <a:picLocks noChangeAspect="1"/>
          </p:cNvPicPr>
          <p:nvPr/>
        </p:nvPicPr>
        <p:blipFill>
          <a:blip r:embed="rId3"/>
          <a:stretch>
            <a:fillRect/>
          </a:stretch>
        </p:blipFill>
        <p:spPr>
          <a:xfrm>
            <a:off x="1323974" y="1756245"/>
            <a:ext cx="4000379" cy="2522966"/>
          </a:xfrm>
          <a:prstGeom prst="rect">
            <a:avLst/>
          </a:prstGeom>
        </p:spPr>
      </p:pic>
      <p:pic>
        <p:nvPicPr>
          <p:cNvPr id="8" name="Picture 7" descr="A close up of a logo&#10;&#10;Description automatically generated">
            <a:extLst>
              <a:ext uri="{FF2B5EF4-FFF2-40B4-BE49-F238E27FC236}">
                <a16:creationId xmlns:a16="http://schemas.microsoft.com/office/drawing/2014/main" id="{3AF44CEB-9B70-42FB-9AA2-87E6356C0984}"/>
              </a:ext>
            </a:extLst>
          </p:cNvPr>
          <p:cNvPicPr>
            <a:picLocks noChangeAspect="1"/>
          </p:cNvPicPr>
          <p:nvPr/>
        </p:nvPicPr>
        <p:blipFill>
          <a:blip r:embed="rId4"/>
          <a:stretch>
            <a:fillRect/>
          </a:stretch>
        </p:blipFill>
        <p:spPr>
          <a:xfrm>
            <a:off x="2770240" y="1756245"/>
            <a:ext cx="8424595" cy="2630560"/>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2546A1A4-5F5B-4ADE-ADB9-62B2FA9FB345}"/>
              </a:ext>
            </a:extLst>
          </p:cNvPr>
          <p:cNvPicPr>
            <a:picLocks noChangeAspect="1"/>
          </p:cNvPicPr>
          <p:nvPr/>
        </p:nvPicPr>
        <p:blipFill>
          <a:blip r:embed="rId5"/>
          <a:stretch>
            <a:fillRect/>
          </a:stretch>
        </p:blipFill>
        <p:spPr>
          <a:xfrm>
            <a:off x="4065700" y="3816012"/>
            <a:ext cx="4719486" cy="1713083"/>
          </a:xfrm>
          <a:prstGeom prst="rect">
            <a:avLst/>
          </a:prstGeom>
        </p:spPr>
      </p:pic>
      <p:pic>
        <p:nvPicPr>
          <p:cNvPr id="14" name="Picture 13">
            <a:extLst>
              <a:ext uri="{FF2B5EF4-FFF2-40B4-BE49-F238E27FC236}">
                <a16:creationId xmlns:a16="http://schemas.microsoft.com/office/drawing/2014/main" id="{A2E3F756-B331-4101-AFA5-38B0C09F3C83}"/>
              </a:ext>
            </a:extLst>
          </p:cNvPr>
          <p:cNvPicPr>
            <a:picLocks noChangeAspect="1"/>
          </p:cNvPicPr>
          <p:nvPr/>
        </p:nvPicPr>
        <p:blipFill>
          <a:blip r:embed="rId6"/>
          <a:stretch>
            <a:fillRect/>
          </a:stretch>
        </p:blipFill>
        <p:spPr>
          <a:xfrm>
            <a:off x="4205877" y="3462380"/>
            <a:ext cx="1724534" cy="437977"/>
          </a:xfrm>
          <a:prstGeom prst="rect">
            <a:avLst/>
          </a:prstGeom>
        </p:spPr>
      </p:pic>
    </p:spTree>
    <p:extLst>
      <p:ext uri="{BB962C8B-B14F-4D97-AF65-F5344CB8AC3E}">
        <p14:creationId xmlns:p14="http://schemas.microsoft.com/office/powerpoint/2010/main" val="354878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5"/>
                                        </p:tgtEl>
                                        <p:attrNameLst>
                                          <p:attrName>style.opacity</p:attrName>
                                        </p:attrNameLst>
                                      </p:cBhvr>
                                      <p:to>
                                        <p:strVal val="0.25"/>
                                      </p:to>
                                    </p:set>
                                    <p:animEffect filter="image" prLst="opacity: 0.25">
                                      <p:cBhvr rctx="IE">
                                        <p:cTn id="7" dur="indefinite"/>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xit" presetSubtype="0" fill="hold"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xit" presetSubtype="0" fill="hold" nodeType="withEffect">
                                  <p:stCondLst>
                                    <p:cond delay="0"/>
                                  </p:stCondLst>
                                  <p:childTnLst>
                                    <p:animEffect transition="out" filter="fade">
                                      <p:cBhvr>
                                        <p:cTn id="25" dur="500"/>
                                        <p:tgtEl>
                                          <p:spTgt spid="8"/>
                                        </p:tgtEl>
                                      </p:cBhvr>
                                    </p:animEffect>
                                    <p:set>
                                      <p:cBhvr>
                                        <p:cTn id="26" dur="1" fill="hold">
                                          <p:stCondLst>
                                            <p:cond delay="499"/>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xit" presetSubtype="0" fill="hold" nodeType="withEffect">
                                  <p:stCondLst>
                                    <p:cond delay="0"/>
                                  </p:stCondLst>
                                  <p:childTnLst>
                                    <p:animEffect transition="out" filter="fade">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BC0DD-F33E-4ADF-B977-CB4F27A0A36F}"/>
              </a:ext>
            </a:extLst>
          </p:cNvPr>
          <p:cNvSpPr>
            <a:spLocks noGrp="1"/>
          </p:cNvSpPr>
          <p:nvPr>
            <p:ph type="title"/>
          </p:nvPr>
        </p:nvSpPr>
        <p:spPr>
          <a:xfrm>
            <a:off x="581192" y="550830"/>
            <a:ext cx="11029616" cy="679604"/>
          </a:xfrm>
        </p:spPr>
        <p:txBody>
          <a:bodyPr/>
          <a:lstStyle/>
          <a:p>
            <a:r>
              <a:rPr lang="lv-LV" dirty="0"/>
              <a:t>Pupblikāciju lielo datu sistēma</a:t>
            </a:r>
            <a:endParaRPr lang="en-US" dirty="0"/>
          </a:p>
        </p:txBody>
      </p:sp>
      <p:pic>
        <p:nvPicPr>
          <p:cNvPr id="5" name="Picture 4" descr="A close up of a logo&#10;&#10;Description automatically generated">
            <a:extLst>
              <a:ext uri="{FF2B5EF4-FFF2-40B4-BE49-F238E27FC236}">
                <a16:creationId xmlns:a16="http://schemas.microsoft.com/office/drawing/2014/main" id="{EA1B8228-7CA2-4DC1-9D3F-7ABAA96F625F}"/>
              </a:ext>
            </a:extLst>
          </p:cNvPr>
          <p:cNvPicPr>
            <a:picLocks noChangeAspect="1"/>
          </p:cNvPicPr>
          <p:nvPr/>
        </p:nvPicPr>
        <p:blipFill rotWithShape="1">
          <a:blip r:embed="rId2"/>
          <a:srcRect r="19105"/>
          <a:stretch/>
        </p:blipFill>
        <p:spPr>
          <a:xfrm>
            <a:off x="2003586" y="1856546"/>
            <a:ext cx="8388922" cy="3499346"/>
          </a:xfrm>
          <a:prstGeom prst="rect">
            <a:avLst/>
          </a:prstGeom>
        </p:spPr>
      </p:pic>
      <p:sp>
        <p:nvSpPr>
          <p:cNvPr id="6" name="TextBox 5">
            <a:extLst>
              <a:ext uri="{FF2B5EF4-FFF2-40B4-BE49-F238E27FC236}">
                <a16:creationId xmlns:a16="http://schemas.microsoft.com/office/drawing/2014/main" id="{92478CD9-A04E-4760-A273-6E9401EC0B4D}"/>
              </a:ext>
            </a:extLst>
          </p:cNvPr>
          <p:cNvSpPr txBox="1"/>
          <p:nvPr/>
        </p:nvSpPr>
        <p:spPr>
          <a:xfrm>
            <a:off x="0" y="6608116"/>
            <a:ext cx="11860823" cy="230832"/>
          </a:xfrm>
          <a:prstGeom prst="rect">
            <a:avLst/>
          </a:prstGeom>
          <a:noFill/>
        </p:spPr>
        <p:txBody>
          <a:bodyPr wrap="square" rtlCol="0">
            <a:spAutoFit/>
          </a:bodyPr>
          <a:lstStyle/>
          <a:p>
            <a:r>
              <a:rPr lang="lv-LV" sz="900" dirty="0">
                <a:solidFill>
                  <a:schemeClr val="bg1">
                    <a:lumMod val="65000"/>
                  </a:schemeClr>
                </a:solidFill>
              </a:rPr>
              <a:t>Attēla atsauce: Darja Solodovnikova, Laila Niedrite, Aivars Niedritis, “On Metadata Support for Integrating Evolving Heterogeneous Data Sources”, European Conference on Advances in Databases and Information Systems (2019) </a:t>
            </a:r>
          </a:p>
        </p:txBody>
      </p:sp>
      <p:pic>
        <p:nvPicPr>
          <p:cNvPr id="10" name="Picture 9" descr="A close up of a sign&#10;&#10;Description automatically generated">
            <a:extLst>
              <a:ext uri="{FF2B5EF4-FFF2-40B4-BE49-F238E27FC236}">
                <a16:creationId xmlns:a16="http://schemas.microsoft.com/office/drawing/2014/main" id="{9C26AC8C-E3AA-4667-BE6F-A9F133B45C61}"/>
              </a:ext>
            </a:extLst>
          </p:cNvPr>
          <p:cNvPicPr>
            <a:picLocks noChangeAspect="1"/>
          </p:cNvPicPr>
          <p:nvPr/>
        </p:nvPicPr>
        <p:blipFill>
          <a:blip r:embed="rId3"/>
          <a:stretch>
            <a:fillRect/>
          </a:stretch>
        </p:blipFill>
        <p:spPr>
          <a:xfrm>
            <a:off x="2003585" y="2307247"/>
            <a:ext cx="2124075" cy="2124075"/>
          </a:xfrm>
          <a:prstGeom prst="rect">
            <a:avLst/>
          </a:prstGeom>
        </p:spPr>
      </p:pic>
      <p:pic>
        <p:nvPicPr>
          <p:cNvPr id="12" name="Picture 11" descr="A close up of a sign&#10;&#10;Description automatically generated">
            <a:extLst>
              <a:ext uri="{FF2B5EF4-FFF2-40B4-BE49-F238E27FC236}">
                <a16:creationId xmlns:a16="http://schemas.microsoft.com/office/drawing/2014/main" id="{7FBF093F-2F51-4599-B77A-E4D606867C40}"/>
              </a:ext>
            </a:extLst>
          </p:cNvPr>
          <p:cNvPicPr>
            <a:picLocks noChangeAspect="1"/>
          </p:cNvPicPr>
          <p:nvPr/>
        </p:nvPicPr>
        <p:blipFill>
          <a:blip r:embed="rId4"/>
          <a:stretch>
            <a:fillRect/>
          </a:stretch>
        </p:blipFill>
        <p:spPr>
          <a:xfrm>
            <a:off x="3479482" y="2307247"/>
            <a:ext cx="7081319" cy="2589873"/>
          </a:xfrm>
          <a:prstGeom prst="rect">
            <a:avLst/>
          </a:prstGeom>
        </p:spPr>
      </p:pic>
    </p:spTree>
    <p:extLst>
      <p:ext uri="{BB962C8B-B14F-4D97-AF65-F5344CB8AC3E}">
        <p14:creationId xmlns:p14="http://schemas.microsoft.com/office/powerpoint/2010/main" val="112706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5"/>
                                        </p:tgtEl>
                                        <p:attrNameLst>
                                          <p:attrName>style.opacity</p:attrName>
                                        </p:attrNameLst>
                                      </p:cBhvr>
                                      <p:to>
                                        <p:strVal val="0.25"/>
                                      </p:to>
                                    </p:set>
                                    <p:animEffect filter="image" prLst="opacity: 0.25">
                                      <p:cBhvr rctx="IE">
                                        <p:cTn id="7" dur="indefinite"/>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{CBB7D9D9-5AC1-4273-A84E-092C49BDA3AF}tf33552983</Template>
  <TotalTime>0</TotalTime>
  <Words>625</Words>
  <Application>Microsoft Office PowerPoint</Application>
  <PresentationFormat>Widescreen</PresentationFormat>
  <Paragraphs>73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Franklin Gothic Book</vt:lpstr>
      <vt:lpstr>Franklin Gothic Demi</vt:lpstr>
      <vt:lpstr>Wingdings 2</vt:lpstr>
      <vt:lpstr>DividendVTI</vt:lpstr>
      <vt:lpstr>Neviendabīgu integrētu datu  avotu evolūcijas apstrāde</vt:lpstr>
      <vt:lpstr>Esošās situācijas raksturojums</vt:lpstr>
      <vt:lpstr>Bakalaura darba mērķis</vt:lpstr>
      <vt:lpstr>«Zirnekļa tīkla» vide</vt:lpstr>
      <vt:lpstr>Datu noliktavu attīstība</vt:lpstr>
      <vt:lpstr>Lielie dati</vt:lpstr>
      <vt:lpstr>ETL procesi</vt:lpstr>
      <vt:lpstr>Datu evolūcijas sistēma</vt:lpstr>
      <vt:lpstr>Pupblikāciju lielo datu sistēma</vt:lpstr>
      <vt:lpstr>Publikāciju lielo datu sistēmas datu avotu izmaiņas</vt:lpstr>
      <vt:lpstr>Evolūcijas apstrādes mehānisms</vt:lpstr>
      <vt:lpstr>Evolūcijas apstrādes  funkcionalitāte</vt:lpstr>
      <vt:lpstr>Aprakstītās datu avotu izmaiņas</vt:lpstr>
      <vt:lpstr>Datu maģistrāles  līmeņa pievienošana</vt:lpstr>
      <vt:lpstr>Datu maģistrāles  līmeņa dzēšana</vt:lpstr>
      <vt:lpstr>Rezultāti</vt:lpstr>
      <vt:lpstr>secinājumi</vt:lpstr>
      <vt:lpstr>Paldies par uzmanību!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2020-05-27T09:05:57Z</dcterms:created>
  <dcterms:modified xsi:type="dcterms:W3CDTF">2020-05-29T20:34:20Z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