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4"/>
  </p:notesMasterIdLst>
  <p:handoutMasterIdLst>
    <p:handoutMasterId r:id="rId55"/>
  </p:handoutMasterIdLst>
  <p:sldIdLst>
    <p:sldId id="258" r:id="rId2"/>
    <p:sldId id="357" r:id="rId3"/>
    <p:sldId id="390" r:id="rId4"/>
    <p:sldId id="391" r:id="rId5"/>
    <p:sldId id="392" r:id="rId6"/>
    <p:sldId id="393" r:id="rId7"/>
    <p:sldId id="360" r:id="rId8"/>
    <p:sldId id="389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34" r:id="rId27"/>
    <p:sldId id="435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32" r:id="rId37"/>
    <p:sldId id="433" r:id="rId38"/>
    <p:sldId id="436" r:id="rId39"/>
    <p:sldId id="437" r:id="rId40"/>
    <p:sldId id="429" r:id="rId41"/>
    <p:sldId id="430" r:id="rId42"/>
    <p:sldId id="419" r:id="rId43"/>
    <p:sldId id="420" r:id="rId44"/>
    <p:sldId id="421" r:id="rId45"/>
    <p:sldId id="422" r:id="rId46"/>
    <p:sldId id="423" r:id="rId47"/>
    <p:sldId id="431" r:id="rId48"/>
    <p:sldId id="424" r:id="rId49"/>
    <p:sldId id="425" r:id="rId50"/>
    <p:sldId id="426" r:id="rId51"/>
    <p:sldId id="427" r:id="rId52"/>
    <p:sldId id="428" r:id="rId53"/>
  </p:sldIdLst>
  <p:sldSz cx="9144000" cy="6858000" type="screen4x3"/>
  <p:notesSz cx="6858000" cy="9144000"/>
  <p:defaultTextStyle>
    <a:defPPr>
      <a:defRPr lang="nl-NL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24A00"/>
    <a:srgbClr val="009900"/>
    <a:srgbClr val="CC9900"/>
    <a:srgbClr val="663300"/>
    <a:srgbClr val="B0AE5F"/>
    <a:srgbClr val="A29D00"/>
    <a:srgbClr val="990026"/>
    <a:srgbClr val="B88B00"/>
    <a:srgbClr val="9200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4660"/>
  </p:normalViewPr>
  <p:slideViewPr>
    <p:cSldViewPr>
      <p:cViewPr varScale="1">
        <p:scale>
          <a:sx n="114" d="100"/>
          <a:sy n="114" d="100"/>
        </p:scale>
        <p:origin x="56" y="10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3DE243C-9307-47C8-845D-2ADBBC2D8DE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3952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Klik om de opmaakprofielen van de modeltekst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652489-1848-46ED-B5A7-35927E9CC04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7272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7EF046-6B58-42B5-A3EE-DDD8C7BB8453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102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4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Keuzeproject 1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/>
        </p:nvSpPr>
        <p:spPr>
          <a:xfrm>
            <a:off x="0" y="5661248"/>
            <a:ext cx="9144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mage_previ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32000" y="6192000"/>
            <a:ext cx="1136842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05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Keuzeproject 1</a:t>
            </a:r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924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Keuzeproject 1</a:t>
            </a:r>
            <a:endParaRPr lang="nl-BE" dirty="0"/>
          </a:p>
        </p:txBody>
      </p:sp>
      <p:pic>
        <p:nvPicPr>
          <p:cNvPr id="11" name="Picture 10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5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/>
              <a:t>Keuzeproject 1</a:t>
            </a:r>
            <a:endParaRPr lang="nl-BE" dirty="0"/>
          </a:p>
        </p:txBody>
      </p:sp>
      <p:pic>
        <p:nvPicPr>
          <p:cNvPr id="14" name="Picture 13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7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l-BE"/>
              <a:t>Keuzeproject 1</a:t>
            </a:r>
            <a:endParaRPr lang="nl-BE" dirty="0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1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Keuzeproject 1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5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Keuzeproject 1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3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Keuzeproject 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1A37F-8D1F-430D-A38E-512C1B6CCCE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215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r>
              <a:rPr lang="nl-BE" dirty="0"/>
              <a:t>Keuzeproject 1</a:t>
            </a:r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0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/>
              <a:t>Klimaatregeling</a:t>
            </a:r>
            <a:r>
              <a:rPr lang="en-US" dirty="0"/>
              <a:t> </a:t>
            </a:r>
          </a:p>
          <a:p>
            <a:pPr>
              <a:lnSpc>
                <a:spcPct val="80000"/>
              </a:lnSpc>
            </a:pPr>
            <a:r>
              <a:rPr lang="en-US" dirty="0"/>
              <a:t>Laurens Putseys 3GIOT</a:t>
            </a:r>
          </a:p>
          <a:p>
            <a:pPr eaLnBrk="1" hangingPunct="1">
              <a:lnSpc>
                <a:spcPct val="80000"/>
              </a:lnSpc>
            </a:pPr>
            <a:endParaRPr lang="nl-NL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/>
              <a:t>Projecten voor het werkveld 2</a:t>
            </a:r>
            <a:endParaRPr lang="nl-NL" sz="1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DE407-3F22-2A4D-C2FF-C043BDDA2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C9B75953-7030-2824-70D9-F3D795A065D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Principe schema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052C79-F07C-7D96-C01A-A33E72E2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09083-AF93-95F9-646C-D11DD167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90423F43-CCED-7F55-8344-A4DA10724617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10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8D00D990-7441-1BCE-9FF2-7D9E9CB09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 err="1"/>
              <a:t>Envirocontrol</a:t>
            </a:r>
            <a:r>
              <a:rPr lang="nl-NL" sz="1500" dirty="0"/>
              <a:t> standalone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 err="1"/>
              <a:t>Relay</a:t>
            </a:r>
            <a:r>
              <a:rPr lang="nl-NL" sz="1200" dirty="0"/>
              <a:t> board stelt de gebruiker in staat om eender welk toestel, dat kan gestuurd worden met een </a:t>
            </a:r>
            <a:r>
              <a:rPr lang="nl-NL" sz="1200" dirty="0" err="1"/>
              <a:t>relay</a:t>
            </a:r>
            <a:r>
              <a:rPr lang="nl-NL" sz="1200" dirty="0"/>
              <a:t> te koppelen</a:t>
            </a:r>
            <a:endParaRPr lang="nl-NL" sz="900" dirty="0"/>
          </a:p>
          <a:p>
            <a:pPr marL="0" indent="0">
              <a:buNone/>
            </a:pPr>
            <a:endParaRPr lang="nl-NL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17B94-49D7-8682-72C6-10115C0D3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2070250"/>
            <a:ext cx="8287907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6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0F503-ABB6-0596-3698-B5C30E31B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95D59D82-5E5B-9610-C01C-15DBD4C49AE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PRINCIPE SCHEMA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BB17C5-04EA-6C96-3835-A3AFC5A6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501A3D-BB2C-24A8-0F6A-6CC86124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489A5227-9928-2F20-19B2-C6F431CE28D3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11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59943883-2629-AFB2-F978-0EC9663D9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 err="1"/>
              <a:t>Envirosense</a:t>
            </a:r>
            <a:r>
              <a:rPr lang="nl-NL" sz="1500" dirty="0"/>
              <a:t> en </a:t>
            </a:r>
            <a:r>
              <a:rPr lang="nl-NL" sz="1500" dirty="0" err="1"/>
              <a:t>envirocontrol</a:t>
            </a:r>
            <a:r>
              <a:rPr lang="nl-NL" sz="1500" dirty="0"/>
              <a:t> zijn </a:t>
            </a:r>
            <a:r>
              <a:rPr lang="nl-NL" sz="1500" dirty="0" err="1"/>
              <a:t>loosely</a:t>
            </a:r>
            <a:r>
              <a:rPr lang="nl-NL" sz="1500" dirty="0"/>
              <a:t> </a:t>
            </a:r>
            <a:r>
              <a:rPr lang="nl-NL" sz="1500" dirty="0" err="1"/>
              <a:t>coupled</a:t>
            </a:r>
            <a:r>
              <a:rPr lang="nl-NL" sz="1500" dirty="0"/>
              <a:t> waardoor je de communicatie makkelijk kan uitbreiden </a:t>
            </a:r>
            <a:endParaRPr lang="nl-NL" sz="900" dirty="0"/>
          </a:p>
          <a:p>
            <a:pPr marL="0" indent="0">
              <a:buNone/>
            </a:pPr>
            <a:endParaRPr lang="nl-NL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A5594-F4E1-C659-9A8F-E96B2549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823" y="2204864"/>
            <a:ext cx="4648849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3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6BAE4-B314-C160-9696-ABB4375FC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68B89566-03CA-FA6F-A578-243729EE8B5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PRINCIPE SCHEMA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024A88-B7C6-F788-5803-7BCB6445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BBA50D-700B-5AFB-2A66-69317F2B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CB6A25AC-6A9B-AE7F-89A9-CBDEEF8D62CA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12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A86FD114-DDF4-8D4E-529B-9F81077E6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Zou zelfs mogelijk zijn om in de toekomst het volgende te doen</a:t>
            </a:r>
            <a:endParaRPr lang="nl-NL" sz="900" dirty="0"/>
          </a:p>
          <a:p>
            <a:pPr marL="0" indent="0">
              <a:buNone/>
            </a:pPr>
            <a:endParaRPr lang="nl-NL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FDDAE-0889-50BE-2F11-7BE5E1FDA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12" y="2348880"/>
            <a:ext cx="5201376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79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AA39D-6D40-EF8C-4C38-8A250FD5F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415E2192-629B-40BD-0717-7C3A40F1F5A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PRINCIPE SCHEMA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E0BE0D-3A41-FBD3-8193-DD4D6985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7CFDEC-CF9F-268A-A76C-26234507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4D2E62A2-A122-E2C0-DF27-C6D16F59C5EB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13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F8F77761-6B00-F243-B52A-6542677A2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Het contract van de </a:t>
            </a:r>
            <a:r>
              <a:rPr lang="nl-NL" sz="1500" dirty="0" err="1"/>
              <a:t>mqtt</a:t>
            </a:r>
            <a:r>
              <a:rPr lang="nl-NL" sz="1500" dirty="0"/>
              <a:t>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19A8D6-8AFA-1C68-64AA-7A6EB7A96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2146701"/>
            <a:ext cx="4868998" cy="24388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F43532-09EA-B70B-69E2-483866C55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844824"/>
            <a:ext cx="3019846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63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6EC77-6611-D71F-A128-BF9DB58F1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F214443D-C34F-E551-4791-6ED11022777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PRINCIPE SCHEMA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74D16A-64A9-8137-F88F-F2CD605D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87202-5226-1D93-A54B-56F9526D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9C82D97D-63AC-C9C4-7885-57B3BECB8C79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14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A7EEFE62-CC83-DDEA-78F1-56137031D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Sensordata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917B2-3ADA-C09A-F958-1F2073729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484784"/>
            <a:ext cx="4362418" cy="41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3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058F6-1DF5-181A-369E-E1990A96E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7E4D17F5-54B9-6942-689F-CFC1759F55F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Sensoren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6B779E-0F64-BC6F-000E-3C6FB9EB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4DC523-E537-74FD-3D1E-7AE39D62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337EAF47-559B-D136-4924-4BFB1A4D2F5B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15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C9B2C674-02CE-B203-4C32-180D65EFB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47EE14-BBAE-8771-D778-BDE4B8084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15170"/>
              </p:ext>
            </p:extLst>
          </p:nvPr>
        </p:nvGraphicFramePr>
        <p:xfrm>
          <a:off x="1524000" y="1397000"/>
          <a:ext cx="60960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499223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03279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DHT22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BME280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7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Temp, vochtigheid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Temp, vochtigheid, luchtdruk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63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1 </a:t>
                      </a:r>
                      <a:r>
                        <a:rPr lang="nl-BE" dirty="0" err="1"/>
                        <a:t>wire</a:t>
                      </a:r>
                      <a:r>
                        <a:rPr lang="nl-BE" dirty="0"/>
                        <a:t>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I2C of SPI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50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Goedkoop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Relatief goedkoop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27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3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-40°C tot + 80°C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-40°C tot +85°C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1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Vocht +-2%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+-3%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74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3,3V of 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1,8V ~ 3,6V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15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~1,5mA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~3,6µA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75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565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074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50566-1EF1-9EF4-FD94-B249A7B59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4B5E0240-2ACB-445D-8510-E13D56932C5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Sensoren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7AD4C0-7ECA-2C46-1BBD-E411C679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E5272E-E27C-67E7-5E54-356BD89B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71DDAF15-4709-4B10-6F87-D80B31995F01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16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3CB750-9784-F573-E8B6-D2136B2F3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3864363"/>
            <a:ext cx="2304256" cy="1620385"/>
          </a:xfr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8803A7-C3A8-58D7-14F6-D00BE6AC8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900182"/>
              </p:ext>
            </p:extLst>
          </p:nvPr>
        </p:nvGraphicFramePr>
        <p:xfrm>
          <a:off x="1524000" y="1397000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499223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03279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DHT22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BME280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7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Goedkoop en eenvoudig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Temp, vochtigheid, luchtdruk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63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Zowel 3,3 als 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Sneller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50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Enkel temp en druk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I2C EN SPI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27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Duurder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3721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AFBAF80-827E-8ECD-F2B3-F507288CE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2" y="3864363"/>
            <a:ext cx="1981716" cy="173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57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5D9BC-2EB1-2D1E-5909-5B66BE246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4C118BE4-AD4C-0A12-4C75-119CE82D033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Sensoren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A3F364-6AD5-033F-62A0-DA62D9EC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C5B0BD-C814-2592-34B0-BF713AC7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8664B108-B98B-1CD7-052B-6DDCBA58AA7A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17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B0AC403A-5251-905F-F964-72B7CEB5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We willen ons onafhankelijk maken van sensor type X of sensor type 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Natuurlijk: sensor moet nog altijd relevantie hebben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Temperatuur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Luchtdruk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Vochtigheid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NL" sz="1200" dirty="0"/>
          </a:p>
          <a:p>
            <a:pPr lvl="1">
              <a:buFont typeface="Arial" panose="020B0604020202020204" pitchFamily="34" charset="0"/>
              <a:buChar char="•"/>
            </a:pPr>
            <a:endParaRPr lang="nl-NL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DAC4B-0B62-D6BE-6EA3-7C3DAA391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416" y="1872120"/>
            <a:ext cx="3502534" cy="4001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704300-6133-3CB6-3843-4C7F53C2E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907579"/>
            <a:ext cx="3013960" cy="358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66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10388-E3B6-3122-414C-43D695C38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A70AB894-47FD-D3E8-AC31-E4D7369202D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Sensoren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B836B9-EB71-5FA3-0ACD-5D85F57D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F7548-8E4B-4200-ED69-343F3C05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B62592C0-3D75-E015-777B-CCCFF5BB2BCE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18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D4D85A67-B818-8F38-77E6-B86A2C132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Afhankelijk van welke sensor in de </a:t>
            </a:r>
            <a:r>
              <a:rPr lang="nl-NL" sz="1500" dirty="0" err="1"/>
              <a:t>config</a:t>
            </a:r>
            <a:endParaRPr lang="nl-NL" sz="15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900" dirty="0"/>
              <a:t>Laden de juiste driver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900" dirty="0"/>
              <a:t>Abstractie naar sensordriver en niet naar sensor X of sensor 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900" b="1" u="sng" dirty="0"/>
              <a:t>WAAROM?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NL" sz="1200" dirty="0"/>
          </a:p>
          <a:p>
            <a:pPr lvl="1">
              <a:buFont typeface="Arial" panose="020B0604020202020204" pitchFamily="34" charset="0"/>
              <a:buChar char="•"/>
            </a:pPr>
            <a:endParaRPr lang="nl-NL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86716-EF10-5C93-D2D5-7B45A5846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05" y="3068960"/>
            <a:ext cx="6725589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94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4B447-C4F7-865E-834E-3A1CC7955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C539FBB8-6241-BC31-95BC-696C0EB15A0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Sensoren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CB90A3-6200-D7D1-0B23-21F4E2CE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004BBA-3E59-D559-1328-92348D87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9FF5A722-8928-945B-EF90-2F7BED4A65FC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19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08FB00C4-18E7-29E1-F00C-44FF131FA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Waarom los koppeling van sensor?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Kern van de zaak is het regelen van klimaat NIET de sensor of NIET de actuator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Hierdoor kunnen we makkelijk sensor of actuator onafhankelijk werken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Deel van software </a:t>
            </a:r>
            <a:r>
              <a:rPr lang="nl-NL" sz="1500" dirty="0" err="1"/>
              <a:t>dev</a:t>
            </a:r>
            <a:r>
              <a:rPr lang="nl-NL" sz="1500" dirty="0"/>
              <a:t> life </a:t>
            </a:r>
            <a:r>
              <a:rPr lang="nl-NL" sz="1500" dirty="0" err="1"/>
              <a:t>cycle</a:t>
            </a:r>
            <a:r>
              <a:rPr lang="nl-NL" sz="1500" dirty="0"/>
              <a:t> is ook </a:t>
            </a:r>
            <a:r>
              <a:rPr lang="nl-NL" sz="1500" b="1" u="sng" dirty="0"/>
              <a:t>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900" dirty="0"/>
              <a:t>Hardware is niet altijd aanwezig (wegens te duur, niet in voorraad, 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900" dirty="0"/>
              <a:t>Is ook niet altijd handig voor </a:t>
            </a:r>
            <a:r>
              <a:rPr lang="nl-NL" sz="900" dirty="0" err="1"/>
              <a:t>testing</a:t>
            </a:r>
            <a:r>
              <a:rPr lang="nl-NL" sz="900" dirty="0"/>
              <a:t> of </a:t>
            </a:r>
            <a:r>
              <a:rPr lang="nl-NL" sz="900" dirty="0" err="1"/>
              <a:t>debugging</a:t>
            </a:r>
            <a:endParaRPr lang="nl-NL" sz="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900" dirty="0"/>
              <a:t>Business logica kan worden getest zonder hardware (driver is maar een tandwiel in het uurwerk, weliswaar een belangrijk tandwiel…)</a:t>
            </a:r>
          </a:p>
        </p:txBody>
      </p:sp>
    </p:spTree>
    <p:extLst>
      <p:ext uri="{BB962C8B-B14F-4D97-AF65-F5344CB8AC3E}">
        <p14:creationId xmlns:p14="http://schemas.microsoft.com/office/powerpoint/2010/main" val="403771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/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inleiding</a:t>
            </a:r>
          </a:p>
        </p:txBody>
      </p:sp>
      <p:sp>
        <p:nvSpPr>
          <p:cNvPr id="41986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77330"/>
          </a:xfrm>
          <a:noFill/>
          <a:ln>
            <a:noFill/>
          </a:ln>
        </p:spPr>
        <p:txBody>
          <a:bodyPr bIns="144000">
            <a:normAutofit/>
          </a:bodyPr>
          <a:lstStyle/>
          <a:p>
            <a:pPr marL="0" indent="0">
              <a:buNone/>
            </a:pPr>
            <a:r>
              <a:rPr lang="nl-NL" sz="1800" dirty="0"/>
              <a:t>De opdracht: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Klimaatregeling aan de hand van temperatuur en vochtigheid om de effecten op hout te onderzoeken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 algn="just">
              <a:buNone/>
            </a:pPr>
            <a:endParaRPr lang="nl-BE" altLang="en-US" sz="1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41988" name="Tijdelijke aanduiding voor dianummer 3"/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2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221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1E6EE-CE62-6CD9-0563-49357AD94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AAC5B1CB-7F0D-2798-C6C4-AE64E7391BE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DHT22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BE906F-7E12-A48C-3550-6E4937DF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A8E82F-A451-93A0-6972-FEE9CBD2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ADAABE80-6ECB-EB36-D358-2D251F5FA55C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20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A3372E75-94A4-F5FF-00E9-F86C88805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1 </a:t>
            </a:r>
            <a:r>
              <a:rPr lang="nl-NL" sz="1500" dirty="0" err="1"/>
              <a:t>wire</a:t>
            </a:r>
            <a:r>
              <a:rPr lang="nl-NL" sz="1500" dirty="0"/>
              <a:t> interface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Niet handig met python, heeft C code nodig vanwege </a:t>
            </a:r>
            <a:r>
              <a:rPr lang="nl-NL" sz="1500" dirty="0" err="1"/>
              <a:t>timings</a:t>
            </a: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De dag van vandaag is Python bijna net zo snel maar enkel en alleen als je high level functies gebruikt =&gt; Dus enkel met low level zaken of specifieke </a:t>
            </a:r>
            <a:r>
              <a:rPr lang="nl-NL" sz="1500" dirty="0" err="1"/>
              <a:t>algortimen</a:t>
            </a:r>
            <a:r>
              <a:rPr lang="nl-NL" sz="1500" dirty="0"/>
              <a:t> die men probeert te implementeren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De 1-wire bus vergt veel </a:t>
            </a:r>
            <a:r>
              <a:rPr lang="nl-NL" sz="1500" dirty="0" err="1"/>
              <a:t>timings</a:t>
            </a:r>
            <a:r>
              <a:rPr lang="nl-NL" sz="1500" dirty="0"/>
              <a:t> voor succesvolle communicatie dus hiervoor gebruiken we een python </a:t>
            </a:r>
            <a:r>
              <a:rPr lang="nl-NL" sz="1500" dirty="0" err="1"/>
              <a:t>lib</a:t>
            </a:r>
            <a:r>
              <a:rPr lang="nl-NL" sz="1500" dirty="0"/>
              <a:t> die gecompileerd is met C…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Zeer eenvoudige integratie…</a:t>
            </a:r>
            <a:endParaRPr lang="nl-NL" sz="600" dirty="0"/>
          </a:p>
        </p:txBody>
      </p:sp>
    </p:spTree>
    <p:extLst>
      <p:ext uri="{BB962C8B-B14F-4D97-AF65-F5344CB8AC3E}">
        <p14:creationId xmlns:p14="http://schemas.microsoft.com/office/powerpoint/2010/main" val="3363152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0FB96-6D1A-00BB-F61E-7CED733E7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2F50E83C-EFB1-5854-D7F5-CD7E27BD848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DHT22 - protocol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83BC39-2FD7-2197-BA85-D0C8C8BB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2054F2-1E87-971A-7720-0FEC4E9E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4B8892D7-549D-FEEA-B505-5AB7279B0CAA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21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61597DF6-D394-8C3A-D06C-D767D212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Stap 1: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Microcontroller pulls de data lijn laag voor minstens 1ms en dan terug hoog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Stap 2: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Sensor reageert hierop door de data lijn laag te trekken voor 80µs en dan terug hoog voor 80µs  (ACK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Stap 3: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De sensor verstuurt 40 bits (5bytes)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16 bits voor vochtigheid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16 bits voor temperatuur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8 bits als </a:t>
            </a:r>
            <a:r>
              <a:rPr lang="nl-NL" sz="1500" dirty="0" err="1"/>
              <a:t>checksum</a:t>
            </a: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Elke bit is een hoge signaal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0 =&gt; 50µs laag gevolgd door 26-28µs hoge puls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1 =&gt; 50µs laag gevolgd door 70µs hoge puls</a:t>
            </a:r>
            <a:endParaRPr lang="nl-NL" sz="600" dirty="0"/>
          </a:p>
        </p:txBody>
      </p:sp>
    </p:spTree>
    <p:extLst>
      <p:ext uri="{BB962C8B-B14F-4D97-AF65-F5344CB8AC3E}">
        <p14:creationId xmlns:p14="http://schemas.microsoft.com/office/powerpoint/2010/main" val="3327828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806AC-A3B7-47FB-A29F-6AEAC26A8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42169E33-A947-2BCF-4C3A-75B0DD4DEAB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DHT22 - protocol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E8944B-FC63-6549-11AC-E9988A1E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F1019-6933-88AB-1A9C-A3E27519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8C69601E-7F35-2C82-CBA1-606D7894A514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22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3F4AEE82-247D-1F21-35EC-9CAA2705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[High Byte Humidity] [Low Byte Humidity] [High Byte Temp] [Low Byte Temp] [Checksum]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Example: 0011 0100 0000 0000 0001 1010 0000 0000 0011 1110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Humidity = 0x34 (52%) and Temperature = 0x1A (26°C)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Checksum </a:t>
            </a:r>
            <a:r>
              <a:rPr lang="en-US" sz="1500" dirty="0" err="1"/>
              <a:t>wordt</a:t>
            </a:r>
            <a:r>
              <a:rPr lang="en-US" sz="1500" dirty="0"/>
              <a:t> </a:t>
            </a:r>
            <a:r>
              <a:rPr lang="en-US" sz="1500" dirty="0" err="1"/>
              <a:t>berekend</a:t>
            </a:r>
            <a:r>
              <a:rPr lang="en-US" sz="1500" dirty="0"/>
              <a:t> door het </a:t>
            </a:r>
            <a:r>
              <a:rPr lang="en-US" sz="1500" dirty="0" err="1"/>
              <a:t>optellen</a:t>
            </a:r>
            <a:r>
              <a:rPr lang="en-US" sz="1500" dirty="0"/>
              <a:t> van de </a:t>
            </a:r>
            <a:r>
              <a:rPr lang="en-US" sz="1500" dirty="0" err="1"/>
              <a:t>eerste</a:t>
            </a:r>
            <a:r>
              <a:rPr lang="en-US" sz="1500" dirty="0"/>
              <a:t> 4 bytes (</a:t>
            </a:r>
            <a:r>
              <a:rPr lang="en-US" sz="1500" dirty="0" err="1"/>
              <a:t>vochtigheid</a:t>
            </a:r>
            <a:r>
              <a:rPr lang="en-US" sz="1500" dirty="0"/>
              <a:t> and </a:t>
            </a:r>
            <a:r>
              <a:rPr lang="en-US" sz="1500" dirty="0" err="1"/>
              <a:t>temperatuur</a:t>
            </a:r>
            <a:r>
              <a:rPr lang="en-US" sz="1500" dirty="0"/>
              <a:t>) </a:t>
            </a:r>
            <a:r>
              <a:rPr lang="en-US" sz="1500" dirty="0" err="1"/>
              <a:t>en</a:t>
            </a:r>
            <a:r>
              <a:rPr lang="en-US" sz="1500" dirty="0"/>
              <a:t> </a:t>
            </a:r>
            <a:r>
              <a:rPr lang="en-US" sz="1500" dirty="0" err="1"/>
              <a:t>verififereert</a:t>
            </a:r>
            <a:r>
              <a:rPr lang="en-US" sz="1500" dirty="0"/>
              <a:t> </a:t>
            </a:r>
            <a:r>
              <a:rPr lang="en-US" sz="1500" dirty="0" err="1"/>
              <a:t>dat</a:t>
            </a:r>
            <a:r>
              <a:rPr lang="en-US" sz="1500" dirty="0"/>
              <a:t> </a:t>
            </a:r>
            <a:r>
              <a:rPr lang="en-US" sz="1500" dirty="0" err="1"/>
              <a:t>tegen</a:t>
            </a:r>
            <a:r>
              <a:rPr lang="en-US" sz="1500" dirty="0"/>
              <a:t> de 5de byte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Dus high byte </a:t>
            </a:r>
            <a:r>
              <a:rPr lang="en-US" sz="1200" dirty="0" err="1"/>
              <a:t>vochtigheid</a:t>
            </a:r>
            <a:r>
              <a:rPr lang="en-US" sz="1200" dirty="0"/>
              <a:t> + low byte  </a:t>
            </a:r>
            <a:r>
              <a:rPr lang="en-US" sz="1200" dirty="0" err="1"/>
              <a:t>vochtigheid</a:t>
            </a:r>
            <a:r>
              <a:rPr lang="en-US" sz="1200" dirty="0"/>
              <a:t> + high byte temp + low byte temp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Som van de bytes =&gt; </a:t>
            </a:r>
            <a:r>
              <a:rPr lang="en-US" sz="1200" dirty="0" err="1"/>
              <a:t>enkel</a:t>
            </a:r>
            <a:r>
              <a:rPr lang="en-US" sz="1200" dirty="0"/>
              <a:t> de </a:t>
            </a:r>
            <a:r>
              <a:rPr lang="en-US" sz="1200" dirty="0" err="1"/>
              <a:t>laatste</a:t>
            </a:r>
            <a:r>
              <a:rPr lang="en-US" sz="1200" dirty="0"/>
              <a:t> 8 bits </a:t>
            </a:r>
            <a:r>
              <a:rPr lang="en-US" sz="1200" dirty="0" err="1"/>
              <a:t>worden</a:t>
            </a:r>
            <a:r>
              <a:rPr lang="en-US" sz="1200" dirty="0"/>
              <a:t> </a:t>
            </a:r>
            <a:r>
              <a:rPr lang="en-US" sz="1200" dirty="0" err="1"/>
              <a:t>gebruikt</a:t>
            </a:r>
            <a:r>
              <a:rPr lang="en-US" sz="1200" dirty="0"/>
              <a:t> </a:t>
            </a:r>
            <a:r>
              <a:rPr lang="en-US" sz="1200" dirty="0" err="1"/>
              <a:t>als</a:t>
            </a:r>
            <a:r>
              <a:rPr lang="en-US" sz="1200" dirty="0"/>
              <a:t> checksum </a:t>
            </a:r>
            <a:endParaRPr lang="nl-NL" sz="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0x02 + 0x58 + 0x01 + 0x2c = 0x87 = 10000111 = 135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Als de som groter is dan 8 bits, houd je alleen de laagste 8 bits van de som over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95444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6C599-EEAA-3FFE-93D8-A1675C063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C13672AE-ECCE-1E78-0387-C403BC9A261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DHT22 - protocol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439429-C1B3-9DCC-8AF7-602E0CA7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76267B-CF35-18B9-F739-73D07134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6BAA6FF5-0628-BCF4-1327-1003EC6722B0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23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66A283-BB33-0EB5-0B48-34F653787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461" y="954087"/>
            <a:ext cx="5853077" cy="4949825"/>
          </a:xfrm>
        </p:spPr>
      </p:pic>
    </p:spTree>
    <p:extLst>
      <p:ext uri="{BB962C8B-B14F-4D97-AF65-F5344CB8AC3E}">
        <p14:creationId xmlns:p14="http://schemas.microsoft.com/office/powerpoint/2010/main" val="3838855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BC21F-C224-4540-BFA2-E03791075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3FA4ABCF-B966-2FEE-5EAF-7841D67DC5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BME280 - protocol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418832-88F8-042C-2021-EDC3F977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468B54-6710-7737-7370-716895F8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C3DEC19F-F9E6-A41A-F4EC-A36F658BDC6F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24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BFCD3F29-78AF-EC31-4F27-D98030AF5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 err="1"/>
              <a:t>Velleman</a:t>
            </a:r>
            <a:r>
              <a:rPr lang="nl-NL" sz="1500" dirty="0"/>
              <a:t> kit die enkel I2C ondersteund (!er is wel SPI aanwezig enkel niet via dit </a:t>
            </a:r>
            <a:r>
              <a:rPr lang="nl-NL" sz="1500" dirty="0" err="1"/>
              <a:t>dev</a:t>
            </a:r>
            <a:r>
              <a:rPr lang="nl-NL" sz="1500" dirty="0"/>
              <a:t> board)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 err="1"/>
              <a:t>Slave</a:t>
            </a:r>
            <a:r>
              <a:rPr lang="nl-NL" sz="1500" dirty="0"/>
              <a:t> </a:t>
            </a:r>
            <a:r>
              <a:rPr lang="nl-NL" sz="1500" dirty="0" err="1"/>
              <a:t>address</a:t>
            </a:r>
            <a:r>
              <a:rPr lang="nl-NL" sz="1500" dirty="0"/>
              <a:t> is typisch 0x76 of 0x77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</p:spTree>
    <p:extLst>
      <p:ext uri="{BB962C8B-B14F-4D97-AF65-F5344CB8AC3E}">
        <p14:creationId xmlns:p14="http://schemas.microsoft.com/office/powerpoint/2010/main" val="2675084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AAB89-9D7A-56B0-4469-250811C40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4096B7AE-7903-8749-BE0D-9F017D6430C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BME280 - protocol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E57C0F-B21F-6BD6-324C-0AE4BB9C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E13678-0F72-BCD2-49B4-D69ACBBB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3CE1A9BF-C1E1-0969-2F83-0745501FFCDC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25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3989C414-3A08-E2DE-C229-2AEDC7DC8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 err="1"/>
              <a:t>Velleman</a:t>
            </a:r>
            <a:r>
              <a:rPr lang="nl-NL" sz="1500" dirty="0"/>
              <a:t> kit die enkel I2C ondersteund (!er is wel SPI aanwezig enkel niet via dit </a:t>
            </a:r>
            <a:r>
              <a:rPr lang="nl-NL" sz="1500" dirty="0" err="1"/>
              <a:t>dev</a:t>
            </a:r>
            <a:r>
              <a:rPr lang="nl-NL" sz="1500" dirty="0"/>
              <a:t> board)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 err="1"/>
              <a:t>Slave</a:t>
            </a:r>
            <a:r>
              <a:rPr lang="nl-NL" sz="1500" dirty="0"/>
              <a:t> </a:t>
            </a:r>
            <a:r>
              <a:rPr lang="nl-NL" sz="1500" dirty="0" err="1"/>
              <a:t>address</a:t>
            </a:r>
            <a:r>
              <a:rPr lang="nl-NL" sz="1500" dirty="0"/>
              <a:t> is typisch 0x76 of 0x77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Via </a:t>
            </a:r>
            <a:r>
              <a:rPr lang="nl-NL" sz="1500" dirty="0" err="1"/>
              <a:t>smbus</a:t>
            </a:r>
            <a:r>
              <a:rPr lang="nl-NL" sz="1500" dirty="0"/>
              <a:t> communiceer ik met de sensor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F146B-35A5-8A14-52B4-20199E84C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088" y="1916832"/>
            <a:ext cx="3947638" cy="361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8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E0CF2-EC6F-A02B-AC7D-5DA320501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72918E8D-4B90-C0E6-D7C5-89B0E2D2B91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BME280 - protocol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9CBB0C-D4F9-4C90-4E2A-116CD815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5DB10E-74A2-470B-EFA7-C43D5333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4F102765-159A-8717-D4C9-B61786036F63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26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B96BEE32-C8DD-5916-AC9A-C395668C2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4501088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Makkelijk om data uit te lezen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Zeer moeilijk om data om te vormen in nuttige data (rauwe data VS nuttige waarden in de juiste eenheid)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Moeten afkijken bij andere </a:t>
            </a:r>
            <a:r>
              <a:rPr lang="nl-NL" sz="1500" dirty="0" err="1"/>
              <a:t>libs</a:t>
            </a:r>
            <a:r>
              <a:rPr lang="nl-NL" sz="1500" dirty="0"/>
              <a:t> om een implementaties te hebben die correct werkt (dank u </a:t>
            </a:r>
            <a:r>
              <a:rPr lang="nl-NL" sz="1500" dirty="0" err="1"/>
              <a:t>github</a:t>
            </a:r>
            <a:r>
              <a:rPr lang="nl-NL" sz="15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A711C3-28D7-4BE0-96CB-98B4081B6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052736"/>
            <a:ext cx="4668694" cy="441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40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A4FE9-F954-D2A1-9B6F-6F749FCAB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78860CBD-3146-1A98-08FF-1F1C7889849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BME280 - protocol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D20677-A715-770F-11CD-418B5C79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DA7B9-9662-F1C2-DC36-4CB03841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6D442143-E637-2FD7-1486-807D388CC14E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27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78AA24EF-CB6D-BE69-46A1-0E45DBD79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4501088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Makkelijk om data uit te lezen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Zeer moeilijk om data om te vormen in nuttige data (rauwe data VS nuttige waarden in de juiste eenheid)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Moeten afkijken bij andere </a:t>
            </a:r>
            <a:r>
              <a:rPr lang="nl-NL" sz="1500" dirty="0" err="1"/>
              <a:t>libs</a:t>
            </a:r>
            <a:r>
              <a:rPr lang="nl-NL" sz="1500" dirty="0"/>
              <a:t> om een implementaties te hebben die correct werkt (dank u </a:t>
            </a:r>
            <a:r>
              <a:rPr lang="nl-NL" sz="1500" dirty="0" err="1"/>
              <a:t>github</a:t>
            </a:r>
            <a:r>
              <a:rPr lang="nl-NL" sz="15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CED6E-7CF9-D643-FFEB-03B111DD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142984"/>
            <a:ext cx="426572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70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58A55-75AB-1873-5190-B5DAEBB51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203AA55B-F870-DEA6-35BD-702E463F812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Sensor data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363F70-51A6-FF27-6102-8E28C2E1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F4481-6EEB-6B3F-2AD5-DACA631D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10B6C0C2-2886-1FB7-7C95-C7806BDB0585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28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8BE3FE34-6588-4E97-3BD2-97FEF463D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De sensor data wordt via </a:t>
            </a:r>
            <a:r>
              <a:rPr lang="nl-NL" sz="1500" dirty="0" err="1"/>
              <a:t>mqtt</a:t>
            </a:r>
            <a:r>
              <a:rPr lang="nl-NL" sz="1500" dirty="0"/>
              <a:t> verstuurd naar </a:t>
            </a:r>
            <a:r>
              <a:rPr lang="nl-NL" sz="1500" dirty="0" err="1"/>
              <a:t>enviro</a:t>
            </a:r>
            <a:r>
              <a:rPr lang="nl-NL" sz="1500" dirty="0"/>
              <a:t> control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B9CC5-9AC4-3EDB-FD82-25A9BD87A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02" y="2344154"/>
            <a:ext cx="8731395" cy="211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4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7A8D2-F501-407E-C427-A778ED3E9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19A35C2B-F67C-1CC3-8DAE-9DB781CC990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Sensor data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28C5B7-5690-3D27-E9E1-827D2CF9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27F3D5-9A81-628E-4FC4-DE331DAC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0B558039-5862-C330-437B-F81820BBBBD6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29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9DFBB228-466C-C625-4586-4E0DFAB8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De sensor data wordt via </a:t>
            </a:r>
            <a:r>
              <a:rPr lang="nl-NL" sz="1500" dirty="0" err="1"/>
              <a:t>mqtt</a:t>
            </a:r>
            <a:r>
              <a:rPr lang="nl-NL" sz="1500" dirty="0"/>
              <a:t> verstuurd naar </a:t>
            </a:r>
            <a:r>
              <a:rPr lang="nl-NL" sz="1500" dirty="0" err="1"/>
              <a:t>enviro</a:t>
            </a:r>
            <a:r>
              <a:rPr lang="nl-NL" sz="1500" dirty="0"/>
              <a:t> control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1FF81-884F-10D9-94A9-5177C6306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724" y="1628800"/>
            <a:ext cx="4208153" cy="424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3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34D93-0D2C-170E-CAAB-849D473A8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D151D23B-3898-2B84-E89E-D60148778DB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Requirements</a:t>
            </a:r>
            <a:endParaRPr lang="nl-BE" altLang="en-US" dirty="0"/>
          </a:p>
        </p:txBody>
      </p:sp>
      <p:sp>
        <p:nvSpPr>
          <p:cNvPr id="41986" name="Tijdelijke aanduiding voor inhoud 1">
            <a:extLst>
              <a:ext uri="{FF2B5EF4-FFF2-40B4-BE49-F238E27FC236}">
                <a16:creationId xmlns:a16="http://schemas.microsoft.com/office/drawing/2014/main" id="{E47EA0A2-F279-501C-586D-BD8ECBF7A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77330"/>
          </a:xfrm>
          <a:noFill/>
          <a:ln>
            <a:noFill/>
          </a:ln>
        </p:spPr>
        <p:txBody>
          <a:bodyPr bIns="14400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sz="1800" dirty="0"/>
              <a:t>Temperatuur moet binnen de box gemeten kunnen worden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800" dirty="0"/>
              <a:t>Temperatuur moet buiten de box gemeten kunnen worden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800" dirty="0"/>
              <a:t>Vochtigheid moet binnen de box gemeten kunnen worden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800" dirty="0"/>
              <a:t>Vochtigheid moet buiten de box gemeten kunnen worden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800" dirty="0"/>
              <a:t>Als de temperatuur buiten hoger is als binnen moet de temperatuur binnen de box op hetzelfde niveau als buiten komt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800" dirty="0"/>
              <a:t>Als de temperatuur in de box X is dan moet de vochtigheid de </a:t>
            </a:r>
            <a:r>
              <a:rPr lang="nl-NL" sz="1800" dirty="0" err="1"/>
              <a:t>bijhordende</a:t>
            </a:r>
            <a:r>
              <a:rPr lang="nl-NL" sz="1800" dirty="0"/>
              <a:t> waarde hebben vanuit de gegeven tabel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800" dirty="0"/>
              <a:t>Afhankelijk van welke moet een </a:t>
            </a:r>
            <a:r>
              <a:rPr lang="nl-NL" sz="1800" dirty="0" err="1"/>
              <a:t>relay</a:t>
            </a:r>
            <a:r>
              <a:rPr lang="nl-NL" sz="1800" dirty="0"/>
              <a:t> gesloten of openen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 algn="just">
              <a:buNone/>
            </a:pPr>
            <a:endParaRPr lang="nl-BE" altLang="en-US" sz="1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72981B-76EF-99A8-735D-8D364BC0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9654F6-75E6-7CEB-2FF4-881FA70B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DCFB56B9-DE09-01B6-3F3F-47A6C37E72F3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3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19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09C3F-8FC4-E167-394D-44CF45788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179E6033-85E4-B39C-6322-D3211470234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Relay</a:t>
            </a:r>
            <a:r>
              <a:rPr lang="nl-BE" altLang="en-US" dirty="0"/>
              <a:t> board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2407A1-4BFC-362C-F978-2523B734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C56D77-1C22-A6D9-058A-2784BCAF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2905C385-D959-D9FF-95A9-4C98BD037646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30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27A03E55-0BA0-B338-D0F3-51F73DF1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Hoe we een stomer of </a:t>
            </a:r>
            <a:r>
              <a:rPr lang="nl-NL" sz="1500" dirty="0" err="1"/>
              <a:t>verwarmings</a:t>
            </a:r>
            <a:r>
              <a:rPr lang="nl-NL" sz="1500" dirty="0"/>
              <a:t> element sturen is abstract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We gaan ervan uit dat via een </a:t>
            </a:r>
            <a:r>
              <a:rPr lang="nl-NL" sz="1500" dirty="0" err="1"/>
              <a:t>relay</a:t>
            </a:r>
            <a:r>
              <a:rPr lang="nl-NL" sz="1500" dirty="0"/>
              <a:t> de sturing kan gedaan worden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We gebruik een PID controller om de juiste temperatuur/vochtigheid te bereiken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67466-3BC9-6040-7324-C8C4B95EE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42" y="1990349"/>
            <a:ext cx="2297346" cy="3940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FCD14C-47BB-5AFE-84CA-EB891F034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231" y="2708920"/>
            <a:ext cx="6239746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45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645AC-92C0-92BE-EEA5-0E0965508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DA43FD88-0953-54EF-B43D-00E49D7023A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Relay</a:t>
            </a:r>
            <a:r>
              <a:rPr lang="nl-BE" altLang="en-US" dirty="0"/>
              <a:t> driver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AF9965-351E-9A1A-7BFB-E24C34F1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FFB66-7B6E-F143-4D41-25CDFFE3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31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77DF1A8C-5551-B2E8-CBD4-38124F620E87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31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EA6AFECF-3504-2907-9D76-B6FEDB865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Hoe we een stomer of </a:t>
            </a:r>
            <a:r>
              <a:rPr lang="nl-NL" sz="1500" dirty="0" err="1"/>
              <a:t>verwarmings</a:t>
            </a:r>
            <a:r>
              <a:rPr lang="nl-NL" sz="1500" dirty="0"/>
              <a:t> element sturen is abstract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We gaan ervan uit dat via een </a:t>
            </a:r>
            <a:r>
              <a:rPr lang="nl-NL" sz="1500" dirty="0" err="1"/>
              <a:t>relay</a:t>
            </a:r>
            <a:r>
              <a:rPr lang="nl-NL" sz="1500" dirty="0"/>
              <a:t> de sturing kan gedaan worden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We gebruik een PID controller om de juiste temperatuur/vochtigheid te bereiken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B1A5F-A60B-E513-D692-DBF0373DA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227" y="2348880"/>
            <a:ext cx="3359546" cy="318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83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A1ADA-C6E1-032C-FC3E-FC5DA6CBE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763030C2-C1EC-8D8F-AD35-24CB6F5C830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Relay</a:t>
            </a:r>
            <a:r>
              <a:rPr lang="nl-BE" altLang="en-US" dirty="0"/>
              <a:t> driver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681721-3F8E-367A-0323-F2FCCC30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E7C1C1-1248-2C85-F20C-988FF910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32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E54D6D12-4A54-30B5-B1DA-247255543C9C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32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0F97102E-225B-03A8-243A-2259C86C6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Is ook abstract, we willen niet afhankelijk zijn van </a:t>
            </a:r>
            <a:r>
              <a:rPr lang="nl-NL" sz="1500" dirty="0" err="1"/>
              <a:t>raspberry</a:t>
            </a:r>
            <a:r>
              <a:rPr lang="nl-NL" sz="1500" dirty="0"/>
              <a:t> pi...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Vandaar de </a:t>
            </a:r>
            <a:r>
              <a:rPr lang="nl-NL" sz="1500" dirty="0" err="1"/>
              <a:t>RelayInterface</a:t>
            </a: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AD6DA-C668-39E4-0438-6CFFB0DF3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2070250"/>
            <a:ext cx="3359546" cy="3182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A5094F-D076-F4C8-EDA2-E2D43F8C8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689870"/>
            <a:ext cx="4366814" cy="147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33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46A86-5D5B-1881-5D30-9B67BEF73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1253DA59-6836-C40D-8DBE-284CA0F2790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PID controller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8CDA1F-B430-126C-E7F5-CAE6DD71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83865-6F53-D2D3-4169-6CE3CE4A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6B389223-A4D7-404D-92DB-DF2C20EE2BD6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33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05E39ED2-1685-3DC8-9B83-5C950CEDD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Om de juiste temperatuur of vochtigheid te bereiken gebruiken we een PID controller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AAN/UIT lukt ook maar dan krijg je snel </a:t>
            </a:r>
            <a:r>
              <a:rPr lang="nl-NL" sz="1500" dirty="0" err="1"/>
              <a:t>overshoots</a:t>
            </a:r>
            <a:r>
              <a:rPr lang="nl-NL" sz="1500" dirty="0"/>
              <a:t> of </a:t>
            </a:r>
            <a:r>
              <a:rPr lang="nl-NL" sz="1500" dirty="0" err="1"/>
              <a:t>overshoots</a:t>
            </a: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We willen een stabiele sturing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3BD98-1556-06A0-8ED7-0052F6B05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61" y="2070250"/>
            <a:ext cx="567257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95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D5EA9-5B1A-95E0-6EE2-328747CF5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030EE1B9-A0FF-56AB-8C5D-3E1A78B046C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PID controller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E98194-8CCA-44A5-AB18-EB3E4288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8DACE3-7B3B-B715-B501-1C8D2016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34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C93E9AF2-4BEC-61A4-9CC6-2DA7006C3E07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34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F27184CC-76D9-DD1C-EE95-C1930673C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Via P en D kan de controller gestuurd worden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Waardes worden via de </a:t>
            </a:r>
            <a:r>
              <a:rPr lang="nl-NL" sz="1500" dirty="0" err="1"/>
              <a:t>config.yaml</a:t>
            </a:r>
            <a:r>
              <a:rPr lang="nl-NL" sz="1500" dirty="0"/>
              <a:t> ingelezen en kunnen via </a:t>
            </a:r>
            <a:r>
              <a:rPr lang="nl-NL" sz="1500" dirty="0" err="1"/>
              <a:t>mqtt</a:t>
            </a:r>
            <a:r>
              <a:rPr lang="nl-NL" sz="1500" dirty="0"/>
              <a:t> gewijzigd worden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Dit wordt ook gedaan voor de </a:t>
            </a:r>
            <a:r>
              <a:rPr lang="nl-NL" sz="1500" dirty="0" err="1"/>
              <a:t>steamer</a:t>
            </a: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D6693-CC4E-7676-9DAD-94963F4F4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5118"/>
            <a:ext cx="9144000" cy="312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8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8D2CC-F810-191B-06D2-D95ABD1FA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761497D6-47A7-1EE7-FF5B-69472EA2B14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PID controller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0BF686-FA5A-23ED-12E2-7B444FC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6E0729-350B-1050-D2D4-4034C56C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35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36B52952-8B3F-310D-12C4-C4B854B33432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35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9524AB26-534D-DA27-DBBF-4936B52F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Via </a:t>
            </a:r>
            <a:r>
              <a:rPr lang="nl-NL" sz="1500" dirty="0" err="1"/>
              <a:t>mqtt</a:t>
            </a:r>
            <a:r>
              <a:rPr lang="nl-NL" sz="1500" dirty="0"/>
              <a:t> kunnen de waardes ingelezen worden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98E672-C25D-9E32-D99C-1F946E371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51" y="2204864"/>
            <a:ext cx="8754697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79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F4B1C-736D-58BA-73D9-00FBD307F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F960F9A6-679E-520D-F86E-61540EAFBB6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PID controller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96C9DE-55EF-3F56-B1A1-CBDB31DD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4DCF3A-2153-3B45-F5E0-84C9C9A6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36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524E05F7-2EDD-7799-5B98-8E7F09AB7F29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36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5F5250DA-03F6-D3B9-6992-5AEA513D4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Hoe werkt de PID controller (in a </a:t>
            </a:r>
            <a:r>
              <a:rPr lang="nl-NL" sz="1500" dirty="0" err="1"/>
              <a:t>very</a:t>
            </a:r>
            <a:r>
              <a:rPr lang="nl-NL" sz="1500" dirty="0"/>
              <a:t> </a:t>
            </a:r>
            <a:r>
              <a:rPr lang="nl-NL" sz="1500" dirty="0" err="1"/>
              <a:t>tiny</a:t>
            </a:r>
            <a:r>
              <a:rPr lang="nl-NL" sz="1500" dirty="0"/>
              <a:t> nutshell)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 err="1"/>
              <a:t>Proportional</a:t>
            </a:r>
            <a:r>
              <a:rPr lang="nl-NL" sz="1500" dirty="0"/>
              <a:t> – </a:t>
            </a:r>
            <a:r>
              <a:rPr lang="nl-NL" sz="1500" dirty="0" err="1"/>
              <a:t>integral</a:t>
            </a:r>
            <a:r>
              <a:rPr lang="nl-NL" sz="1500" dirty="0"/>
              <a:t> – </a:t>
            </a:r>
            <a:r>
              <a:rPr lang="nl-NL" sz="1500" dirty="0" err="1"/>
              <a:t>derivative</a:t>
            </a:r>
            <a:r>
              <a:rPr lang="nl-NL" sz="15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Feedback systeem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Fout te meten tussen de gewenste waarde en actuele waarde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Proportioneel: reageert direct op de fout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Integraal: corrigeert op basis van opgetelde fouten uit het verleden (om langdurige afwijkingen op de gewenste waarde te </a:t>
            </a:r>
            <a:r>
              <a:rPr lang="nl-NL" sz="1200" dirty="0" err="1"/>
              <a:t>elimeneren</a:t>
            </a:r>
            <a:r>
              <a:rPr lang="nl-NL" sz="1200" dirty="0"/>
              <a:t>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Differentieel: anticipeert op toekomstige fouten door te reageren op de snelheid waarmee de fout veranderd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1026" name="Picture 2" descr="What is a PID Controller? | Dewesoft">
            <a:extLst>
              <a:ext uri="{FF2B5EF4-FFF2-40B4-BE49-F238E27FC236}">
                <a16:creationId xmlns:a16="http://schemas.microsoft.com/office/drawing/2014/main" id="{D8E06C04-3C89-9A84-8FA7-BB71996EF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13093"/>
            <a:ext cx="6474192" cy="233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361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A7624-0E37-3E06-5A7D-B8FB435B2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4A075104-CB88-41E7-213E-482B03039E7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PID controller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1B23CA-7008-7065-117C-B4F88660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EEF1E9-709F-67B7-ABEC-9C6F2DC4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37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CFEA99D5-397D-CA52-DB53-F0D4B51B5ADE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37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170B09A0-2240-578E-15D5-1AE856505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Proportioneel: reageert direct op de fout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Integraal: corrigeert op basis van opgetelde fouten uit het verleden (om langdurige afwijkingen op de gewenste waarde te </a:t>
            </a:r>
            <a:r>
              <a:rPr lang="nl-NL" sz="1500" dirty="0" err="1"/>
              <a:t>elimeneren</a:t>
            </a:r>
            <a:r>
              <a:rPr lang="nl-NL" sz="1500" dirty="0"/>
              <a:t>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Differentieel: anticipeert op toekomstige fouten door te reageren op de snelheid waarmee de fout veranderd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4" name="Picture 2" descr="What is a PID Controller? | Dewesoft">
            <a:extLst>
              <a:ext uri="{FF2B5EF4-FFF2-40B4-BE49-F238E27FC236}">
                <a16:creationId xmlns:a16="http://schemas.microsoft.com/office/drawing/2014/main" id="{944166D2-0E8E-6682-F266-A52B353BC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996952"/>
            <a:ext cx="4680393" cy="169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4CAFA9-169D-12B8-056E-AD9833994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55" y="2564905"/>
            <a:ext cx="3510458" cy="331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01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3E137-F696-173A-5FCC-24228649E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C8460244-015B-A079-CB2B-C02DAF8E09E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On/off controller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1EA0BB-2E05-316D-B6CA-D66DA9A3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80B33-7061-779E-D2EA-8BCEE484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38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8F1DDAE9-EC7C-1B16-3822-338DD32A58DF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38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5446FFEA-965E-C2ED-2B3C-824DFE83B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Onze feedback is bijna direct, we vergelijken de temperatuur data heel snel 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Hierdoor is onze feedback en error minimaal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ON/OFF kan een simpele optie zijn voor sturing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Geen parameter P, I, 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Simpele logica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Geen complexe regeling dus anticipeert lastiger op “natuurlijk” gedrag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FF64F0-AE5D-E10D-69F4-6EF8E99A9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0" y="2924944"/>
            <a:ext cx="4320480" cy="2592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C6BF8C-E59C-63F4-0B95-01C973493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924944"/>
            <a:ext cx="4320480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07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0A47C-942B-EA5A-2757-DD50A330C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D33ECFCD-BE80-5E3B-BA67-2410701DC73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On/off controller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56F383-5A4D-C53C-12ED-4B84C7B6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31B6D-08FA-2C10-9101-D72A0C2E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39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C70C6AE1-30AD-BEA6-29FB-B6720088011F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39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3EC915EA-B976-6AE2-B9C5-F387CACAF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ON/OFF					PID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C1DAC-B758-651F-747C-67A487468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9963"/>
            <a:ext cx="4800533" cy="2880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BAD03A-F39B-329E-0C4F-DD65A0CEB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05" y="2429963"/>
            <a:ext cx="4827414" cy="289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9836A-956E-D3F6-1A7E-2474B64CA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C7130699-F41B-CCA7-0887-66FC12AF6ED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Requirements</a:t>
            </a:r>
            <a:endParaRPr lang="nl-BE" altLang="en-US" dirty="0"/>
          </a:p>
        </p:txBody>
      </p:sp>
      <p:sp>
        <p:nvSpPr>
          <p:cNvPr id="41986" name="Tijdelijke aanduiding voor inhoud 1">
            <a:extLst>
              <a:ext uri="{FF2B5EF4-FFF2-40B4-BE49-F238E27FC236}">
                <a16:creationId xmlns:a16="http://schemas.microsoft.com/office/drawing/2014/main" id="{AB11DD67-6B50-93A7-64E8-0459A5842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77330"/>
          </a:xfrm>
          <a:noFill/>
          <a:ln>
            <a:noFill/>
          </a:ln>
        </p:spPr>
        <p:txBody>
          <a:bodyPr bIns="144000">
            <a:normAutofit/>
          </a:bodyPr>
          <a:lstStyle/>
          <a:p>
            <a:r>
              <a:rPr lang="nl-NL" sz="1800" dirty="0"/>
              <a:t>Hoe de temperatuur of vochtigheid geregeld moet worden is abstract.</a:t>
            </a:r>
          </a:p>
          <a:p>
            <a:pPr lvl="1"/>
            <a:r>
              <a:rPr lang="nl-NL" sz="1500" dirty="0"/>
              <a:t>Via een </a:t>
            </a:r>
            <a:r>
              <a:rPr lang="nl-NL" sz="1500" dirty="0" err="1"/>
              <a:t>relay</a:t>
            </a:r>
            <a:r>
              <a:rPr lang="nl-NL" sz="1500" dirty="0"/>
              <a:t> kan een </a:t>
            </a:r>
            <a:r>
              <a:rPr lang="nl-NL" sz="1500" dirty="0" err="1"/>
              <a:t>verwarmingelement</a:t>
            </a:r>
            <a:r>
              <a:rPr lang="nl-NL" sz="1500" dirty="0"/>
              <a:t> of stomer gestart of gestopt worden</a:t>
            </a:r>
          </a:p>
          <a:p>
            <a:pPr lvl="1"/>
            <a:r>
              <a:rPr lang="nl-NL" sz="1500" dirty="0"/>
              <a:t>Werkt als een schakelaar, gesloten =&gt; wordt het toestel gevoed</a:t>
            </a:r>
          </a:p>
          <a:p>
            <a:pPr lvl="1"/>
            <a:r>
              <a:rPr lang="nl-NL" sz="1500" dirty="0"/>
              <a:t>Dit hebben we abstract gehouden omdat we nu niet weten welk abstract toestel we gaan aansluiten alsook in de toekomst willen we misschien verschillende zaken sturen</a:t>
            </a:r>
          </a:p>
          <a:p>
            <a:pPr lvl="2"/>
            <a:r>
              <a:rPr lang="nl-NL" sz="1200" dirty="0"/>
              <a:t>Verwarmingselement</a:t>
            </a:r>
          </a:p>
          <a:p>
            <a:pPr lvl="2"/>
            <a:r>
              <a:rPr lang="nl-NL" sz="1200" dirty="0"/>
              <a:t>Stomer</a:t>
            </a:r>
          </a:p>
          <a:p>
            <a:pPr lvl="2"/>
            <a:r>
              <a:rPr lang="nl-NL" sz="1200" dirty="0"/>
              <a:t>Verlichting (warmtelamp…)</a:t>
            </a:r>
          </a:p>
          <a:p>
            <a:pPr lvl="2"/>
            <a:r>
              <a:rPr lang="nl-NL" sz="1200" dirty="0"/>
              <a:t>…</a:t>
            </a:r>
          </a:p>
          <a:p>
            <a:pPr lvl="2"/>
            <a:endParaRPr lang="nl-NL" sz="1200" dirty="0"/>
          </a:p>
          <a:p>
            <a:pPr lvl="1"/>
            <a:endParaRPr lang="nl-NL" sz="1500" dirty="0"/>
          </a:p>
          <a:p>
            <a:pPr lvl="1"/>
            <a:endParaRPr lang="nl-NL" sz="15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 algn="just">
              <a:buNone/>
            </a:pPr>
            <a:endParaRPr lang="nl-BE" altLang="en-US" sz="1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BCBBA9-262F-856F-10DD-5D5E687D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C415E2-6498-9229-6198-AF79350E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A9E9005B-2EB7-DB87-C737-AF16BFA44624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4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557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32F27-9E41-9796-D270-18083850C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6FAB2338-B241-CC9D-DFD1-C75428C1BAF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MQTT - </a:t>
            </a:r>
            <a:r>
              <a:rPr lang="nl-BE" altLang="en-US" dirty="0" err="1"/>
              <a:t>docker</a:t>
            </a:r>
            <a:endParaRPr lang="nl-BE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CC9CDB-C59A-0871-2CD8-4CA86131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6DF69-7467-8561-6D9C-5F25982A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40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F7713B8D-D810-FFD9-DB16-3ACC85B48D37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40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BAE78E9D-78BE-F4F5-D342-91E7E16D8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Infrastructuur werd voorzien via </a:t>
            </a:r>
            <a:r>
              <a:rPr lang="nl-NL" sz="1500" dirty="0" err="1"/>
              <a:t>docker</a:t>
            </a: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Makkelijk om op te zetten op een server of </a:t>
            </a:r>
            <a:r>
              <a:rPr lang="nl-NL" sz="1500" dirty="0" err="1"/>
              <a:t>kubernetes</a:t>
            </a:r>
            <a:r>
              <a:rPr lang="nl-NL" sz="1500" dirty="0"/>
              <a:t> 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Geen installatie of dit en dat…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E2805-6B14-3BDA-5EFE-DDFCC82BF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132856"/>
            <a:ext cx="5530130" cy="31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37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3E0B9-519C-81B9-F5A2-613498755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3CBC9D5D-AAE2-92D1-59B5-EDAB52EBD3D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Logging</a:t>
            </a:r>
            <a:endParaRPr lang="nl-BE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7A4F74-0C90-154D-150A-AFDEDF5A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E0A36F-277A-7E66-AE11-16B114DE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41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8B348284-6909-4788-F502-27FED0685693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41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E6E06E14-7C5F-12A6-9CBC-CD85A861D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De applicatie is voorzien van </a:t>
            </a:r>
            <a:r>
              <a:rPr lang="nl-NL" sz="1500" dirty="0" err="1"/>
              <a:t>logging</a:t>
            </a:r>
            <a:r>
              <a:rPr lang="nl-NL" sz="1500" dirty="0"/>
              <a:t> zodat als er fouten optreden we deze makkelijk in de logs kunnen vinden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Console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/>
              <a:t>File</a:t>
            </a:r>
            <a:endParaRPr lang="nl-NL" sz="12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820E2C-6858-3E6B-1711-CF6245563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090725"/>
            <a:ext cx="6942800" cy="34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92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1B0BC-57E6-4282-0D87-53FA27551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9DB89221-1443-6A32-43AB-66298F35D55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Testing</a:t>
            </a:r>
            <a:r>
              <a:rPr lang="nl-BE" altLang="en-US" dirty="0"/>
              <a:t> – PID controller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EEBF57-7B6F-1276-42FE-16678EA2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D69C9D-F3BB-EF3B-8DA8-AB8AE492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42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E2F34829-67E0-C382-5D4E-C6EB950AC796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42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42831AF1-6082-6C42-B8BD-9F2B13A19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Ik heb helaas niet het materiaal om een box te bouwen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Of een </a:t>
            </a:r>
            <a:r>
              <a:rPr lang="nl-NL" sz="1500" dirty="0" err="1"/>
              <a:t>steamer</a:t>
            </a: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Verwarmingselement wel (gloeilamp)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Hoe weten we nu als dit werkt? 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</p:spTree>
    <p:extLst>
      <p:ext uri="{BB962C8B-B14F-4D97-AF65-F5344CB8AC3E}">
        <p14:creationId xmlns:p14="http://schemas.microsoft.com/office/powerpoint/2010/main" val="32022607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CD81B-4CE6-22FE-F0A0-A928D2D72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7544F965-EED0-3A85-4652-CC6C355D6E5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Testing</a:t>
            </a:r>
            <a:r>
              <a:rPr lang="nl-BE" altLang="en-US" dirty="0"/>
              <a:t> – PID controller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67195B-9A4D-6E0D-076F-CF92B657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FF0E4-081C-309F-F9E6-DFF8F8B8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43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92C1C4AB-AFBF-4725-7B4D-B11EB9385BB3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43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4864E25C-A5D0-8EC5-F5AC-8BCAA687D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Ik heb helaas niet het materiaal om een box te bouwen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Of een </a:t>
            </a:r>
            <a:r>
              <a:rPr lang="nl-NL" sz="1500" dirty="0" err="1"/>
              <a:t>steamer</a:t>
            </a: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Verwarmingselement wel (gloeilamp)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Hoe weten we nu als dit werkt?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PID berekent enkel maar wat….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Dus we kunnen simuleren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</p:spTree>
    <p:extLst>
      <p:ext uri="{BB962C8B-B14F-4D97-AF65-F5344CB8AC3E}">
        <p14:creationId xmlns:p14="http://schemas.microsoft.com/office/powerpoint/2010/main" val="1325941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10597-2849-E197-5832-501C7807C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D52A396A-C480-2EEB-1786-99D2BA793C1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Testing</a:t>
            </a:r>
            <a:r>
              <a:rPr lang="nl-BE" altLang="en-US" dirty="0"/>
              <a:t> – PID controller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ABE320-948B-5A91-12D5-50A37FC3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0EF84C-A59E-8802-3106-6E35DF91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44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85544BA6-2506-BD07-7227-A7EB5A378264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44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018E961F-8245-E4BE-09A1-E35B04851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3779268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Aan de hand van heel wat testen konden we het gedrag simuleren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Is dit 100% Nee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PD waardes gaan alsnog wat geregeld moeten worden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0E9B2-675F-66B8-E35C-C2DB0F790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349713"/>
            <a:ext cx="4943564" cy="415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6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491C8-52F7-6F0A-4A69-EC18F39EA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BA1B32C1-2227-06C1-644A-BC1D001441A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Testing</a:t>
            </a:r>
            <a:r>
              <a:rPr lang="nl-BE" altLang="en-US" dirty="0"/>
              <a:t> – PID controller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08F43D-1777-3FE0-6020-46D50165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F98946-FFA7-C81F-C205-62D88F80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45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CDE2A2DE-6252-64AB-C96C-A2D2B12715C2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45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510D26CB-DACF-90DF-EA4C-AE87DF842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3779268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C36574-5CD4-6ED7-7BDC-C4F82C639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0" y="926195"/>
            <a:ext cx="8556446" cy="497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772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794D4-7185-8D37-65D1-425A13995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1B82980B-E2FE-4C41-2DAC-7013A5C1EFF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Testing</a:t>
            </a:r>
            <a:r>
              <a:rPr lang="nl-BE" altLang="en-US" dirty="0"/>
              <a:t> – PID controller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DD50C7-1C60-46CB-4720-A8B515BE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252660-4D4C-1DBC-2706-FBA11C39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46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6715F64F-52B8-D763-73C5-6929956F0230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46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8E22BCED-46E8-879D-6A76-D7B40DFD1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3779268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FE3DC-F1F5-385C-ED8A-EB3453C1B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82978"/>
            <a:ext cx="6768750" cy="423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832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40112-72AC-0DAD-ECD3-93938E60B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EC42A461-D9A7-F700-C8FB-795F5CEC52D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Testing</a:t>
            </a:r>
            <a:r>
              <a:rPr lang="nl-BE" altLang="en-US" dirty="0"/>
              <a:t> – PID controller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2BE7E-2144-B7E1-D8A1-DFF05B93D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4149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1500" dirty="0"/>
              <a:t>We zien hier best wel een grote </a:t>
            </a:r>
            <a:r>
              <a:rPr lang="nl-BE" sz="1500" dirty="0" err="1"/>
              <a:t>overshoot</a:t>
            </a:r>
            <a:endParaRPr lang="nl-BE" sz="1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1500" dirty="0"/>
              <a:t>PD waardes zouden hier nog wat </a:t>
            </a:r>
            <a:r>
              <a:rPr lang="nl-BE" sz="1500" dirty="0" err="1"/>
              <a:t>bijgeregeld</a:t>
            </a:r>
            <a:r>
              <a:rPr lang="nl-BE" sz="1500" dirty="0"/>
              <a:t> moeten worden…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sz="1500" dirty="0"/>
              <a:t>Plan: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900" dirty="0"/>
              <a:t>Beginnen met het proportioneel gedeelte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900" dirty="0"/>
              <a:t>Lage P waarde en deze stelselmatig verhogen tot er geen oscillaties zichtbaar zijn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900" dirty="0"/>
              <a:t>Beginnen met een hoge D waarde en stelselmatig verlagen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900" dirty="0"/>
              <a:t>D moet je verhogen om </a:t>
            </a:r>
            <a:r>
              <a:rPr lang="nl-BE" sz="900" dirty="0" err="1"/>
              <a:t>overshoots</a:t>
            </a:r>
            <a:r>
              <a:rPr lang="nl-BE" sz="900" dirty="0"/>
              <a:t> te verlagen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900" dirty="0"/>
              <a:t>Hier moesten we waarschijnlijk D verhogen…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nl-BE" sz="9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547490-A6EE-D2E7-B739-2A4487786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65CBFC-49A0-3626-664A-3D06B3C31F7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A67D38-93CC-A07B-F94B-248A5CE885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47</a:t>
            </a:fld>
            <a:endParaRPr lang="nl-B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D684CB-147E-71D1-07C8-B934CF89F0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A91A0CD6-7ADF-060B-8A15-C261F546C66A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47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29307-783B-1613-8BC8-BC649372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259894"/>
            <a:ext cx="5224169" cy="327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034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5C882-E519-5D17-37C7-F46444016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C5DD1FA0-C992-7668-37FE-53D3791E83B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Testing</a:t>
            </a:r>
            <a:r>
              <a:rPr lang="nl-BE" altLang="en-US" dirty="0"/>
              <a:t> – business logica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570322-6027-DF19-35BC-97F1C11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A24363-0C03-E2C4-F5A9-A3AA1DC2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48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77B73206-F965-5DAC-EBE7-36347EEF61AE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48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F5C39A08-2507-D474-45FC-C29A73FC0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Drivers zijn maar/meestal een klein gedeelte van de </a:t>
            </a:r>
            <a:r>
              <a:rPr lang="nl-NL" sz="1500" dirty="0" err="1"/>
              <a:t>embedded</a:t>
            </a:r>
            <a:r>
              <a:rPr lang="nl-NL" sz="1500" dirty="0"/>
              <a:t>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Niet altijd de juiste hardware of hardware is te duur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Dit gebeurd VAAK in real life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Van </a:t>
            </a:r>
            <a:r>
              <a:rPr lang="nl-NL" sz="1200" dirty="0" err="1"/>
              <a:t>Hool</a:t>
            </a:r>
            <a:r>
              <a:rPr lang="nl-NL" sz="1200" dirty="0"/>
              <a:t> =&gt; niet elke </a:t>
            </a:r>
            <a:r>
              <a:rPr lang="nl-NL" sz="1200" dirty="0" err="1"/>
              <a:t>developer</a:t>
            </a:r>
            <a:r>
              <a:rPr lang="nl-NL" sz="1200" dirty="0"/>
              <a:t> had een reis of stadsbus om te spelen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Punch </a:t>
            </a:r>
            <a:r>
              <a:rPr lang="nl-NL" sz="1200" dirty="0" err="1"/>
              <a:t>powertrain</a:t>
            </a:r>
            <a:r>
              <a:rPr lang="nl-NL" sz="1200" dirty="0"/>
              <a:t> =&gt; niet elke </a:t>
            </a:r>
            <a:r>
              <a:rPr lang="nl-NL" sz="1200" dirty="0" err="1"/>
              <a:t>developer</a:t>
            </a:r>
            <a:r>
              <a:rPr lang="nl-NL" sz="1200" dirty="0"/>
              <a:t> had een transmissie op zijn bureau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ABB =&gt; niet elke </a:t>
            </a:r>
            <a:r>
              <a:rPr lang="nl-NL" sz="1200" dirty="0" err="1"/>
              <a:t>developer</a:t>
            </a:r>
            <a:r>
              <a:rPr lang="nl-NL" sz="1200" dirty="0"/>
              <a:t> had een dc laadpaal op zijn bureau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NL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We willen niet altijd testen met alles van hardware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Simulaties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Mocks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TDD – test </a:t>
            </a:r>
            <a:r>
              <a:rPr lang="nl-NL" sz="1500" dirty="0" err="1"/>
              <a:t>driven</a:t>
            </a:r>
            <a:r>
              <a:rPr lang="nl-NL" sz="1500" dirty="0"/>
              <a:t> development of gewoon gebrek aan unit testen IS een risico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</p:spTree>
    <p:extLst>
      <p:ext uri="{BB962C8B-B14F-4D97-AF65-F5344CB8AC3E}">
        <p14:creationId xmlns:p14="http://schemas.microsoft.com/office/powerpoint/2010/main" val="17104503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3A89D-2480-9F0E-335F-7DF49BC7D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0D54A68B-2D02-F881-2A3B-943CE48A69C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Testing</a:t>
            </a:r>
            <a:r>
              <a:rPr lang="nl-BE" altLang="en-US" dirty="0"/>
              <a:t> – business logica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7AEAE4-045D-8762-33C5-BC41C964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58F5CD-D184-BD9F-0CBF-E4A52C83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49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77DD97A0-C3E1-F8F1-12B7-B691C3A7D970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49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DD80B047-D0FF-2FFA-ED16-78EA32468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We </a:t>
            </a:r>
            <a:r>
              <a:rPr lang="nl-NL" sz="1500" dirty="0" err="1"/>
              <a:t>mocken</a:t>
            </a:r>
            <a:r>
              <a:rPr lang="nl-NL" sz="1500" dirty="0"/>
              <a:t> de sensoren en </a:t>
            </a:r>
            <a:r>
              <a:rPr lang="nl-NL" sz="1500" dirty="0" err="1"/>
              <a:t>relay</a:t>
            </a:r>
            <a:r>
              <a:rPr lang="nl-NL" sz="1500" dirty="0"/>
              <a:t> zodat we de business logica kunnen testen zonder 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HARDWARE blijft belangrijk!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Testen met hardware =&gt; HIL (hardware in </a:t>
            </a:r>
            <a:r>
              <a:rPr lang="nl-NL" sz="1500" dirty="0" err="1"/>
              <a:t>the</a:t>
            </a:r>
            <a:r>
              <a:rPr lang="nl-NL" sz="1500" dirty="0"/>
              <a:t> loop) blijven zeer belangrijke maar dure testen…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</p:spTree>
    <p:extLst>
      <p:ext uri="{BB962C8B-B14F-4D97-AF65-F5344CB8AC3E}">
        <p14:creationId xmlns:p14="http://schemas.microsoft.com/office/powerpoint/2010/main" val="110430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02556-861B-4827-8CD2-AB4EB5D88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2C3A8E47-7C23-DC1D-4182-B195222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Requirements</a:t>
            </a:r>
            <a:endParaRPr lang="nl-BE" altLang="en-US" dirty="0"/>
          </a:p>
        </p:txBody>
      </p:sp>
      <p:sp>
        <p:nvSpPr>
          <p:cNvPr id="41986" name="Tijdelijke aanduiding voor inhoud 1">
            <a:extLst>
              <a:ext uri="{FF2B5EF4-FFF2-40B4-BE49-F238E27FC236}">
                <a16:creationId xmlns:a16="http://schemas.microsoft.com/office/drawing/2014/main" id="{1689E161-4770-4D34-98B7-DE8E16A62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77330"/>
          </a:xfrm>
          <a:noFill/>
          <a:ln>
            <a:noFill/>
          </a:ln>
        </p:spPr>
        <p:txBody>
          <a:bodyPr bIns="144000">
            <a:normAutofit/>
          </a:bodyPr>
          <a:lstStyle/>
          <a:p>
            <a:r>
              <a:rPr lang="nl-NL" sz="1800" dirty="0"/>
              <a:t>We hebben een verschil gemaakt tussen een actuator en sensor</a:t>
            </a:r>
          </a:p>
          <a:p>
            <a:pPr lvl="1"/>
            <a:r>
              <a:rPr lang="nl-NL" sz="1500" dirty="0"/>
              <a:t>Hierdoor is het mogelijk om alles op 1 </a:t>
            </a:r>
            <a:r>
              <a:rPr lang="nl-NL" sz="1500" dirty="0" err="1"/>
              <a:t>embedded</a:t>
            </a:r>
            <a:r>
              <a:rPr lang="nl-NL" sz="1500" dirty="0"/>
              <a:t> </a:t>
            </a:r>
            <a:r>
              <a:rPr lang="nl-NL" sz="1500" dirty="0" err="1"/>
              <a:t>linux</a:t>
            </a:r>
            <a:r>
              <a:rPr lang="nl-NL" sz="1500" dirty="0"/>
              <a:t> device (</a:t>
            </a:r>
            <a:r>
              <a:rPr lang="nl-NL" sz="1500" dirty="0" err="1"/>
              <a:t>raspberry</a:t>
            </a:r>
            <a:r>
              <a:rPr lang="nl-NL" sz="1500" dirty="0"/>
              <a:t> bijvoorbeeld) uit te voeren of op 2 </a:t>
            </a:r>
            <a:r>
              <a:rPr lang="nl-NL" sz="1500" dirty="0" err="1"/>
              <a:t>embedded</a:t>
            </a:r>
            <a:r>
              <a:rPr lang="nl-NL" sz="1500" dirty="0"/>
              <a:t> </a:t>
            </a:r>
            <a:r>
              <a:rPr lang="nl-NL" sz="1500" dirty="0" err="1"/>
              <a:t>linux</a:t>
            </a:r>
            <a:r>
              <a:rPr lang="nl-NL" sz="1500" dirty="0"/>
              <a:t> </a:t>
            </a:r>
            <a:r>
              <a:rPr lang="nl-NL" sz="1500" dirty="0" err="1"/>
              <a:t>devices</a:t>
            </a:r>
            <a:endParaRPr lang="nl-NL" sz="1500" dirty="0"/>
          </a:p>
          <a:p>
            <a:pPr lvl="1"/>
            <a:r>
              <a:rPr lang="nl-NL" sz="1500" dirty="0"/>
              <a:t>Hierdoor kan je bijvoorbeeld de sensor uitlezen met MCU 1 en het verwarmingselement bedienen met MCU2 OF opteren om alles op 1 MCU uit te voeren</a:t>
            </a:r>
          </a:p>
          <a:p>
            <a:pPr lvl="1"/>
            <a:r>
              <a:rPr lang="nl-NL" sz="1500" dirty="0"/>
              <a:t>Dit noemen we gedecentraliseerd werken </a:t>
            </a:r>
          </a:p>
          <a:p>
            <a:pPr lvl="2"/>
            <a:r>
              <a:rPr lang="nl-NL" sz="1400" dirty="0" err="1"/>
              <a:t>Loosely</a:t>
            </a:r>
            <a:r>
              <a:rPr lang="nl-NL" sz="1400" dirty="0"/>
              <a:t> </a:t>
            </a:r>
            <a:r>
              <a:rPr lang="nl-NL" sz="1400" dirty="0" err="1"/>
              <a:t>coupled</a:t>
            </a:r>
            <a:r>
              <a:rPr lang="nl-NL" sz="1400" dirty="0"/>
              <a:t> dankzij een MQTT interface</a:t>
            </a:r>
          </a:p>
          <a:p>
            <a:pPr lvl="2"/>
            <a:r>
              <a:rPr lang="nl-NL" sz="1400" dirty="0"/>
              <a:t>Maar toch een shared code base waardoor onderhoud binnen te perken blijft</a:t>
            </a:r>
          </a:p>
          <a:p>
            <a:pPr lvl="3"/>
            <a:r>
              <a:rPr lang="nl-NL" sz="1100" dirty="0"/>
              <a:t>Kan natuurlijk in het nadeel zijn bij zeer grote projecten…</a:t>
            </a:r>
          </a:p>
          <a:p>
            <a:pPr lvl="2"/>
            <a:endParaRPr lang="nl-NL" sz="1200" dirty="0"/>
          </a:p>
          <a:p>
            <a:pPr lvl="1"/>
            <a:endParaRPr lang="nl-NL" sz="1500" dirty="0"/>
          </a:p>
          <a:p>
            <a:pPr lvl="1"/>
            <a:endParaRPr lang="nl-NL" sz="15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 algn="just">
              <a:buNone/>
            </a:pPr>
            <a:endParaRPr lang="nl-BE" altLang="en-US" sz="1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418B91-D309-0786-8096-6F0779F9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CFDD0F-04A8-3ABD-1B59-8D908D35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63C553E4-FD6F-491C-C7BA-9F393315000B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5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115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68286-E0A7-A602-0E99-991D571EB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461B1BA7-F0DC-DEF5-307C-CB41B04BCFF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Testing</a:t>
            </a:r>
            <a:r>
              <a:rPr lang="nl-BE" altLang="en-US" dirty="0"/>
              <a:t> – business logica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B81B67-D903-735C-680C-107983F9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20114C-27CA-C546-C3CF-4E55487F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50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045BA5DF-8326-2756-9A0A-24CB4FC89788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50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AD545173-74AB-45BB-2034-9A712397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We </a:t>
            </a:r>
            <a:r>
              <a:rPr lang="nl-NL" sz="1500" dirty="0" err="1"/>
              <a:t>mocken</a:t>
            </a:r>
            <a:r>
              <a:rPr lang="nl-NL" sz="1500" dirty="0"/>
              <a:t> de sensoren en </a:t>
            </a:r>
            <a:r>
              <a:rPr lang="nl-NL" sz="1500" dirty="0" err="1"/>
              <a:t>relay</a:t>
            </a:r>
            <a:r>
              <a:rPr lang="nl-NL" sz="1500" dirty="0"/>
              <a:t> zodat we de business logica kunnen testen zonder 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HARDWARE blijft belangrijk!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Testen met hardware =&gt; HIL (hardware in </a:t>
            </a:r>
            <a:r>
              <a:rPr lang="nl-NL" sz="1500" dirty="0" err="1"/>
              <a:t>the</a:t>
            </a:r>
            <a:r>
              <a:rPr lang="nl-NL" sz="1500" dirty="0"/>
              <a:t> loop) blijven zeer belangrijke maar dure testen…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3E1E1-831E-DDEE-D52D-B347961FD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490602"/>
            <a:ext cx="3282904" cy="3365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BB9C4-AE01-FF5C-BB25-008748B8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888" y="2490601"/>
            <a:ext cx="2808599" cy="338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517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5CD4E-CE65-DD76-509E-C77BF72B7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6BB3F09C-5B2A-B96A-ABB1-BD6DC11CB16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Testing</a:t>
            </a:r>
            <a:r>
              <a:rPr lang="nl-BE" altLang="en-US" dirty="0"/>
              <a:t> – business logica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5E31DF-FE8C-32DC-02C7-339DA3E1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9A153D-AF1A-3ECC-A524-6A285714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51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BE805A0F-E7EA-AF6D-634F-8BB957DEC5CB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51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48973D94-EA55-A05C-DFED-567A6427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We </a:t>
            </a:r>
            <a:r>
              <a:rPr lang="nl-NL" sz="1500" dirty="0" err="1"/>
              <a:t>mocken</a:t>
            </a:r>
            <a:r>
              <a:rPr lang="nl-NL" sz="1500" dirty="0"/>
              <a:t> de sensoren en </a:t>
            </a:r>
            <a:r>
              <a:rPr lang="nl-NL" sz="1500" dirty="0" err="1"/>
              <a:t>relay</a:t>
            </a:r>
            <a:r>
              <a:rPr lang="nl-NL" sz="1500" dirty="0"/>
              <a:t> zodat we de business logica kunnen testen zonder 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HARDWARE blijft belangrijk!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Testen met hardware =&gt; HIL (hardware in </a:t>
            </a:r>
            <a:r>
              <a:rPr lang="nl-NL" sz="1500" dirty="0" err="1"/>
              <a:t>the</a:t>
            </a:r>
            <a:r>
              <a:rPr lang="nl-NL" sz="1500" dirty="0"/>
              <a:t> loop) blijven zeer belangrijke maar dure testen…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C0A01-30FF-0DD4-E416-248E22E65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1" y="2405581"/>
            <a:ext cx="4464494" cy="345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258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8D895-AA55-E539-F6AA-8AF0B77ED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E08F01F4-24CB-1E86-6EC7-BE658159E9B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Bedankt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61B46D-15BF-73EE-D461-9664E8A1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392256-AA99-8A16-58C9-D6739952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52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2D558ECE-7233-A7F7-56DF-09C8D253F927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52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897FB12E-11B7-298E-C932-DE6C2BEA0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Vragen?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  <a:p>
            <a:pPr>
              <a:buFont typeface="Arial" panose="020B0604020202020204" pitchFamily="34" charset="0"/>
              <a:buChar char="•"/>
            </a:pPr>
            <a:endParaRPr lang="nl-NL" sz="600" dirty="0"/>
          </a:p>
        </p:txBody>
      </p:sp>
    </p:spTree>
    <p:extLst>
      <p:ext uri="{BB962C8B-B14F-4D97-AF65-F5344CB8AC3E}">
        <p14:creationId xmlns:p14="http://schemas.microsoft.com/office/powerpoint/2010/main" val="361758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5386D-D427-A64E-BBD4-AB2C5EFCF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1D585638-9183-EFA5-B913-3C1CC6E2371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 err="1"/>
              <a:t>Requirements</a:t>
            </a:r>
            <a:endParaRPr lang="nl-BE" altLang="en-US" dirty="0"/>
          </a:p>
        </p:txBody>
      </p:sp>
      <p:sp>
        <p:nvSpPr>
          <p:cNvPr id="41986" name="Tijdelijke aanduiding voor inhoud 1">
            <a:extLst>
              <a:ext uri="{FF2B5EF4-FFF2-40B4-BE49-F238E27FC236}">
                <a16:creationId xmlns:a16="http://schemas.microsoft.com/office/drawing/2014/main" id="{8B6B37F9-9357-6FC0-4100-B0B198987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77330"/>
          </a:xfrm>
          <a:noFill/>
          <a:ln>
            <a:noFill/>
          </a:ln>
        </p:spPr>
        <p:txBody>
          <a:bodyPr bIns="144000">
            <a:normAutofit/>
          </a:bodyPr>
          <a:lstStyle/>
          <a:p>
            <a:r>
              <a:rPr lang="nl-NL" sz="1800" dirty="0"/>
              <a:t>We hebben de term sensor abstract gemaakt waardoor je in principe eender welke sensor kunt aansluiten zolang je maar de interface “</a:t>
            </a:r>
            <a:r>
              <a:rPr lang="nl-NL" sz="1800" dirty="0" err="1"/>
              <a:t>SensorInterface</a:t>
            </a:r>
            <a:r>
              <a:rPr lang="nl-NL" sz="1800" dirty="0"/>
              <a:t>” implementeert </a:t>
            </a:r>
          </a:p>
          <a:p>
            <a:r>
              <a:rPr lang="nl-NL" sz="1800" dirty="0"/>
              <a:t>In de </a:t>
            </a:r>
            <a:r>
              <a:rPr lang="nl-NL" sz="1800" dirty="0" err="1"/>
              <a:t>yaml</a:t>
            </a:r>
            <a:r>
              <a:rPr lang="nl-NL" sz="1800" dirty="0"/>
              <a:t> </a:t>
            </a:r>
            <a:r>
              <a:rPr lang="nl-NL" sz="1800" dirty="0" err="1"/>
              <a:t>definier</a:t>
            </a:r>
            <a:r>
              <a:rPr lang="nl-NL" sz="1800" dirty="0"/>
              <a:t> je een </a:t>
            </a:r>
            <a:r>
              <a:rPr lang="nl-NL" sz="1800" dirty="0" err="1"/>
              <a:t>internal</a:t>
            </a:r>
            <a:r>
              <a:rPr lang="nl-NL" sz="1800" dirty="0"/>
              <a:t> of </a:t>
            </a:r>
            <a:r>
              <a:rPr lang="nl-NL" sz="1800" dirty="0" err="1"/>
              <a:t>external</a:t>
            </a:r>
            <a:r>
              <a:rPr lang="nl-NL" sz="1800" dirty="0"/>
              <a:t> sensor met een eventueel een:</a:t>
            </a:r>
          </a:p>
          <a:p>
            <a:pPr lvl="1"/>
            <a:r>
              <a:rPr lang="nl-NL" sz="800" dirty="0"/>
              <a:t>GPIO pin</a:t>
            </a:r>
          </a:p>
          <a:p>
            <a:pPr lvl="1"/>
            <a:r>
              <a:rPr lang="nl-NL" sz="800" dirty="0"/>
              <a:t>Memory </a:t>
            </a:r>
            <a:r>
              <a:rPr lang="nl-NL" sz="800" dirty="0" err="1"/>
              <a:t>address</a:t>
            </a:r>
            <a:endParaRPr lang="nl-NL" sz="800" dirty="0"/>
          </a:p>
          <a:p>
            <a:pPr lvl="1"/>
            <a:endParaRPr lang="nl-NL" sz="800" dirty="0"/>
          </a:p>
          <a:p>
            <a:r>
              <a:rPr lang="nl-NL" sz="1800" dirty="0"/>
              <a:t>Hierdoor hang je niet vast aan één driver en kan je makkelijk andere sensors gebruiken</a:t>
            </a:r>
          </a:p>
          <a:p>
            <a:r>
              <a:rPr lang="nl-NL" sz="1800" dirty="0"/>
              <a:t>MAAR: de driver moet wel aanwezig zijn …</a:t>
            </a:r>
            <a:endParaRPr lang="nl-NL" sz="1100" dirty="0"/>
          </a:p>
          <a:p>
            <a:pPr lvl="2"/>
            <a:endParaRPr lang="nl-NL" sz="1200" dirty="0"/>
          </a:p>
          <a:p>
            <a:pPr lvl="1"/>
            <a:endParaRPr lang="nl-NL" sz="1500" dirty="0"/>
          </a:p>
          <a:p>
            <a:pPr lvl="1"/>
            <a:endParaRPr lang="nl-NL" sz="15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 algn="just">
              <a:buNone/>
            </a:pPr>
            <a:endParaRPr lang="nl-BE" altLang="en-US" sz="1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A4D0CD-8FBA-3545-4CB9-9E2D9E40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2DF989-6FE9-B0D1-0385-4FB053A9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FB8161C7-BCC8-40A5-79DF-6735D4577054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6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/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Principe schema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41988" name="Tijdelijke aanduiding voor dianummer 3"/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7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9B244615-7261-4EEC-B8C6-2EBA184E9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/>
              <a:t>Als we er voor opteren om alles op 1 MCU uit te voeren dan ziet de opstelling er als volgt uit.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Je ziet dat er twee sensoren zijn</a:t>
            </a:r>
          </a:p>
          <a:p>
            <a:pPr lvl="2"/>
            <a:r>
              <a:rPr lang="nl-NL" sz="900" dirty="0"/>
              <a:t>DHT22 (Temperatuur en vochtigheid)</a:t>
            </a:r>
          </a:p>
          <a:p>
            <a:pPr lvl="2"/>
            <a:r>
              <a:rPr lang="nl-NL" sz="900" dirty="0"/>
              <a:t>BME280 (Temperatuur, vochtigheid, luchtdruk)</a:t>
            </a:r>
          </a:p>
          <a:p>
            <a:pPr lvl="1"/>
            <a:r>
              <a:rPr lang="nl-NL" sz="1200" dirty="0"/>
              <a:t>4 </a:t>
            </a:r>
            <a:r>
              <a:rPr lang="nl-NL" sz="1200" dirty="0" err="1"/>
              <a:t>kanaals</a:t>
            </a:r>
            <a:r>
              <a:rPr lang="nl-NL" sz="1200" dirty="0"/>
              <a:t> </a:t>
            </a:r>
            <a:r>
              <a:rPr lang="nl-NL" sz="1200" dirty="0" err="1"/>
              <a:t>relay</a:t>
            </a:r>
            <a:r>
              <a:rPr lang="nl-NL" sz="1200" dirty="0"/>
              <a:t> board</a:t>
            </a:r>
          </a:p>
          <a:p>
            <a:r>
              <a:rPr lang="nl-NL" sz="1500" dirty="0"/>
              <a:t>De communicatie tussen de applicaties is </a:t>
            </a:r>
            <a:r>
              <a:rPr lang="nl-NL" sz="1500" dirty="0" err="1"/>
              <a:t>nogaltijd</a:t>
            </a:r>
            <a:r>
              <a:rPr lang="nl-NL" sz="1500" dirty="0"/>
              <a:t> via MQTT</a:t>
            </a:r>
          </a:p>
          <a:p>
            <a:pPr lvl="1"/>
            <a:r>
              <a:rPr lang="nl-NL" sz="1200" dirty="0" err="1"/>
              <a:t>Envirosense</a:t>
            </a:r>
            <a:r>
              <a:rPr lang="nl-NL" sz="1200" dirty="0"/>
              <a:t> =&gt; leest de sensoren uit en verstuurd via MQTT de data</a:t>
            </a:r>
          </a:p>
          <a:p>
            <a:pPr lvl="1"/>
            <a:r>
              <a:rPr lang="nl-NL" sz="1200" dirty="0" err="1"/>
              <a:t>Envirocontrol</a:t>
            </a:r>
            <a:r>
              <a:rPr lang="nl-NL" sz="1200" dirty="0"/>
              <a:t> =&gt; stuurt de </a:t>
            </a:r>
            <a:r>
              <a:rPr lang="nl-NL" sz="1200" dirty="0" err="1"/>
              <a:t>relay</a:t>
            </a:r>
            <a:r>
              <a:rPr lang="nl-NL" sz="1200" dirty="0"/>
              <a:t> aan de hand van de sensor data</a:t>
            </a:r>
          </a:p>
          <a:p>
            <a:pPr lvl="1"/>
            <a:endParaRPr lang="nl-NL" sz="1200" dirty="0"/>
          </a:p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A9EF5-2456-6CB7-67DC-B68EE656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147" y="3144796"/>
            <a:ext cx="3544101" cy="273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1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35907-43CC-6164-E242-BA28C8DA2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627FC84C-4B99-33EF-4268-92593433695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Principe schema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9FC32F-0EFC-DCCF-479D-F5E5FCA1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703FBC-7F90-7A2B-22B7-4A896BF2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477ED619-2073-B236-564A-69E00CD88B71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8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2DC7FFE9-8AB5-89A4-6439-B97C8EB07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nl-NL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C7BA2-6754-7721-DEF2-0D7795867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08" y="1042769"/>
            <a:ext cx="6120680" cy="47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5E60E-3CBC-3A06-273D-9F4CA7C0E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el 2">
            <a:extLst>
              <a:ext uri="{FF2B5EF4-FFF2-40B4-BE49-F238E27FC236}">
                <a16:creationId xmlns:a16="http://schemas.microsoft.com/office/drawing/2014/main" id="{2ECA7021-DC4E-E803-4B43-839B82BCC53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BE" altLang="en-US" dirty="0"/>
              <a:t>Principe schema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D08683-15F8-D1D5-33C7-381BDC23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Projecten van het werkveld – </a:t>
            </a:r>
            <a:r>
              <a:rPr lang="nl-BE" dirty="0" err="1"/>
              <a:t>IoT</a:t>
            </a:r>
            <a:r>
              <a:rPr lang="nl-BE" dirty="0"/>
              <a:t> Graduaat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B9F72-2240-9AF9-5934-2E9CC7B1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41988" name="Tijdelijke aanduiding voor dianummer 3">
            <a:extLst>
              <a:ext uri="{FF2B5EF4-FFF2-40B4-BE49-F238E27FC236}">
                <a16:creationId xmlns:a16="http://schemas.microsoft.com/office/drawing/2014/main" id="{E6A9E578-6D90-8532-A0B3-C47DEF67FC0E}"/>
              </a:ext>
            </a:extLst>
          </p:cNvPr>
          <p:cNvSpPr txBox="1">
            <a:spLocks noGrp="1"/>
          </p:cNvSpPr>
          <p:nvPr/>
        </p:nvSpPr>
        <p:spPr bwMode="auto">
          <a:xfrm>
            <a:off x="360363" y="6083300"/>
            <a:ext cx="360362" cy="668338"/>
          </a:xfrm>
          <a:prstGeom prst="rect">
            <a:avLst/>
          </a:prstGeom>
          <a:solidFill>
            <a:srgbClr val="00A0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0800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9740F-FEEC-4722-AD1A-FA148BA257E6}" type="slidenum">
              <a:rPr lang="nl-BE" altLang="en-US" sz="2000" smtClean="0">
                <a:solidFill>
                  <a:srgbClr val="FFFFFF"/>
                </a:solidFill>
                <a:latin typeface="Trebuchet MS" panose="020B0603020202020204" pitchFamily="34" charset="0"/>
              </a:rPr>
              <a:pPr eaLnBrk="1" hangingPunct="1"/>
              <a:t>9</a:t>
            </a:fld>
            <a:endParaRPr lang="nl-BE" altLang="en-US" sz="20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ijdelijke aanduiding voor inhoud 1">
            <a:extLst>
              <a:ext uri="{FF2B5EF4-FFF2-40B4-BE49-F238E27FC236}">
                <a16:creationId xmlns:a16="http://schemas.microsoft.com/office/drawing/2014/main" id="{E1A40A68-3B98-7EE8-17F9-48F12A9EB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7266"/>
            <a:ext cx="9036496" cy="495000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NL" sz="1500" dirty="0" err="1"/>
              <a:t>Envirosense</a:t>
            </a:r>
            <a:r>
              <a:rPr lang="nl-NL" sz="1500" dirty="0"/>
              <a:t> standalone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Kan met een bme280 en DHT22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Kan met twee DHT22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200" dirty="0"/>
              <a:t>Kan met bme280 </a:t>
            </a:r>
          </a:p>
          <a:p>
            <a:pPr lvl="2"/>
            <a:r>
              <a:rPr lang="nl-NL" sz="900" dirty="0"/>
              <a:t>!! Mits ander geheugenadres OF </a:t>
            </a:r>
            <a:r>
              <a:rPr lang="nl-NL" sz="900" dirty="0" err="1"/>
              <a:t>multiplexer</a:t>
            </a:r>
            <a:endParaRPr lang="nl-NL" sz="900" dirty="0"/>
          </a:p>
          <a:p>
            <a:pPr marL="0" indent="0">
              <a:buNone/>
            </a:pPr>
            <a:endParaRPr lang="nl-NL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E483C7-87EA-EEA2-59BF-BD1630416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530754"/>
            <a:ext cx="2706301" cy="4175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AD8CFC-A31F-81B5-3D19-8AC2E882B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213" y="1422319"/>
            <a:ext cx="2915424" cy="439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86120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</Template>
  <TotalTime>6520</TotalTime>
  <Words>2494</Words>
  <Application>Microsoft Office PowerPoint</Application>
  <PresentationFormat>On-screen Show (4:3)</PresentationFormat>
  <Paragraphs>488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Trebuchet MS</vt:lpstr>
      <vt:lpstr>Verdana</vt:lpstr>
      <vt:lpstr>TM_presentatie_eng</vt:lpstr>
      <vt:lpstr>Projecten voor het werkveld 2</vt:lpstr>
      <vt:lpstr>inleiding</vt:lpstr>
      <vt:lpstr>Requirements</vt:lpstr>
      <vt:lpstr>Requirements</vt:lpstr>
      <vt:lpstr>Requirements</vt:lpstr>
      <vt:lpstr>Requirements</vt:lpstr>
      <vt:lpstr>Principe schema</vt:lpstr>
      <vt:lpstr>Principe schema</vt:lpstr>
      <vt:lpstr>Principe schema</vt:lpstr>
      <vt:lpstr>Principe schema</vt:lpstr>
      <vt:lpstr>PRINCIPE SCHEMA</vt:lpstr>
      <vt:lpstr>PRINCIPE SCHEMA</vt:lpstr>
      <vt:lpstr>PRINCIPE SCHEMA</vt:lpstr>
      <vt:lpstr>PRINCIPE SCHEMA</vt:lpstr>
      <vt:lpstr>Sensoren</vt:lpstr>
      <vt:lpstr>Sensoren</vt:lpstr>
      <vt:lpstr>Sensoren</vt:lpstr>
      <vt:lpstr>Sensoren</vt:lpstr>
      <vt:lpstr>Sensoren</vt:lpstr>
      <vt:lpstr>DHT22</vt:lpstr>
      <vt:lpstr>DHT22 - protocol</vt:lpstr>
      <vt:lpstr>DHT22 - protocol</vt:lpstr>
      <vt:lpstr>DHT22 - protocol</vt:lpstr>
      <vt:lpstr>BME280 - protocol</vt:lpstr>
      <vt:lpstr>BME280 - protocol</vt:lpstr>
      <vt:lpstr>BME280 - protocol</vt:lpstr>
      <vt:lpstr>BME280 - protocol</vt:lpstr>
      <vt:lpstr>Sensor data </vt:lpstr>
      <vt:lpstr>Sensor data </vt:lpstr>
      <vt:lpstr>Relay board</vt:lpstr>
      <vt:lpstr>Relay driver</vt:lpstr>
      <vt:lpstr>Relay driver</vt:lpstr>
      <vt:lpstr>PID controller</vt:lpstr>
      <vt:lpstr>PID controller</vt:lpstr>
      <vt:lpstr>PID controller</vt:lpstr>
      <vt:lpstr>PID controller</vt:lpstr>
      <vt:lpstr>PID controller</vt:lpstr>
      <vt:lpstr>On/off controller</vt:lpstr>
      <vt:lpstr>On/off controller</vt:lpstr>
      <vt:lpstr>MQTT - docker</vt:lpstr>
      <vt:lpstr>Logging</vt:lpstr>
      <vt:lpstr>Testing – PID controller</vt:lpstr>
      <vt:lpstr>Testing – PID controller</vt:lpstr>
      <vt:lpstr>Testing – PID controller</vt:lpstr>
      <vt:lpstr>Testing – PID controller</vt:lpstr>
      <vt:lpstr>Testing – PID controller</vt:lpstr>
      <vt:lpstr>Testing – PID controller</vt:lpstr>
      <vt:lpstr>Testing – business logica</vt:lpstr>
      <vt:lpstr>Testing – business logica</vt:lpstr>
      <vt:lpstr>Testing – business logica</vt:lpstr>
      <vt:lpstr>Testing – business logica</vt:lpstr>
      <vt:lpstr>Bedankt</vt:lpstr>
    </vt:vector>
  </TitlesOfParts>
  <Company>KHK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Datacommunicatie</dc:title>
  <dc:creator>TVB</dc:creator>
  <cp:lastModifiedBy>Laurens Putseys</cp:lastModifiedBy>
  <cp:revision>1374</cp:revision>
  <dcterms:created xsi:type="dcterms:W3CDTF">2005-01-23T13:09:36Z</dcterms:created>
  <dcterms:modified xsi:type="dcterms:W3CDTF">2024-11-25T09:23:19Z</dcterms:modified>
</cp:coreProperties>
</file>