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78" r:id="rId19"/>
    <p:sldId id="276" r:id="rId20"/>
    <p:sldId id="277" r:id="rId21"/>
    <p:sldId id="260" r:id="rId22"/>
    <p:sldId id="293" r:id="rId23"/>
    <p:sldId id="261" r:id="rId24"/>
    <p:sldId id="262" r:id="rId25"/>
    <p:sldId id="263" r:id="rId26"/>
    <p:sldId id="27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9" autoAdjust="0"/>
    <p:restoredTop sz="94660"/>
  </p:normalViewPr>
  <p:slideViewPr>
    <p:cSldViewPr snapToGrid="0">
      <p:cViewPr varScale="1">
        <p:scale>
          <a:sx n="88" d="100"/>
          <a:sy n="88" d="100"/>
        </p:scale>
        <p:origin x="40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5/2/2019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Anonymizing social networks </a:t>
            </a:r>
            <a:endParaRPr lang="en-US" sz="5400" dirty="0"/>
          </a:p>
        </p:txBody>
      </p:sp>
    </p:spTree>
    <p:extLst>
      <p:ext uri="{BB962C8B-B14F-4D97-AF65-F5344CB8AC3E}">
        <p14:creationId xmlns:p14="http://schemas.microsoft.com/office/powerpoint/2010/main" val="2862670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Attack</a:t>
            </a:r>
            <a:endParaRPr lang="en-US" dirty="0"/>
          </a:p>
        </p:txBody>
      </p:sp>
      <p:sp>
        <p:nvSpPr>
          <p:cNvPr id="3" name="Content Placeholder 2"/>
          <p:cNvSpPr>
            <a:spLocks noGrp="1"/>
          </p:cNvSpPr>
          <p:nvPr>
            <p:ph idx="1"/>
          </p:nvPr>
        </p:nvSpPr>
        <p:spPr>
          <a:xfrm>
            <a:off x="844126" y="1756430"/>
            <a:ext cx="10353762" cy="3695136"/>
          </a:xfrm>
        </p:spPr>
        <p:txBody>
          <a:bodyPr/>
          <a:lstStyle/>
          <a:p>
            <a:pPr marL="0" indent="0">
              <a:buNone/>
            </a:pPr>
            <a:r>
              <a:rPr lang="en-US" dirty="0" smtClean="0"/>
              <a:t>Before releasing the anonymized network </a:t>
            </a:r>
            <a:r>
              <a:rPr lang="en-US" dirty="0" smtClean="0">
                <a:solidFill>
                  <a:srgbClr val="FFFF00"/>
                </a:solidFill>
              </a:rPr>
              <a:t>G</a:t>
            </a:r>
            <a:r>
              <a:rPr lang="en-US" dirty="0" smtClean="0"/>
              <a:t> of </a:t>
            </a:r>
            <a:r>
              <a:rPr lang="en-US" dirty="0" smtClean="0">
                <a:solidFill>
                  <a:srgbClr val="FFFF00"/>
                </a:solidFill>
              </a:rPr>
              <a:t>n-k</a:t>
            </a:r>
            <a:r>
              <a:rPr lang="en-US" dirty="0" smtClean="0"/>
              <a:t> nodes, the attacker:</a:t>
            </a:r>
          </a:p>
          <a:p>
            <a:r>
              <a:rPr lang="en-US" dirty="0" smtClean="0"/>
              <a:t>Choose a </a:t>
            </a:r>
            <a:r>
              <a:rPr lang="en-US" dirty="0" smtClean="0">
                <a:solidFill>
                  <a:srgbClr val="FFFF00"/>
                </a:solidFill>
              </a:rPr>
              <a:t>B</a:t>
            </a:r>
            <a:r>
              <a:rPr lang="en-US" dirty="0" smtClean="0"/>
              <a:t> target users.</a:t>
            </a:r>
          </a:p>
          <a:p>
            <a:r>
              <a:rPr lang="en-US" dirty="0" smtClean="0"/>
              <a:t>Create a subgraph </a:t>
            </a:r>
            <a:r>
              <a:rPr lang="en-US" dirty="0" smtClean="0">
                <a:solidFill>
                  <a:srgbClr val="FFFF00"/>
                </a:solidFill>
              </a:rPr>
              <a:t>H </a:t>
            </a:r>
            <a:r>
              <a:rPr lang="en-US" dirty="0" smtClean="0"/>
              <a:t>containing </a:t>
            </a:r>
            <a:r>
              <a:rPr lang="en-US" dirty="0" smtClean="0">
                <a:solidFill>
                  <a:srgbClr val="FFFF00"/>
                </a:solidFill>
              </a:rPr>
              <a:t>k </a:t>
            </a:r>
            <a:r>
              <a:rPr lang="en-US" dirty="0" smtClean="0"/>
              <a:t>nodes.</a:t>
            </a:r>
          </a:p>
          <a:p>
            <a:r>
              <a:rPr lang="en-US" dirty="0" smtClean="0"/>
              <a:t>Attach </a:t>
            </a:r>
            <a:r>
              <a:rPr lang="en-US" dirty="0" smtClean="0">
                <a:solidFill>
                  <a:srgbClr val="FFFF00"/>
                </a:solidFill>
              </a:rPr>
              <a:t>H</a:t>
            </a:r>
            <a:r>
              <a:rPr lang="en-US" dirty="0" smtClean="0"/>
              <a:t> to targeted node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8300" y="3683725"/>
            <a:ext cx="7524750" cy="2791379"/>
          </a:xfrm>
          <a:prstGeom prst="rect">
            <a:avLst/>
          </a:prstGeom>
        </p:spPr>
      </p:pic>
    </p:spTree>
    <p:extLst>
      <p:ext uri="{BB962C8B-B14F-4D97-AF65-F5344CB8AC3E}">
        <p14:creationId xmlns:p14="http://schemas.microsoft.com/office/powerpoint/2010/main" val="3333412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attack</a:t>
            </a:r>
            <a:endParaRPr lang="en-US" dirty="0"/>
          </a:p>
        </p:txBody>
      </p:sp>
      <p:sp>
        <p:nvSpPr>
          <p:cNvPr id="3" name="Content Placeholder 2"/>
          <p:cNvSpPr>
            <a:spLocks noGrp="1"/>
          </p:cNvSpPr>
          <p:nvPr>
            <p:ph idx="1"/>
          </p:nvPr>
        </p:nvSpPr>
        <p:spPr/>
        <p:txBody>
          <a:bodyPr/>
          <a:lstStyle/>
          <a:p>
            <a:pPr marL="0" indent="0">
              <a:buNone/>
            </a:pPr>
            <a:r>
              <a:rPr lang="en-US" dirty="0" smtClean="0"/>
              <a:t>After the anonymized network is released </a:t>
            </a:r>
          </a:p>
          <a:p>
            <a:r>
              <a:rPr lang="en-US" dirty="0" smtClean="0"/>
              <a:t>Find subgraph </a:t>
            </a:r>
            <a:r>
              <a:rPr lang="en-US" dirty="0" smtClean="0">
                <a:solidFill>
                  <a:srgbClr val="FFFF00"/>
                </a:solidFill>
              </a:rPr>
              <a:t>H</a:t>
            </a:r>
            <a:r>
              <a:rPr lang="en-US" dirty="0" smtClean="0"/>
              <a:t> in Graph </a:t>
            </a:r>
          </a:p>
          <a:p>
            <a:r>
              <a:rPr lang="en-US" dirty="0" smtClean="0"/>
              <a:t>Follow edges from </a:t>
            </a:r>
            <a:r>
              <a:rPr lang="en-US" dirty="0" smtClean="0">
                <a:solidFill>
                  <a:srgbClr val="FFFF00"/>
                </a:solidFill>
              </a:rPr>
              <a:t>H</a:t>
            </a:r>
            <a:r>
              <a:rPr lang="en-US" dirty="0" smtClean="0"/>
              <a:t> to locate b target nodes and their true location </a:t>
            </a:r>
            <a:r>
              <a:rPr lang="en-US" dirty="0" smtClean="0">
                <a:solidFill>
                  <a:srgbClr val="FFFF00"/>
                </a:solidFill>
              </a:rPr>
              <a:t>G</a:t>
            </a:r>
            <a:endParaRPr lang="en-US" dirty="0">
              <a:solidFill>
                <a:srgbClr val="FFFF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457" y="3736984"/>
            <a:ext cx="5730239" cy="2759609"/>
          </a:xfrm>
          <a:prstGeom prst="rect">
            <a:avLst/>
          </a:prstGeom>
        </p:spPr>
      </p:pic>
    </p:spTree>
    <p:extLst>
      <p:ext uri="{BB962C8B-B14F-4D97-AF65-F5344CB8AC3E}">
        <p14:creationId xmlns:p14="http://schemas.microsoft.com/office/powerpoint/2010/main" val="1270997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528" y="0"/>
            <a:ext cx="10353761" cy="1326321"/>
          </a:xfrm>
        </p:spPr>
        <p:txBody>
          <a:bodyPr/>
          <a:lstStyle/>
          <a:p>
            <a:r>
              <a:rPr lang="en-US" dirty="0"/>
              <a:t>Anonymity through Structural Similarity</a:t>
            </a:r>
          </a:p>
        </p:txBody>
      </p:sp>
      <p:sp>
        <p:nvSpPr>
          <p:cNvPr id="3" name="Content Placeholder 2"/>
          <p:cNvSpPr>
            <a:spLocks noGrp="1"/>
          </p:cNvSpPr>
          <p:nvPr>
            <p:ph idx="1"/>
          </p:nvPr>
        </p:nvSpPr>
        <p:spPr>
          <a:xfrm>
            <a:off x="902644" y="1111995"/>
            <a:ext cx="10353762" cy="3695136"/>
          </a:xfrm>
        </p:spPr>
        <p:txBody>
          <a:bodyPr/>
          <a:lstStyle/>
          <a:p>
            <a:r>
              <a:rPr lang="en-US" dirty="0"/>
              <a:t>A strong form of </a:t>
            </a:r>
            <a:r>
              <a:rPr lang="en-US" dirty="0">
                <a:solidFill>
                  <a:srgbClr val="FFFF00"/>
                </a:solidFill>
              </a:rPr>
              <a:t>structural similarity </a:t>
            </a:r>
            <a:r>
              <a:rPr lang="en-US" dirty="0"/>
              <a:t>between nodes is </a:t>
            </a:r>
            <a:r>
              <a:rPr lang="en-US" dirty="0">
                <a:solidFill>
                  <a:srgbClr val="FFFF00"/>
                </a:solidFill>
              </a:rPr>
              <a:t>automorphic </a:t>
            </a:r>
            <a:r>
              <a:rPr lang="en-US" dirty="0" smtClean="0">
                <a:solidFill>
                  <a:srgbClr val="FFFF00"/>
                </a:solidFill>
              </a:rPr>
              <a:t>equivalence </a:t>
            </a:r>
          </a:p>
          <a:p>
            <a:pPr marL="0" indent="0">
              <a:buNone/>
            </a:pPr>
            <a:r>
              <a:rPr lang="en-US" dirty="0"/>
              <a:t>Example: Fred and Harry, but not Bob and </a:t>
            </a:r>
            <a:r>
              <a:rPr lang="en-US" dirty="0" smtClean="0"/>
              <a:t>Ed</a:t>
            </a:r>
          </a:p>
          <a:p>
            <a:pPr marL="0" indent="0">
              <a:buNone/>
            </a:pPr>
            <a:r>
              <a:rPr lang="en-US" dirty="0"/>
              <a:t>An </a:t>
            </a:r>
            <a:r>
              <a:rPr lang="en-US" dirty="0">
                <a:solidFill>
                  <a:srgbClr val="FFFF00"/>
                </a:solidFill>
              </a:rPr>
              <a:t>adversary</a:t>
            </a:r>
            <a:r>
              <a:rPr lang="en-US" dirty="0"/>
              <a:t> —even with </a:t>
            </a:r>
            <a:r>
              <a:rPr lang="en-US" dirty="0">
                <a:solidFill>
                  <a:srgbClr val="FFFF00"/>
                </a:solidFill>
              </a:rPr>
              <a:t>exhaustive knowledge </a:t>
            </a:r>
            <a:r>
              <a:rPr lang="en-US" dirty="0"/>
              <a:t>of the structural position of a target node — </a:t>
            </a:r>
            <a:r>
              <a:rPr lang="en-US" dirty="0">
                <a:solidFill>
                  <a:srgbClr val="FFFF00"/>
                </a:solidFill>
              </a:rPr>
              <a:t>cannot identify </a:t>
            </a:r>
            <a:r>
              <a:rPr lang="en-US" dirty="0"/>
              <a:t>an individual beyond the set of entities to which it is </a:t>
            </a:r>
            <a:r>
              <a:rPr lang="en-US" dirty="0" err="1"/>
              <a:t>automorphically</a:t>
            </a:r>
            <a:r>
              <a:rPr lang="en-US" dirty="0"/>
              <a:t> equivalent</a:t>
            </a:r>
            <a:r>
              <a:rPr lang="en-US" dirty="0" smtClean="0"/>
              <a:t>.</a:t>
            </a:r>
          </a:p>
          <a:p>
            <a:pPr marL="0" indent="0">
              <a:buNone/>
            </a:pPr>
            <a:r>
              <a:rPr lang="en-US" dirty="0"/>
              <a:t>We say that these nodes are </a:t>
            </a:r>
            <a:r>
              <a:rPr lang="en-US" dirty="0">
                <a:solidFill>
                  <a:srgbClr val="FFFF00"/>
                </a:solidFill>
              </a:rPr>
              <a:t>structurally indistinguishable </a:t>
            </a:r>
            <a:r>
              <a:rPr lang="en-US" dirty="0"/>
              <a:t>[nodes in the graph achieve anonymity by being “hidden in the crowd” of its automorphic class members.]</a:t>
            </a:r>
            <a:endParaRPr lang="en-US" dirty="0">
              <a:solidFill>
                <a:srgbClr val="FFFF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071" y="4162696"/>
            <a:ext cx="4392767" cy="2325195"/>
          </a:xfrm>
          <a:prstGeom prst="rect">
            <a:avLst/>
          </a:prstGeom>
        </p:spPr>
      </p:pic>
    </p:spTree>
    <p:extLst>
      <p:ext uri="{BB962C8B-B14F-4D97-AF65-F5344CB8AC3E}">
        <p14:creationId xmlns:p14="http://schemas.microsoft.com/office/powerpoint/2010/main" val="2130990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Anonymity through Structural Similarity</a:t>
            </a:r>
          </a:p>
        </p:txBody>
      </p:sp>
      <p:sp>
        <p:nvSpPr>
          <p:cNvPr id="3" name="Content Placeholder 2"/>
          <p:cNvSpPr>
            <a:spLocks noGrp="1"/>
          </p:cNvSpPr>
          <p:nvPr>
            <p:ph idx="1"/>
          </p:nvPr>
        </p:nvSpPr>
        <p:spPr/>
        <p:txBody>
          <a:bodyPr/>
          <a:lstStyle/>
          <a:p>
            <a:r>
              <a:rPr lang="en-US" dirty="0"/>
              <a:t>Some special graphs have </a:t>
            </a:r>
            <a:r>
              <a:rPr lang="en-US" dirty="0">
                <a:solidFill>
                  <a:srgbClr val="FFFF00"/>
                </a:solidFill>
              </a:rPr>
              <a:t>large automorphic equivalence classes</a:t>
            </a:r>
            <a:r>
              <a:rPr lang="en-US" dirty="0"/>
              <a:t>. </a:t>
            </a:r>
            <a:endParaRPr lang="en-US" dirty="0" smtClean="0"/>
          </a:p>
          <a:p>
            <a:r>
              <a:rPr lang="en-US" dirty="0" smtClean="0"/>
              <a:t>For </a:t>
            </a:r>
            <a:r>
              <a:rPr lang="en-US" dirty="0"/>
              <a:t>example, in a complete graph, or in a graph which forms a </a:t>
            </a:r>
            <a:r>
              <a:rPr lang="en-US" dirty="0">
                <a:solidFill>
                  <a:srgbClr val="FFFF00"/>
                </a:solidFill>
              </a:rPr>
              <a:t>ring</a:t>
            </a:r>
            <a:r>
              <a:rPr lang="en-US" dirty="0"/>
              <a:t>, all nodes are </a:t>
            </a:r>
            <a:r>
              <a:rPr lang="en-US" dirty="0" err="1">
                <a:solidFill>
                  <a:srgbClr val="FFFF00"/>
                </a:solidFill>
              </a:rPr>
              <a:t>automorphically</a:t>
            </a:r>
            <a:r>
              <a:rPr lang="en-US" dirty="0">
                <a:solidFill>
                  <a:srgbClr val="FFFF00"/>
                </a:solidFill>
              </a:rPr>
              <a:t> equivalent</a:t>
            </a:r>
            <a:r>
              <a:rPr lang="en-US" dirty="0"/>
              <a:t>. </a:t>
            </a:r>
            <a:endParaRPr lang="en-US" dirty="0" smtClean="0"/>
          </a:p>
          <a:p>
            <a:r>
              <a:rPr lang="en-US" dirty="0" smtClean="0"/>
              <a:t>In </a:t>
            </a:r>
            <a:r>
              <a:rPr lang="en-US" dirty="0"/>
              <a:t>most graphs we expect to find </a:t>
            </a:r>
            <a:r>
              <a:rPr lang="en-US" dirty="0">
                <a:solidFill>
                  <a:srgbClr val="FFFF00"/>
                </a:solidFill>
              </a:rPr>
              <a:t>small </a:t>
            </a:r>
            <a:r>
              <a:rPr lang="en-US" dirty="0" err="1">
                <a:solidFill>
                  <a:srgbClr val="FFFF00"/>
                </a:solidFill>
              </a:rPr>
              <a:t>automorphism</a:t>
            </a:r>
            <a:r>
              <a:rPr lang="en-US" dirty="0">
                <a:solidFill>
                  <a:srgbClr val="FFFF00"/>
                </a:solidFill>
              </a:rPr>
              <a:t> classes</a:t>
            </a:r>
            <a:r>
              <a:rPr lang="en-US" dirty="0"/>
              <a:t>, likely to be insufficient for </a:t>
            </a:r>
            <a:r>
              <a:rPr lang="en-US" dirty="0">
                <a:solidFill>
                  <a:srgbClr val="FFFF00"/>
                </a:solidFill>
              </a:rPr>
              <a:t>protection</a:t>
            </a:r>
            <a:r>
              <a:rPr lang="en-US" dirty="0"/>
              <a:t> against </a:t>
            </a:r>
            <a:r>
              <a:rPr lang="en-US" dirty="0">
                <a:solidFill>
                  <a:srgbClr val="FFFF00"/>
                </a:solidFill>
              </a:rPr>
              <a:t>re‐identification</a:t>
            </a:r>
            <a:r>
              <a:rPr lang="en-US" dirty="0"/>
              <a:t>. </a:t>
            </a:r>
            <a:endParaRPr lang="en-US" dirty="0" smtClean="0"/>
          </a:p>
          <a:p>
            <a:r>
              <a:rPr lang="en-US" dirty="0" smtClean="0">
                <a:solidFill>
                  <a:srgbClr val="FFFF00"/>
                </a:solidFill>
              </a:rPr>
              <a:t>Automorphic </a:t>
            </a:r>
            <a:r>
              <a:rPr lang="en-US" dirty="0">
                <a:solidFill>
                  <a:srgbClr val="FFFF00"/>
                </a:solidFill>
              </a:rPr>
              <a:t>equivalence </a:t>
            </a:r>
            <a:r>
              <a:rPr lang="en-US" dirty="0"/>
              <a:t>is an extremely strong notion of structural similarity.</a:t>
            </a:r>
          </a:p>
        </p:txBody>
      </p:sp>
    </p:spTree>
    <p:extLst>
      <p:ext uri="{BB962C8B-B14F-4D97-AF65-F5344CB8AC3E}">
        <p14:creationId xmlns:p14="http://schemas.microsoft.com/office/powerpoint/2010/main" val="3696847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Vertex Refinement Queries </a:t>
            </a:r>
          </a:p>
        </p:txBody>
      </p:sp>
      <p:sp>
        <p:nvSpPr>
          <p:cNvPr id="3" name="Content Placeholder 2"/>
          <p:cNvSpPr>
            <a:spLocks noGrp="1"/>
          </p:cNvSpPr>
          <p:nvPr>
            <p:ph idx="1"/>
          </p:nvPr>
        </p:nvSpPr>
        <p:spPr/>
        <p:txBody>
          <a:bodyPr/>
          <a:lstStyle/>
          <a:p>
            <a:r>
              <a:rPr lang="en-US" dirty="0"/>
              <a:t>A class of queries, of increasing power, which </a:t>
            </a:r>
            <a:r>
              <a:rPr lang="en-US" dirty="0">
                <a:solidFill>
                  <a:srgbClr val="FFFF00"/>
                </a:solidFill>
              </a:rPr>
              <a:t>report on the local structure of the graph around a node</a:t>
            </a:r>
            <a:r>
              <a:rPr lang="en-US" dirty="0" smtClean="0">
                <a:solidFill>
                  <a:srgbClr val="FFFF00"/>
                </a:solidFill>
              </a:rPr>
              <a:t>.</a:t>
            </a:r>
          </a:p>
          <a:p>
            <a:r>
              <a:rPr lang="en-US" dirty="0"/>
              <a:t>The </a:t>
            </a:r>
            <a:r>
              <a:rPr lang="en-US" dirty="0" smtClean="0"/>
              <a:t>weakest </a:t>
            </a:r>
            <a:r>
              <a:rPr lang="en-US" dirty="0"/>
              <a:t>knowledge query, </a:t>
            </a:r>
            <a:r>
              <a:rPr lang="en-US" dirty="0">
                <a:solidFill>
                  <a:srgbClr val="FFFF00"/>
                </a:solidFill>
              </a:rPr>
              <a:t>H0</a:t>
            </a:r>
            <a:r>
              <a:rPr lang="en-US" dirty="0"/>
              <a:t>, simply returns the label of the node</a:t>
            </a:r>
            <a:r>
              <a:rPr lang="en-US" dirty="0" smtClean="0"/>
              <a:t>.</a:t>
            </a:r>
          </a:p>
          <a:p>
            <a:r>
              <a:rPr lang="en-US" dirty="0">
                <a:solidFill>
                  <a:srgbClr val="FFFF00"/>
                </a:solidFill>
              </a:rPr>
              <a:t>H1(x) </a:t>
            </a:r>
            <a:r>
              <a:rPr lang="en-US" dirty="0"/>
              <a:t>returns the degree of x</a:t>
            </a:r>
            <a:r>
              <a:rPr lang="en-US" dirty="0" smtClean="0"/>
              <a:t>,</a:t>
            </a:r>
          </a:p>
          <a:p>
            <a:r>
              <a:rPr lang="en-US" dirty="0">
                <a:solidFill>
                  <a:srgbClr val="FFFF00"/>
                </a:solidFill>
              </a:rPr>
              <a:t>H2(x) </a:t>
            </a:r>
            <a:r>
              <a:rPr lang="en-US" dirty="0"/>
              <a:t>returns the multiset of each neighbors’ degree</a:t>
            </a:r>
            <a:r>
              <a:rPr lang="en-US" dirty="0" smtClean="0"/>
              <a:t>,</a:t>
            </a:r>
          </a:p>
          <a:p>
            <a:r>
              <a:rPr lang="en-US" dirty="0">
                <a:solidFill>
                  <a:srgbClr val="FFFF00"/>
                </a:solidFill>
              </a:rPr>
              <a:t>Hi (x) </a:t>
            </a:r>
            <a:r>
              <a:rPr lang="en-US" dirty="0"/>
              <a:t>returns the multiset of values which are the result of evaluating Hi‐1 on the nodes adjacent to x </a:t>
            </a:r>
            <a:endParaRPr lang="en-US" dirty="0">
              <a:solidFill>
                <a:srgbClr val="FFFF00"/>
              </a:solidFill>
            </a:endParaRPr>
          </a:p>
        </p:txBody>
      </p:sp>
    </p:spTree>
    <p:extLst>
      <p:ext uri="{BB962C8B-B14F-4D97-AF65-F5344CB8AC3E}">
        <p14:creationId xmlns:p14="http://schemas.microsoft.com/office/powerpoint/2010/main" val="2806401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Vertex Refinement Queries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6480" y="2712613"/>
            <a:ext cx="7010400" cy="3418221"/>
          </a:xfrm>
          <a:prstGeom prst="rect">
            <a:avLst/>
          </a:prstGeom>
        </p:spPr>
      </p:pic>
    </p:spTree>
    <p:extLst>
      <p:ext uri="{BB962C8B-B14F-4D97-AF65-F5344CB8AC3E}">
        <p14:creationId xmlns:p14="http://schemas.microsoft.com/office/powerpoint/2010/main" val="2651496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Subgraph Queries </a:t>
            </a:r>
          </a:p>
        </p:txBody>
      </p:sp>
      <p:sp>
        <p:nvSpPr>
          <p:cNvPr id="3" name="Content Placeholder 2"/>
          <p:cNvSpPr>
            <a:spLocks noGrp="1"/>
          </p:cNvSpPr>
          <p:nvPr>
            <p:ph idx="1"/>
          </p:nvPr>
        </p:nvSpPr>
        <p:spPr/>
        <p:txBody>
          <a:bodyPr>
            <a:normAutofit lnSpcReduction="10000"/>
          </a:bodyPr>
          <a:lstStyle/>
          <a:p>
            <a:r>
              <a:rPr lang="en-US" dirty="0"/>
              <a:t>N</a:t>
            </a:r>
            <a:r>
              <a:rPr lang="en-US" dirty="0" smtClean="0"/>
              <a:t>ode </a:t>
            </a:r>
            <a:r>
              <a:rPr lang="en-US" dirty="0"/>
              <a:t>refinement queries are a concise way to describe locally expanding structural queries</a:t>
            </a:r>
            <a:r>
              <a:rPr lang="en-US" dirty="0" smtClean="0"/>
              <a:t>.</a:t>
            </a:r>
          </a:p>
          <a:p>
            <a:r>
              <a:rPr lang="en-US" dirty="0"/>
              <a:t>H queries can describe arbitrarily large subgraphs around a node if that node is highly connected, thus the index of H query may be a coarse measure of the information </a:t>
            </a:r>
            <a:r>
              <a:rPr lang="en-US" dirty="0" smtClean="0"/>
              <a:t>learned </a:t>
            </a:r>
          </a:p>
          <a:p>
            <a:r>
              <a:rPr lang="en-US" dirty="0">
                <a:solidFill>
                  <a:srgbClr val="FFFF00"/>
                </a:solidFill>
              </a:rPr>
              <a:t>For example, </a:t>
            </a:r>
            <a:r>
              <a:rPr lang="en-US" dirty="0"/>
              <a:t>if </a:t>
            </a:r>
            <a:r>
              <a:rPr lang="en-US" dirty="0">
                <a:solidFill>
                  <a:srgbClr val="FFFF00"/>
                </a:solidFill>
              </a:rPr>
              <a:t>H1(x) = 100</a:t>
            </a:r>
            <a:r>
              <a:rPr lang="en-US" dirty="0"/>
              <a:t>, the adversary learns about a large subgraph in G, whereas </a:t>
            </a:r>
            <a:r>
              <a:rPr lang="en-US" dirty="0">
                <a:solidFill>
                  <a:srgbClr val="FFFF00"/>
                </a:solidFill>
              </a:rPr>
              <a:t>H1(y</a:t>
            </a:r>
            <a:r>
              <a:rPr lang="en-US" dirty="0" smtClean="0">
                <a:solidFill>
                  <a:srgbClr val="FFFF00"/>
                </a:solidFill>
              </a:rPr>
              <a:t>) </a:t>
            </a:r>
            <a:r>
              <a:rPr lang="en-US" dirty="0">
                <a:solidFill>
                  <a:srgbClr val="FFFF00"/>
                </a:solidFill>
              </a:rPr>
              <a:t>= 2 </a:t>
            </a:r>
            <a:r>
              <a:rPr lang="en-US" dirty="0"/>
              <a:t>provides much less information. </a:t>
            </a:r>
            <a:endParaRPr lang="en-US" dirty="0" smtClean="0"/>
          </a:p>
          <a:p>
            <a:r>
              <a:rPr lang="en-US" dirty="0"/>
              <a:t>We measure the descriptive power of a query by </a:t>
            </a:r>
            <a:r>
              <a:rPr lang="en-US" dirty="0">
                <a:solidFill>
                  <a:srgbClr val="FFFF00"/>
                </a:solidFill>
              </a:rPr>
              <a:t>counting the number of edges in the described subgraph;</a:t>
            </a:r>
            <a:r>
              <a:rPr lang="en-US" dirty="0"/>
              <a:t> we refer to these as </a:t>
            </a:r>
            <a:r>
              <a:rPr lang="en-US" dirty="0">
                <a:solidFill>
                  <a:srgbClr val="FFFF00"/>
                </a:solidFill>
              </a:rPr>
              <a:t>edge facts</a:t>
            </a:r>
            <a:r>
              <a:rPr lang="en-US" dirty="0" smtClean="0">
                <a:solidFill>
                  <a:srgbClr val="FFFF00"/>
                </a:solidFill>
              </a:rPr>
              <a:t>. </a:t>
            </a:r>
            <a:endParaRPr lang="en-US" dirty="0">
              <a:solidFill>
                <a:srgbClr val="FFFF00"/>
              </a:solidFill>
            </a:endParaRPr>
          </a:p>
        </p:txBody>
      </p:sp>
    </p:spTree>
    <p:extLst>
      <p:ext uri="{BB962C8B-B14F-4D97-AF65-F5344CB8AC3E}">
        <p14:creationId xmlns:p14="http://schemas.microsoft.com/office/powerpoint/2010/main" val="1276611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Subgraph Queries </a:t>
            </a:r>
          </a:p>
        </p:txBody>
      </p:sp>
      <p:sp>
        <p:nvSpPr>
          <p:cNvPr id="3" name="Content Placeholder 2"/>
          <p:cNvSpPr>
            <a:spLocks noGrp="1"/>
          </p:cNvSpPr>
          <p:nvPr>
            <p:ph idx="1"/>
          </p:nvPr>
        </p:nvSpPr>
        <p:spPr/>
        <p:txBody>
          <a:bodyPr/>
          <a:lstStyle/>
          <a:p>
            <a:r>
              <a:rPr lang="en-US" dirty="0"/>
              <a:t>Three subgraph queries centered around Bob</a:t>
            </a:r>
            <a:r>
              <a:rPr lang="en-US" dirty="0" smtClean="0"/>
              <a:t>.</a:t>
            </a:r>
          </a:p>
          <a:p>
            <a:endParaRPr lang="en-US" dirty="0"/>
          </a:p>
          <a:p>
            <a:endParaRPr lang="en-US" dirty="0" smtClean="0"/>
          </a:p>
          <a:p>
            <a:endParaRPr lang="en-US" dirty="0"/>
          </a:p>
          <a:p>
            <a:r>
              <a:rPr lang="en-US" dirty="0"/>
              <a:t>The first simply asserts that Bob has (at least) three distinct neighbors, the second describes a tree of nodes near Bob, and the third relates nearby nodes in a subgraph. These informal query patterns use 3, 4, and 5 edge facts, respectively.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797" y="2628289"/>
            <a:ext cx="1928027" cy="153175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428" y="2628289"/>
            <a:ext cx="6009709" cy="1531753"/>
          </a:xfrm>
          <a:prstGeom prst="rect">
            <a:avLst/>
          </a:prstGeom>
        </p:spPr>
      </p:pic>
    </p:spTree>
    <p:extLst>
      <p:ext uri="{BB962C8B-B14F-4D97-AF65-F5344CB8AC3E}">
        <p14:creationId xmlns:p14="http://schemas.microsoft.com/office/powerpoint/2010/main" val="36590589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a:t>
            </a:r>
            <a:r>
              <a:rPr lang="en-US" dirty="0" smtClean="0"/>
              <a:t>description and Metrics</a:t>
            </a:r>
            <a:endParaRPr lang="en-US" dirty="0"/>
          </a:p>
        </p:txBody>
      </p:sp>
      <p:sp>
        <p:nvSpPr>
          <p:cNvPr id="3" name="Content Placeholder 2"/>
          <p:cNvSpPr>
            <a:spLocks noGrp="1"/>
          </p:cNvSpPr>
          <p:nvPr>
            <p:ph idx="1"/>
          </p:nvPr>
        </p:nvSpPr>
        <p:spPr>
          <a:xfrm>
            <a:off x="913795" y="2096064"/>
            <a:ext cx="10353762" cy="4217650"/>
          </a:xfrm>
        </p:spPr>
        <p:txBody>
          <a:bodyPr>
            <a:normAutofit lnSpcReduction="10000"/>
          </a:bodyPr>
          <a:lstStyle/>
          <a:p>
            <a:r>
              <a:rPr lang="en-US" b="1" dirty="0" smtClean="0">
                <a:effectLst/>
              </a:rPr>
              <a:t>Name: </a:t>
            </a:r>
            <a:r>
              <a:rPr lang="en-US" dirty="0" smtClean="0">
                <a:solidFill>
                  <a:srgbClr val="FFFF00"/>
                </a:solidFill>
                <a:effectLst/>
              </a:rPr>
              <a:t>Les </a:t>
            </a:r>
            <a:r>
              <a:rPr lang="en-US" dirty="0" err="1" smtClean="0">
                <a:solidFill>
                  <a:srgbClr val="FFFF00"/>
                </a:solidFill>
                <a:effectLst/>
              </a:rPr>
              <a:t>Miserables</a:t>
            </a:r>
            <a:endParaRPr lang="en-US" dirty="0" smtClean="0">
              <a:solidFill>
                <a:srgbClr val="FFFF00"/>
              </a:solidFill>
              <a:effectLst/>
            </a:endParaRPr>
          </a:p>
          <a:p>
            <a:r>
              <a:rPr lang="en-US" b="1" dirty="0" smtClean="0">
                <a:effectLst/>
              </a:rPr>
              <a:t>Description: </a:t>
            </a:r>
            <a:r>
              <a:rPr lang="en-US" dirty="0">
                <a:effectLst/>
              </a:rPr>
              <a:t>Les </a:t>
            </a:r>
            <a:r>
              <a:rPr lang="en-US" dirty="0" err="1" smtClean="0">
                <a:effectLst/>
              </a:rPr>
              <a:t>Miserables</a:t>
            </a:r>
            <a:r>
              <a:rPr lang="en-US" dirty="0">
                <a:effectLst/>
              </a:rPr>
              <a:t> </a:t>
            </a:r>
            <a:r>
              <a:rPr lang="en-US" dirty="0" smtClean="0">
                <a:effectLst/>
              </a:rPr>
              <a:t>is a  </a:t>
            </a:r>
            <a:r>
              <a:rPr lang="en-US" dirty="0">
                <a:effectLst/>
              </a:rPr>
              <a:t>weighted network of characters in the novel Les </a:t>
            </a:r>
            <a:r>
              <a:rPr lang="en-US" dirty="0" err="1" smtClean="0">
                <a:effectLst/>
              </a:rPr>
              <a:t>Miserables</a:t>
            </a:r>
            <a:endParaRPr lang="en-US" dirty="0" smtClean="0">
              <a:effectLst/>
            </a:endParaRPr>
          </a:p>
          <a:p>
            <a:r>
              <a:rPr lang="en-US" b="1" dirty="0" smtClean="0"/>
              <a:t>Nodes: </a:t>
            </a:r>
            <a:r>
              <a:rPr lang="en-US" b="1" dirty="0" smtClean="0">
                <a:solidFill>
                  <a:srgbClr val="FFFF00"/>
                </a:solidFill>
              </a:rPr>
              <a:t>77</a:t>
            </a:r>
            <a:r>
              <a:rPr lang="en-US" b="1" dirty="0" smtClean="0"/>
              <a:t>  and Edges: </a:t>
            </a:r>
            <a:r>
              <a:rPr lang="en-US" b="1" dirty="0" smtClean="0">
                <a:solidFill>
                  <a:srgbClr val="FFFF00"/>
                </a:solidFill>
              </a:rPr>
              <a:t>254 </a:t>
            </a:r>
          </a:p>
          <a:p>
            <a:r>
              <a:rPr lang="en-US" b="1" dirty="0" smtClean="0"/>
              <a:t>Degree: </a:t>
            </a:r>
            <a:r>
              <a:rPr lang="en-US" b="1" dirty="0" smtClean="0">
                <a:solidFill>
                  <a:srgbClr val="FFFF00"/>
                </a:solidFill>
              </a:rPr>
              <a:t>6.5</a:t>
            </a:r>
          </a:p>
          <a:p>
            <a:r>
              <a:rPr lang="en-US" b="1" dirty="0" err="1" smtClean="0"/>
              <a:t>Betweenness</a:t>
            </a:r>
            <a:r>
              <a:rPr lang="en-US" b="1" dirty="0" smtClean="0"/>
              <a:t> Centrality: </a:t>
            </a:r>
            <a:r>
              <a:rPr lang="en-US" b="1" dirty="0" smtClean="0">
                <a:solidFill>
                  <a:srgbClr val="FFFF00"/>
                </a:solidFill>
              </a:rPr>
              <a:t>0.021</a:t>
            </a:r>
          </a:p>
          <a:p>
            <a:r>
              <a:rPr lang="en-US" b="1" dirty="0" smtClean="0"/>
              <a:t>Closeness centrality: </a:t>
            </a:r>
            <a:r>
              <a:rPr lang="en-US" b="1" dirty="0" smtClean="0">
                <a:solidFill>
                  <a:srgbClr val="FFFF00"/>
                </a:solidFill>
              </a:rPr>
              <a:t>0.389</a:t>
            </a:r>
          </a:p>
          <a:p>
            <a:r>
              <a:rPr lang="en-US" b="1" dirty="0" smtClean="0"/>
              <a:t>Clustering </a:t>
            </a:r>
            <a:r>
              <a:rPr lang="en-US" b="1" dirty="0" err="1" smtClean="0"/>
              <a:t>Coeff</a:t>
            </a:r>
            <a:r>
              <a:rPr lang="en-US" b="1" dirty="0" smtClean="0"/>
              <a:t>: </a:t>
            </a:r>
            <a:r>
              <a:rPr lang="en-US" b="1" dirty="0" smtClean="0">
                <a:solidFill>
                  <a:srgbClr val="FFFF00"/>
                </a:solidFill>
              </a:rPr>
              <a:t>0.573</a:t>
            </a:r>
          </a:p>
          <a:p>
            <a:r>
              <a:rPr lang="en-US" b="1" dirty="0" smtClean="0"/>
              <a:t>Diameter: </a:t>
            </a:r>
            <a:r>
              <a:rPr lang="en-US" b="1" dirty="0" smtClean="0">
                <a:solidFill>
                  <a:srgbClr val="FFFF00"/>
                </a:solidFill>
              </a:rPr>
              <a:t>5</a:t>
            </a:r>
            <a:endParaRPr lang="en-US" b="1" dirty="0">
              <a:solidFill>
                <a:srgbClr val="FFFF00"/>
              </a:solidFill>
            </a:endParaRPr>
          </a:p>
        </p:txBody>
      </p:sp>
    </p:spTree>
    <p:extLst>
      <p:ext uri="{BB962C8B-B14F-4D97-AF65-F5344CB8AC3E}">
        <p14:creationId xmlns:p14="http://schemas.microsoft.com/office/powerpoint/2010/main" val="701436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181" y="217714"/>
            <a:ext cx="10353761" cy="1326321"/>
          </a:xfrm>
        </p:spPr>
        <p:txBody>
          <a:bodyPr/>
          <a:lstStyle/>
          <a:p>
            <a:r>
              <a:rPr lang="en-US" dirty="0" smtClean="0">
                <a:effectLst>
                  <a:outerShdw blurRad="38100" dist="38100" dir="2700000" algn="tl">
                    <a:srgbClr val="000000">
                      <a:alpha val="43137"/>
                    </a:srgbClr>
                  </a:outerShdw>
                </a:effectLst>
              </a:rPr>
              <a:t>naive </a:t>
            </a:r>
            <a:r>
              <a:rPr lang="en-US" dirty="0">
                <a:effectLst>
                  <a:outerShdw blurRad="38100" dist="38100" dir="2700000" algn="tl">
                    <a:srgbClr val="000000">
                      <a:alpha val="43137"/>
                    </a:srgbClr>
                  </a:outerShdw>
                </a:effectLst>
              </a:rPr>
              <a:t>anonymization</a:t>
            </a:r>
          </a:p>
        </p:txBody>
      </p:sp>
      <p:sp>
        <p:nvSpPr>
          <p:cNvPr id="3" name="Content Placeholder 2"/>
          <p:cNvSpPr>
            <a:spLocks noGrp="1"/>
          </p:cNvSpPr>
          <p:nvPr>
            <p:ph idx="1"/>
          </p:nvPr>
        </p:nvSpPr>
        <p:spPr>
          <a:xfrm>
            <a:off x="897824" y="1373252"/>
            <a:ext cx="10353762" cy="3695136"/>
          </a:xfrm>
        </p:spPr>
        <p:txBody>
          <a:bodyPr/>
          <a:lstStyle/>
          <a:p>
            <a:r>
              <a:rPr lang="en-US" dirty="0" smtClean="0"/>
              <a:t>It is </a:t>
            </a:r>
            <a:r>
              <a:rPr lang="en-US" dirty="0" smtClean="0">
                <a:effectLst/>
              </a:rPr>
              <a:t>technique of changing node labels in to </a:t>
            </a:r>
            <a:r>
              <a:rPr lang="en-US" dirty="0">
                <a:effectLst/>
              </a:rPr>
              <a:t>random identifiers </a:t>
            </a:r>
            <a:endParaRPr lang="en-US" dirty="0" smtClean="0">
              <a:effectLst/>
            </a:endParaRPr>
          </a:p>
          <a:p>
            <a:r>
              <a:rPr lang="en-US" dirty="0" smtClean="0">
                <a:effectLst/>
              </a:rPr>
              <a:t>Naïve anonymization doesn’t provide complete protection</a:t>
            </a:r>
          </a:p>
          <a:p>
            <a:r>
              <a:rPr lang="en-US" dirty="0" smtClean="0">
                <a:effectLst/>
              </a:rPr>
              <a:t>If an Adversary has external knowledge about graph he can re-identify the </a:t>
            </a:r>
            <a:r>
              <a:rPr lang="en-US" dirty="0">
                <a:effectLst/>
              </a:rPr>
              <a:t>individual</a:t>
            </a:r>
            <a:r>
              <a:rPr lang="en-US" dirty="0" smtClean="0">
                <a:effectLst/>
              </a:rPr>
              <a:t> nodes in graph</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6097" y="3756391"/>
            <a:ext cx="5425910" cy="3101609"/>
          </a:xfrm>
          <a:prstGeom prst="rect">
            <a:avLst/>
          </a:prstGeom>
        </p:spPr>
      </p:pic>
    </p:spTree>
    <p:extLst>
      <p:ext uri="{BB962C8B-B14F-4D97-AF65-F5344CB8AC3E}">
        <p14:creationId xmlns:p14="http://schemas.microsoft.com/office/powerpoint/2010/main" val="52069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Anonymizing ?</a:t>
            </a:r>
            <a:endParaRPr lang="en-US" dirty="0"/>
          </a:p>
        </p:txBody>
      </p:sp>
      <p:sp>
        <p:nvSpPr>
          <p:cNvPr id="5" name="Content Placeholder 4"/>
          <p:cNvSpPr>
            <a:spLocks noGrp="1"/>
          </p:cNvSpPr>
          <p:nvPr>
            <p:ph idx="1"/>
          </p:nvPr>
        </p:nvSpPr>
        <p:spPr>
          <a:xfrm>
            <a:off x="913794" y="2096064"/>
            <a:ext cx="11008240" cy="2920073"/>
          </a:xfrm>
        </p:spPr>
        <p:txBody>
          <a:bodyPr/>
          <a:lstStyle/>
          <a:p>
            <a:pPr algn="just"/>
            <a:r>
              <a:rPr lang="en-US" dirty="0" smtClean="0">
                <a:effectLst/>
              </a:rPr>
              <a:t>Anonymizing is </a:t>
            </a:r>
            <a:r>
              <a:rPr lang="en-US" dirty="0">
                <a:effectLst/>
              </a:rPr>
              <a:t>a type of information </a:t>
            </a:r>
            <a:r>
              <a:rPr lang="en-US" dirty="0" smtClean="0">
                <a:effectLst/>
              </a:rPr>
              <a:t>sanitization</a:t>
            </a:r>
            <a:r>
              <a:rPr lang="en-US" dirty="0">
                <a:effectLst/>
              </a:rPr>
              <a:t> </a:t>
            </a:r>
            <a:r>
              <a:rPr lang="en-US" dirty="0" smtClean="0">
                <a:effectLst/>
              </a:rPr>
              <a:t>whose </a:t>
            </a:r>
            <a:r>
              <a:rPr lang="en-US" dirty="0">
                <a:effectLst/>
              </a:rPr>
              <a:t>intent is privacy protection</a:t>
            </a:r>
            <a:r>
              <a:rPr lang="en-US" dirty="0" smtClean="0"/>
              <a:t> </a:t>
            </a:r>
          </a:p>
          <a:p>
            <a:pPr algn="just"/>
            <a:r>
              <a:rPr lang="en-US" dirty="0">
                <a:effectLst/>
              </a:rPr>
              <a:t>It is the process </a:t>
            </a:r>
            <a:r>
              <a:rPr lang="en-US" dirty="0" smtClean="0">
                <a:effectLst/>
              </a:rPr>
              <a:t>of </a:t>
            </a:r>
            <a:r>
              <a:rPr lang="en-US" dirty="0">
                <a:effectLst/>
              </a:rPr>
              <a:t>removing </a:t>
            </a:r>
            <a:r>
              <a:rPr lang="en-US" dirty="0">
                <a:solidFill>
                  <a:srgbClr val="FFFF00"/>
                </a:solidFill>
                <a:effectLst/>
              </a:rPr>
              <a:t>personally identifiable information </a:t>
            </a:r>
            <a:r>
              <a:rPr lang="en-US" dirty="0">
                <a:effectLst/>
              </a:rPr>
              <a:t>from </a:t>
            </a:r>
            <a:r>
              <a:rPr lang="en-US" dirty="0">
                <a:solidFill>
                  <a:srgbClr val="FFFF00"/>
                </a:solidFill>
                <a:effectLst/>
              </a:rPr>
              <a:t>data sets</a:t>
            </a:r>
            <a:r>
              <a:rPr lang="en-US" dirty="0">
                <a:effectLst/>
              </a:rPr>
              <a:t>, so that the people whom the data describe remain </a:t>
            </a:r>
            <a:r>
              <a:rPr lang="en-US" dirty="0">
                <a:solidFill>
                  <a:srgbClr val="FFFF00"/>
                </a:solidFill>
                <a:effectLst/>
              </a:rPr>
              <a:t>anonymous.</a:t>
            </a:r>
            <a:r>
              <a:rPr lang="en-US" altLang="en-US" dirty="0" smtClean="0">
                <a:solidFill>
                  <a:srgbClr val="FFFF00"/>
                </a:solidFill>
              </a:rPr>
              <a:t> </a:t>
            </a:r>
          </a:p>
          <a:p>
            <a:pPr algn="just"/>
            <a:r>
              <a:rPr lang="en-US" dirty="0">
                <a:effectLst/>
              </a:rPr>
              <a:t>A</a:t>
            </a:r>
            <a:r>
              <a:rPr lang="en-US" dirty="0" smtClean="0">
                <a:effectLst/>
              </a:rPr>
              <a:t>nonymization </a:t>
            </a:r>
            <a:r>
              <a:rPr lang="en-US" dirty="0">
                <a:effectLst/>
              </a:rPr>
              <a:t>has been defined as a "process by which </a:t>
            </a:r>
            <a:r>
              <a:rPr lang="en-US" dirty="0">
                <a:solidFill>
                  <a:srgbClr val="FFFF00"/>
                </a:solidFill>
                <a:effectLst/>
              </a:rPr>
              <a:t>personal data </a:t>
            </a:r>
            <a:r>
              <a:rPr lang="en-US" dirty="0">
                <a:effectLst/>
              </a:rPr>
              <a:t>is </a:t>
            </a:r>
            <a:r>
              <a:rPr lang="en-US" dirty="0" smtClean="0">
                <a:effectLst/>
              </a:rPr>
              <a:t>irreversibly</a:t>
            </a:r>
          </a:p>
          <a:p>
            <a:pPr marL="0" indent="0" algn="just">
              <a:buNone/>
            </a:pPr>
            <a:r>
              <a:rPr lang="en-US" dirty="0">
                <a:effectLst/>
              </a:rPr>
              <a:t> </a:t>
            </a:r>
            <a:r>
              <a:rPr lang="en-US" dirty="0" smtClean="0">
                <a:effectLst/>
              </a:rPr>
              <a:t>   </a:t>
            </a:r>
            <a:r>
              <a:rPr lang="en-US" dirty="0">
                <a:solidFill>
                  <a:srgbClr val="FFFF00"/>
                </a:solidFill>
                <a:effectLst/>
              </a:rPr>
              <a:t>altered</a:t>
            </a:r>
            <a:r>
              <a:rPr lang="en-US" dirty="0">
                <a:effectLst/>
              </a:rPr>
              <a:t> in such a way that a data subject can no longer be identified directly or indirectly</a:t>
            </a:r>
            <a:endParaRPr lang="en-US" altLang="en-US" dirty="0" smtClean="0"/>
          </a:p>
          <a:p>
            <a:pPr marL="0" indent="0" algn="just">
              <a:buNone/>
            </a:pPr>
            <a:endParaRPr lang="en-US" dirty="0"/>
          </a:p>
        </p:txBody>
      </p:sp>
    </p:spTree>
    <p:extLst>
      <p:ext uri="{BB962C8B-B14F-4D97-AF65-F5344CB8AC3E}">
        <p14:creationId xmlns:p14="http://schemas.microsoft.com/office/powerpoint/2010/main" val="2407429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naive </a:t>
            </a:r>
            <a:r>
              <a:rPr lang="en-US" dirty="0" smtClean="0">
                <a:effectLst>
                  <a:outerShdw blurRad="38100" dist="38100" dir="2700000" algn="tl">
                    <a:srgbClr val="000000">
                      <a:alpha val="43137"/>
                    </a:srgbClr>
                  </a:outerShdw>
                </a:effectLst>
              </a:rPr>
              <a:t>anonymization on dataset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468" y="2255520"/>
            <a:ext cx="4897572" cy="350084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569" y="2255520"/>
            <a:ext cx="4873775" cy="3500845"/>
          </a:xfrm>
          <a:prstGeom prst="rect">
            <a:avLst/>
          </a:prstGeom>
        </p:spPr>
      </p:pic>
    </p:spTree>
    <p:extLst>
      <p:ext uri="{BB962C8B-B14F-4D97-AF65-F5344CB8AC3E}">
        <p14:creationId xmlns:p14="http://schemas.microsoft.com/office/powerpoint/2010/main" val="13805287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Perturbation</a:t>
            </a:r>
            <a:endParaRPr lang="en-US" dirty="0"/>
          </a:p>
        </p:txBody>
      </p:sp>
      <p:sp>
        <p:nvSpPr>
          <p:cNvPr id="3" name="Content Placeholder 2"/>
          <p:cNvSpPr>
            <a:spLocks noGrp="1"/>
          </p:cNvSpPr>
          <p:nvPr>
            <p:ph idx="1"/>
          </p:nvPr>
        </p:nvSpPr>
        <p:spPr/>
        <p:txBody>
          <a:bodyPr/>
          <a:lstStyle/>
          <a:p>
            <a:pPr algn="just"/>
            <a:r>
              <a:rPr lang="en-US" dirty="0"/>
              <a:t>A</a:t>
            </a:r>
            <a:r>
              <a:rPr lang="en-US" dirty="0" smtClean="0"/>
              <a:t> </a:t>
            </a:r>
            <a:r>
              <a:rPr lang="en-US" dirty="0"/>
              <a:t>graph transformation technique which can protect against </a:t>
            </a:r>
            <a:r>
              <a:rPr lang="en-US" dirty="0" smtClean="0"/>
              <a:t>re-identification </a:t>
            </a:r>
          </a:p>
          <a:p>
            <a:pPr algn="just"/>
            <a:r>
              <a:rPr lang="en-US" dirty="0" smtClean="0">
                <a:solidFill>
                  <a:srgbClr val="FFFF00"/>
                </a:solidFill>
              </a:rPr>
              <a:t>Deleting</a:t>
            </a:r>
            <a:r>
              <a:rPr lang="en-US" dirty="0" smtClean="0"/>
              <a:t> edges randomly and </a:t>
            </a:r>
            <a:r>
              <a:rPr lang="en-US" dirty="0" smtClean="0">
                <a:solidFill>
                  <a:srgbClr val="FFFF00"/>
                </a:solidFill>
              </a:rPr>
              <a:t>insertion </a:t>
            </a:r>
            <a:r>
              <a:rPr lang="en-US" dirty="0" smtClean="0"/>
              <a:t>of edges randomly</a:t>
            </a:r>
          </a:p>
          <a:p>
            <a:pPr algn="just"/>
            <a:r>
              <a:rPr lang="en-US" dirty="0" smtClean="0"/>
              <a:t>Insertions are done uniformly from a set of </a:t>
            </a:r>
            <a:r>
              <a:rPr lang="en-US" dirty="0" smtClean="0">
                <a:solidFill>
                  <a:srgbClr val="FFFF00"/>
                </a:solidFill>
              </a:rPr>
              <a:t>non-existent </a:t>
            </a:r>
            <a:r>
              <a:rPr lang="en-US" dirty="0" smtClean="0"/>
              <a:t>edges of graph </a:t>
            </a:r>
          </a:p>
          <a:p>
            <a:pPr algn="just"/>
            <a:r>
              <a:rPr lang="en-US" dirty="0"/>
              <a:t>Any node that would be a </a:t>
            </a:r>
            <a:r>
              <a:rPr lang="en-US" dirty="0">
                <a:solidFill>
                  <a:srgbClr val="FFFF00"/>
                </a:solidFill>
              </a:rPr>
              <a:t>candidate for x </a:t>
            </a:r>
            <a:r>
              <a:rPr lang="en-US" dirty="0"/>
              <a:t>under naive anonymization will also be a candidate </a:t>
            </a:r>
            <a:r>
              <a:rPr lang="en-US" dirty="0">
                <a:solidFill>
                  <a:srgbClr val="FFFF00"/>
                </a:solidFill>
              </a:rPr>
              <a:t>under graph </a:t>
            </a:r>
            <a:r>
              <a:rPr lang="en-US" dirty="0" smtClean="0">
                <a:solidFill>
                  <a:srgbClr val="FFFF00"/>
                </a:solidFill>
              </a:rPr>
              <a:t>perturbation</a:t>
            </a:r>
          </a:p>
          <a:p>
            <a:pPr algn="just"/>
            <a:r>
              <a:rPr lang="en-US" dirty="0" smtClean="0"/>
              <a:t>As the perturbation </a:t>
            </a:r>
            <a:r>
              <a:rPr lang="en-US" dirty="0" smtClean="0">
                <a:solidFill>
                  <a:srgbClr val="FFFF00"/>
                </a:solidFill>
              </a:rPr>
              <a:t>increases</a:t>
            </a:r>
            <a:r>
              <a:rPr lang="en-US" dirty="0" smtClean="0"/>
              <a:t> the graph utility </a:t>
            </a:r>
            <a:r>
              <a:rPr lang="en-US" dirty="0" smtClean="0">
                <a:solidFill>
                  <a:srgbClr val="FFFF00"/>
                </a:solidFill>
              </a:rPr>
              <a:t>decreases </a:t>
            </a:r>
          </a:p>
          <a:p>
            <a:pPr algn="just"/>
            <a:r>
              <a:rPr lang="en-US" dirty="0" smtClean="0"/>
              <a:t>This technique leads to information loss</a:t>
            </a:r>
          </a:p>
          <a:p>
            <a:pPr algn="just"/>
            <a:endParaRPr lang="en-US" dirty="0" smtClean="0"/>
          </a:p>
        </p:txBody>
      </p:sp>
    </p:spTree>
    <p:extLst>
      <p:ext uri="{BB962C8B-B14F-4D97-AF65-F5344CB8AC3E}">
        <p14:creationId xmlns:p14="http://schemas.microsoft.com/office/powerpoint/2010/main" val="24100360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a:t>
            </a:r>
            <a:r>
              <a:rPr lang="en-US" dirty="0" smtClean="0"/>
              <a:t>Perturbation on Random graph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9337" y="2020388"/>
            <a:ext cx="8002675" cy="3145000"/>
          </a:xfrm>
        </p:spPr>
      </p:pic>
    </p:spTree>
    <p:extLst>
      <p:ext uri="{BB962C8B-B14F-4D97-AF65-F5344CB8AC3E}">
        <p14:creationId xmlns:p14="http://schemas.microsoft.com/office/powerpoint/2010/main" val="22648382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a:t>
            </a:r>
            <a:r>
              <a:rPr lang="en-US" dirty="0" smtClean="0"/>
              <a:t>Perturbation on Dataset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5359" y="2168434"/>
            <a:ext cx="7882507" cy="3207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5851" y="2168434"/>
            <a:ext cx="8098971" cy="3207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6514" y="2168434"/>
            <a:ext cx="8387815" cy="3207600"/>
          </a:xfrm>
          <a:prstGeom prst="rect">
            <a:avLst/>
          </a:prstGeom>
        </p:spPr>
      </p:pic>
    </p:spTree>
    <p:extLst>
      <p:ext uri="{BB962C8B-B14F-4D97-AF65-F5344CB8AC3E}">
        <p14:creationId xmlns:p14="http://schemas.microsoft.com/office/powerpoint/2010/main" val="2541283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Random </a:t>
            </a:r>
            <a:r>
              <a:rPr lang="en-US" dirty="0"/>
              <a:t>Perturbation </a:t>
            </a:r>
          </a:p>
        </p:txBody>
      </p:sp>
      <p:pic>
        <p:nvPicPr>
          <p:cNvPr id="5" name="Content Placeholder 4"/>
          <p:cNvPicPr>
            <a:picLocks noGrp="1" noChangeAspect="1"/>
          </p:cNvPicPr>
          <p:nvPr>
            <p:ph idx="1"/>
          </p:nvPr>
        </p:nvPicPr>
        <p:blipFill>
          <a:blip r:embed="rId2"/>
          <a:stretch>
            <a:fillRect/>
          </a:stretch>
        </p:blipFill>
        <p:spPr>
          <a:xfrm>
            <a:off x="2705916" y="2355123"/>
            <a:ext cx="6753225" cy="3124200"/>
          </a:xfrm>
          <a:prstGeom prst="rect">
            <a:avLst/>
          </a:prstGeom>
        </p:spPr>
      </p:pic>
    </p:spTree>
    <p:extLst>
      <p:ext uri="{BB962C8B-B14F-4D97-AF65-F5344CB8AC3E}">
        <p14:creationId xmlns:p14="http://schemas.microsoft.com/office/powerpoint/2010/main" val="2560187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a:t>
            </a:r>
            <a:r>
              <a:rPr lang="en-US" dirty="0"/>
              <a:t>formalize the threat of re-identification and various kinds of adversary external information</a:t>
            </a:r>
            <a:endParaRPr lang="en-US" b="1" dirty="0" smtClean="0"/>
          </a:p>
          <a:p>
            <a:r>
              <a:rPr lang="en-US" dirty="0" smtClean="0"/>
              <a:t>We </a:t>
            </a:r>
            <a:r>
              <a:rPr lang="en-US" dirty="0"/>
              <a:t>focus on an </a:t>
            </a:r>
            <a:r>
              <a:rPr lang="en-US" dirty="0">
                <a:solidFill>
                  <a:srgbClr val="FFFF00"/>
                </a:solidFill>
              </a:rPr>
              <a:t>adversary</a:t>
            </a:r>
            <a:r>
              <a:rPr lang="en-US" dirty="0"/>
              <a:t> whose </a:t>
            </a:r>
            <a:r>
              <a:rPr lang="en-US" dirty="0">
                <a:solidFill>
                  <a:srgbClr val="FFFF00"/>
                </a:solidFill>
              </a:rPr>
              <a:t>goal</a:t>
            </a:r>
            <a:r>
              <a:rPr lang="en-US" dirty="0"/>
              <a:t> is to re-identify a known individual (e.g., Bob) in the </a:t>
            </a:r>
            <a:r>
              <a:rPr lang="en-US" dirty="0" err="1" smtClean="0"/>
              <a:t>naivelyanonymized</a:t>
            </a:r>
            <a:r>
              <a:rPr lang="en-US" dirty="0" smtClean="0"/>
              <a:t> graph.</a:t>
            </a:r>
          </a:p>
          <a:p>
            <a:r>
              <a:rPr lang="en-US" dirty="0" smtClean="0"/>
              <a:t> </a:t>
            </a:r>
            <a:r>
              <a:rPr lang="en-US" dirty="0"/>
              <a:t>We show that this </a:t>
            </a:r>
            <a:r>
              <a:rPr lang="en-US" dirty="0" smtClean="0"/>
              <a:t>techniques </a:t>
            </a:r>
            <a:r>
              <a:rPr lang="en-US" dirty="0"/>
              <a:t>can significantly reduce the effectiveness of re-identification attacks by an </a:t>
            </a:r>
            <a:r>
              <a:rPr lang="en-US" dirty="0" smtClean="0"/>
              <a:t>adversary</a:t>
            </a:r>
          </a:p>
          <a:p>
            <a:r>
              <a:rPr lang="en-US" dirty="0" smtClean="0"/>
              <a:t> </a:t>
            </a:r>
            <a:r>
              <a:rPr lang="en-US" dirty="0"/>
              <a:t>Two problems with this techniques </a:t>
            </a:r>
          </a:p>
          <a:p>
            <a:r>
              <a:rPr lang="en-US" dirty="0" err="1">
                <a:solidFill>
                  <a:srgbClr val="FFFF00"/>
                </a:solidFill>
              </a:rPr>
              <a:t>Navie</a:t>
            </a:r>
            <a:r>
              <a:rPr lang="en-US" dirty="0">
                <a:solidFill>
                  <a:srgbClr val="FFFF00"/>
                </a:solidFill>
              </a:rPr>
              <a:t> anonymization:  </a:t>
            </a:r>
            <a:r>
              <a:rPr lang="en-US" dirty="0"/>
              <a:t>This technique is not sufficient to provide </a:t>
            </a:r>
            <a:r>
              <a:rPr lang="en-US" dirty="0" smtClean="0">
                <a:solidFill>
                  <a:srgbClr val="FFFF00"/>
                </a:solidFill>
              </a:rPr>
              <a:t>Protection</a:t>
            </a:r>
          </a:p>
          <a:p>
            <a:r>
              <a:rPr lang="en-US" dirty="0" smtClean="0">
                <a:solidFill>
                  <a:srgbClr val="FFFF00"/>
                </a:solidFill>
              </a:rPr>
              <a:t>Random perturbation: </a:t>
            </a:r>
            <a:r>
              <a:rPr lang="en-US" dirty="0" smtClean="0"/>
              <a:t>This technique provides best protection but there is a huge utility loss</a:t>
            </a:r>
            <a:endParaRPr lang="en-US" dirty="0"/>
          </a:p>
          <a:p>
            <a:endParaRPr lang="en-US" dirty="0"/>
          </a:p>
        </p:txBody>
      </p:sp>
    </p:spTree>
    <p:extLst>
      <p:ext uri="{BB962C8B-B14F-4D97-AF65-F5344CB8AC3E}">
        <p14:creationId xmlns:p14="http://schemas.microsoft.com/office/powerpoint/2010/main" val="17782933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 </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10285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effectLst>
                  <a:outerShdw blurRad="38100" dist="38100" dir="2700000" algn="tl">
                    <a:srgbClr val="000000">
                      <a:alpha val="43137"/>
                    </a:srgbClr>
                  </a:outerShdw>
                </a:effectLst>
              </a:rPr>
              <a:t>What is Graph Anonymization ?</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913795" y="2096064"/>
            <a:ext cx="10353762" cy="3904142"/>
          </a:xfrm>
        </p:spPr>
        <p:txBody>
          <a:bodyPr>
            <a:normAutofit/>
          </a:bodyPr>
          <a:lstStyle/>
          <a:p>
            <a:pPr algn="just">
              <a:buFont typeface="Wingdings" panose="05000000000000000000" pitchFamily="2" charset="2"/>
              <a:buChar char="§"/>
            </a:pPr>
            <a:r>
              <a:rPr lang="en-US" dirty="0">
                <a:effectLst/>
              </a:rPr>
              <a:t>Technique aimed at </a:t>
            </a:r>
            <a:r>
              <a:rPr lang="en-US" dirty="0">
                <a:solidFill>
                  <a:srgbClr val="FFFF00"/>
                </a:solidFill>
                <a:effectLst/>
              </a:rPr>
              <a:t>hiding private information </a:t>
            </a:r>
            <a:r>
              <a:rPr lang="en-US" dirty="0">
                <a:effectLst/>
              </a:rPr>
              <a:t>about social network members when performing social network analysis. </a:t>
            </a:r>
            <a:r>
              <a:rPr lang="en-US" dirty="0">
                <a:solidFill>
                  <a:srgbClr val="FFFF00"/>
                </a:solidFill>
                <a:effectLst/>
              </a:rPr>
              <a:t>Node anonymization </a:t>
            </a:r>
            <a:r>
              <a:rPr lang="en-US" dirty="0">
                <a:effectLst/>
              </a:rPr>
              <a:t>and </a:t>
            </a:r>
            <a:r>
              <a:rPr lang="en-US" dirty="0">
                <a:solidFill>
                  <a:srgbClr val="FFFF00"/>
                </a:solidFill>
                <a:effectLst/>
              </a:rPr>
              <a:t>edge perturbation </a:t>
            </a:r>
            <a:r>
              <a:rPr lang="en-US" dirty="0">
                <a:effectLst/>
              </a:rPr>
              <a:t>are the two main graph anonymization techniques currently used</a:t>
            </a:r>
            <a:r>
              <a:rPr lang="en-US" dirty="0" smtClean="0">
                <a:effectLst/>
              </a:rPr>
              <a:t>.</a:t>
            </a:r>
          </a:p>
          <a:p>
            <a:pPr algn="just">
              <a:buFont typeface="Wingdings" panose="05000000000000000000" pitchFamily="2" charset="2"/>
              <a:buChar char="§"/>
            </a:pPr>
            <a:r>
              <a:rPr lang="en-US" b="1" dirty="0">
                <a:effectLst/>
              </a:rPr>
              <a:t>Node </a:t>
            </a:r>
            <a:r>
              <a:rPr lang="en-US" b="1" dirty="0" smtClean="0">
                <a:effectLst/>
              </a:rPr>
              <a:t>Anonymization: </a:t>
            </a:r>
            <a:r>
              <a:rPr lang="en-US" dirty="0" smtClean="0">
                <a:effectLst/>
              </a:rPr>
              <a:t>Technique of </a:t>
            </a:r>
            <a:r>
              <a:rPr lang="en-US" dirty="0">
                <a:effectLst/>
              </a:rPr>
              <a:t>hiding social network members’ identities by labeling the corresponding nodes with random identifiers (</a:t>
            </a:r>
            <a:r>
              <a:rPr lang="en-US" dirty="0">
                <a:solidFill>
                  <a:srgbClr val="FFFF00"/>
                </a:solidFill>
                <a:effectLst/>
              </a:rPr>
              <a:t>naïve anonymization</a:t>
            </a:r>
            <a:r>
              <a:rPr lang="en-US" dirty="0" smtClean="0">
                <a:effectLst/>
              </a:rPr>
              <a:t>) </a:t>
            </a:r>
            <a:endParaRPr lang="en-US" b="1" dirty="0" smtClean="0">
              <a:effectLst/>
            </a:endParaRPr>
          </a:p>
          <a:p>
            <a:pPr algn="just">
              <a:buFont typeface="Wingdings" panose="05000000000000000000" pitchFamily="2" charset="2"/>
              <a:buChar char="§"/>
            </a:pPr>
            <a:r>
              <a:rPr lang="en-US" b="1" dirty="0" smtClean="0">
                <a:effectLst/>
              </a:rPr>
              <a:t>Edge perturbation: </a:t>
            </a:r>
            <a:r>
              <a:rPr lang="en-US" dirty="0">
                <a:effectLst/>
              </a:rPr>
              <a:t>T</a:t>
            </a:r>
            <a:r>
              <a:rPr lang="en-US" dirty="0" smtClean="0">
                <a:effectLst/>
              </a:rPr>
              <a:t>echnique </a:t>
            </a:r>
            <a:r>
              <a:rPr lang="en-US" dirty="0">
                <a:effectLst/>
              </a:rPr>
              <a:t>aimed at hiding the actual social network </a:t>
            </a:r>
            <a:r>
              <a:rPr lang="en-US" dirty="0">
                <a:solidFill>
                  <a:srgbClr val="FFFF00"/>
                </a:solidFill>
                <a:effectLst/>
              </a:rPr>
              <a:t>relationships</a:t>
            </a:r>
            <a:r>
              <a:rPr lang="en-US" dirty="0">
                <a:effectLst/>
              </a:rPr>
              <a:t> by performing a set of random edge deletions/insertions in the network </a:t>
            </a:r>
            <a:r>
              <a:rPr lang="en-US" dirty="0" smtClean="0">
                <a:effectLst/>
              </a:rPr>
              <a:t>graph .</a:t>
            </a:r>
            <a:endParaRPr lang="en-US" b="1" dirty="0" smtClean="0">
              <a:effectLst/>
            </a:endParaRPr>
          </a:p>
          <a:p>
            <a:pPr algn="just">
              <a:buFont typeface="Wingdings" panose="05000000000000000000" pitchFamily="2" charset="2"/>
              <a:buChar char="§"/>
            </a:pPr>
            <a:endParaRPr lang="en-US" b="1" dirty="0">
              <a:effectLst/>
              <a:latin typeface="Verdana"/>
            </a:endParaRPr>
          </a:p>
        </p:txBody>
      </p:sp>
    </p:spTree>
    <p:extLst>
      <p:ext uri="{BB962C8B-B14F-4D97-AF65-F5344CB8AC3E}">
        <p14:creationId xmlns:p14="http://schemas.microsoft.com/office/powerpoint/2010/main" val="3435582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Social Graph</a:t>
            </a:r>
          </a:p>
        </p:txBody>
      </p:sp>
      <p:sp>
        <p:nvSpPr>
          <p:cNvPr id="3" name="Content Placeholder 2"/>
          <p:cNvSpPr>
            <a:spLocks noGrp="1"/>
          </p:cNvSpPr>
          <p:nvPr>
            <p:ph idx="1"/>
          </p:nvPr>
        </p:nvSpPr>
        <p:spPr/>
        <p:txBody>
          <a:bodyPr/>
          <a:lstStyle/>
          <a:p>
            <a:r>
              <a:rPr lang="en-US" dirty="0">
                <a:solidFill>
                  <a:srgbClr val="FFFF00"/>
                </a:solidFill>
              </a:rPr>
              <a:t>Profiles</a:t>
            </a:r>
            <a:r>
              <a:rPr lang="en-US" dirty="0"/>
              <a:t> + </a:t>
            </a:r>
            <a:r>
              <a:rPr lang="en-US" dirty="0">
                <a:solidFill>
                  <a:srgbClr val="FFFF00"/>
                </a:solidFill>
              </a:rPr>
              <a:t>relationships with other users </a:t>
            </a:r>
            <a:r>
              <a:rPr lang="en-US" dirty="0"/>
              <a:t>+ </a:t>
            </a:r>
            <a:r>
              <a:rPr lang="en-US" dirty="0">
                <a:solidFill>
                  <a:srgbClr val="FFFF00"/>
                </a:solidFill>
              </a:rPr>
              <a:t>exchange of information </a:t>
            </a:r>
            <a:endParaRPr lang="en-US" dirty="0" smtClean="0">
              <a:solidFill>
                <a:srgbClr val="FFFF00"/>
              </a:solidFill>
            </a:endParaRPr>
          </a:p>
          <a:p>
            <a:r>
              <a:rPr lang="en-US" dirty="0" smtClean="0"/>
              <a:t>Social </a:t>
            </a:r>
            <a:r>
              <a:rPr lang="en-US" dirty="0"/>
              <a:t>networks model social relationships by graph structures using </a:t>
            </a:r>
            <a:r>
              <a:rPr lang="en-US" dirty="0" smtClean="0"/>
              <a:t>nodes </a:t>
            </a:r>
            <a:r>
              <a:rPr lang="en-US" dirty="0"/>
              <a:t>and edges. </a:t>
            </a:r>
            <a:endParaRPr lang="en-US" dirty="0" smtClean="0"/>
          </a:p>
          <a:p>
            <a:r>
              <a:rPr lang="en-US" dirty="0" smtClean="0"/>
              <a:t>Nodes model </a:t>
            </a:r>
            <a:r>
              <a:rPr lang="en-US" dirty="0"/>
              <a:t>individual </a:t>
            </a:r>
            <a:r>
              <a:rPr lang="en-US" dirty="0">
                <a:solidFill>
                  <a:srgbClr val="FFFF00"/>
                </a:solidFill>
              </a:rPr>
              <a:t>social actors </a:t>
            </a:r>
            <a:r>
              <a:rPr lang="en-US" dirty="0"/>
              <a:t>in a network, while edges model </a:t>
            </a:r>
            <a:r>
              <a:rPr lang="en-US" dirty="0">
                <a:solidFill>
                  <a:srgbClr val="FFFF00"/>
                </a:solidFill>
              </a:rPr>
              <a:t>relationships</a:t>
            </a:r>
            <a:r>
              <a:rPr lang="en-US" dirty="0"/>
              <a:t> between social actors. </a:t>
            </a:r>
            <a:endParaRPr lang="en-US" dirty="0" smtClean="0"/>
          </a:p>
          <a:p>
            <a:r>
              <a:rPr lang="en-US" dirty="0" smtClean="0"/>
              <a:t>Model</a:t>
            </a:r>
            <a:r>
              <a:rPr lang="en-US" dirty="0"/>
              <a:t>: Social Graph Labels (type of edges, </a:t>
            </a:r>
            <a:r>
              <a:rPr lang="en-US" dirty="0" smtClean="0"/>
              <a:t>Nodes) </a:t>
            </a:r>
            <a:r>
              <a:rPr lang="en-US" dirty="0"/>
              <a:t>Directed/undirected</a:t>
            </a:r>
          </a:p>
        </p:txBody>
      </p:sp>
    </p:spTree>
    <p:extLst>
      <p:ext uri="{BB962C8B-B14F-4D97-AF65-F5344CB8AC3E}">
        <p14:creationId xmlns:p14="http://schemas.microsoft.com/office/powerpoint/2010/main" val="2457704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Preserving Publishing</a:t>
            </a:r>
          </a:p>
        </p:txBody>
      </p:sp>
      <p:sp>
        <p:nvSpPr>
          <p:cNvPr id="3" name="Content Placeholder 2"/>
          <p:cNvSpPr>
            <a:spLocks noGrp="1"/>
          </p:cNvSpPr>
          <p:nvPr>
            <p:ph idx="1"/>
          </p:nvPr>
        </p:nvSpPr>
        <p:spPr/>
        <p:txBody>
          <a:bodyPr>
            <a:normAutofit/>
          </a:bodyPr>
          <a:lstStyle/>
          <a:p>
            <a:pPr marL="0" indent="0">
              <a:buNone/>
            </a:pPr>
            <a:r>
              <a:rPr lang="en-US" sz="2400" dirty="0" smtClean="0"/>
              <a:t> Why </a:t>
            </a:r>
            <a:r>
              <a:rPr lang="en-US" sz="2400" dirty="0"/>
              <a:t>publishing</a:t>
            </a:r>
            <a:r>
              <a:rPr lang="en-US" sz="2400" dirty="0" smtClean="0"/>
              <a:t>?</a:t>
            </a:r>
          </a:p>
          <a:p>
            <a:pPr marL="0" indent="0">
              <a:buNone/>
            </a:pPr>
            <a:r>
              <a:rPr lang="en-US" sz="2400" dirty="0" smtClean="0">
                <a:solidFill>
                  <a:srgbClr val="FFFF00"/>
                </a:solidFill>
              </a:rPr>
              <a:t>Analysis </a:t>
            </a:r>
            <a:r>
              <a:rPr lang="en-US" sz="2400" dirty="0">
                <a:solidFill>
                  <a:srgbClr val="FFFF00"/>
                </a:solidFill>
              </a:rPr>
              <a:t>of networks</a:t>
            </a:r>
            <a:r>
              <a:rPr lang="en-US" sz="2400" dirty="0" smtClean="0">
                <a:solidFill>
                  <a:srgbClr val="FFFF00"/>
                </a:solidFill>
              </a:rPr>
              <a:t>: </a:t>
            </a:r>
          </a:p>
          <a:p>
            <a:r>
              <a:rPr lang="en-US" sz="2400" dirty="0" smtClean="0"/>
              <a:t>Study </a:t>
            </a:r>
            <a:r>
              <a:rPr lang="en-US" sz="2400" dirty="0"/>
              <a:t>disease transmission, measure the influence of a publication, evaluate the networks resiliency to faults and </a:t>
            </a:r>
            <a:r>
              <a:rPr lang="en-US" sz="2400" dirty="0" smtClean="0"/>
              <a:t>attacks </a:t>
            </a:r>
          </a:p>
          <a:p>
            <a:r>
              <a:rPr lang="en-US" sz="2400" dirty="0"/>
              <a:t>A</a:t>
            </a:r>
            <a:r>
              <a:rPr lang="en-US" sz="2400" dirty="0" smtClean="0"/>
              <a:t> </a:t>
            </a:r>
            <a:r>
              <a:rPr lang="en-US" sz="2400" dirty="0"/>
              <a:t>social network </a:t>
            </a:r>
            <a:r>
              <a:rPr lang="en-US" sz="2400" dirty="0" smtClean="0"/>
              <a:t> </a:t>
            </a:r>
            <a:r>
              <a:rPr lang="en-US" sz="2400" dirty="0"/>
              <a:t>shows a set of individual related to sexual contacts and shared drug injections, analysis about how HIV </a:t>
            </a:r>
            <a:r>
              <a:rPr lang="en-US" sz="2400" dirty="0" smtClean="0"/>
              <a:t>spreads</a:t>
            </a:r>
          </a:p>
          <a:p>
            <a:pPr marL="0" indent="0">
              <a:buNone/>
            </a:pPr>
            <a:r>
              <a:rPr lang="en-US" sz="2400" dirty="0" smtClean="0"/>
              <a:t> </a:t>
            </a:r>
            <a:r>
              <a:rPr lang="en-US" sz="2400" dirty="0" smtClean="0">
                <a:solidFill>
                  <a:srgbClr val="00B050"/>
                </a:solidFill>
              </a:rPr>
              <a:t>Goal</a:t>
            </a:r>
            <a:r>
              <a:rPr lang="en-US" sz="2400" dirty="0"/>
              <a:t>: Permit useful analysis yet avoid disclosing </a:t>
            </a:r>
            <a:r>
              <a:rPr lang="en-US" sz="2400" dirty="0" err="1"/>
              <a:t>sensistive</a:t>
            </a:r>
            <a:r>
              <a:rPr lang="en-US" sz="2400" dirty="0"/>
              <a:t> information</a:t>
            </a:r>
          </a:p>
        </p:txBody>
      </p:sp>
    </p:spTree>
    <p:extLst>
      <p:ext uri="{BB962C8B-B14F-4D97-AF65-F5344CB8AC3E}">
        <p14:creationId xmlns:p14="http://schemas.microsoft.com/office/powerpoint/2010/main" val="1445338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Preservation Issues</a:t>
            </a:r>
          </a:p>
        </p:txBody>
      </p:sp>
      <p:sp>
        <p:nvSpPr>
          <p:cNvPr id="3" name="Content Placeholder 2"/>
          <p:cNvSpPr>
            <a:spLocks noGrp="1"/>
          </p:cNvSpPr>
          <p:nvPr>
            <p:ph idx="1"/>
          </p:nvPr>
        </p:nvSpPr>
        <p:spPr/>
        <p:txBody>
          <a:bodyPr/>
          <a:lstStyle/>
          <a:p>
            <a:r>
              <a:rPr lang="en-US" dirty="0"/>
              <a:t>Models of </a:t>
            </a:r>
            <a:r>
              <a:rPr lang="en-US" dirty="0" smtClean="0"/>
              <a:t>Privacy</a:t>
            </a:r>
          </a:p>
          <a:p>
            <a:pPr lvl="1"/>
            <a:r>
              <a:rPr lang="en-US" dirty="0"/>
              <a:t>what pieces of information, we want to </a:t>
            </a:r>
            <a:r>
              <a:rPr lang="en-US" dirty="0" smtClean="0"/>
              <a:t>protect</a:t>
            </a:r>
          </a:p>
          <a:p>
            <a:r>
              <a:rPr lang="en-US" dirty="0"/>
              <a:t>Background </a:t>
            </a:r>
            <a:r>
              <a:rPr lang="en-US" dirty="0" smtClean="0"/>
              <a:t>Knowledge</a:t>
            </a:r>
          </a:p>
          <a:p>
            <a:pPr lvl="1"/>
            <a:r>
              <a:rPr lang="en-US" dirty="0"/>
              <a:t>what an adversary may </a:t>
            </a:r>
            <a:r>
              <a:rPr lang="en-US" dirty="0" smtClean="0"/>
              <a:t>know</a:t>
            </a:r>
          </a:p>
          <a:p>
            <a:r>
              <a:rPr lang="en-US" dirty="0"/>
              <a:t>Models of </a:t>
            </a:r>
            <a:r>
              <a:rPr lang="en-US" dirty="0" smtClean="0"/>
              <a:t>Utility</a:t>
            </a:r>
          </a:p>
          <a:p>
            <a:pPr lvl="1"/>
            <a:r>
              <a:rPr lang="en-US" dirty="0"/>
              <a:t>Use of the published data </a:t>
            </a:r>
          </a:p>
        </p:txBody>
      </p:sp>
    </p:spTree>
    <p:extLst>
      <p:ext uri="{BB962C8B-B14F-4D97-AF65-F5344CB8AC3E}">
        <p14:creationId xmlns:p14="http://schemas.microsoft.com/office/powerpoint/2010/main" val="3836343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in Privacy Models </a:t>
            </a:r>
          </a:p>
        </p:txBody>
      </p:sp>
      <p:sp>
        <p:nvSpPr>
          <p:cNvPr id="3" name="Content Placeholder 2"/>
          <p:cNvSpPr>
            <a:spLocks noGrp="1"/>
          </p:cNvSpPr>
          <p:nvPr>
            <p:ph idx="1"/>
          </p:nvPr>
        </p:nvSpPr>
        <p:spPr/>
        <p:txBody>
          <a:bodyPr/>
          <a:lstStyle/>
          <a:p>
            <a:pPr marL="0" indent="0">
              <a:buNone/>
            </a:pPr>
            <a:r>
              <a:rPr lang="en-US" dirty="0"/>
              <a:t>Examples of pieces of information</a:t>
            </a:r>
            <a:r>
              <a:rPr lang="en-US" dirty="0" smtClean="0"/>
              <a:t>: </a:t>
            </a:r>
          </a:p>
          <a:p>
            <a:pPr marL="0" indent="0">
              <a:buNone/>
            </a:pPr>
            <a:r>
              <a:rPr lang="en-US" dirty="0" smtClean="0">
                <a:solidFill>
                  <a:srgbClr val="FFFF00"/>
                </a:solidFill>
              </a:rPr>
              <a:t>Node </a:t>
            </a:r>
            <a:r>
              <a:rPr lang="en-US" dirty="0">
                <a:solidFill>
                  <a:srgbClr val="FFFF00"/>
                </a:solidFill>
              </a:rPr>
              <a:t>existence</a:t>
            </a:r>
            <a:r>
              <a:rPr lang="en-US" dirty="0"/>
              <a:t>: whether a target individual appears in the network or not.   </a:t>
            </a:r>
            <a:endParaRPr lang="en-US" dirty="0" smtClean="0"/>
          </a:p>
          <a:p>
            <a:pPr marL="0" indent="0">
              <a:buNone/>
            </a:pPr>
            <a:r>
              <a:rPr lang="en-US" dirty="0" smtClean="0"/>
              <a:t>Examples</a:t>
            </a:r>
            <a:r>
              <a:rPr lang="en-US" dirty="0"/>
              <a:t>:  a social network of millionaires or a disease infection </a:t>
            </a:r>
            <a:r>
              <a:rPr lang="en-US" dirty="0" smtClean="0"/>
              <a:t>network</a:t>
            </a:r>
          </a:p>
          <a:p>
            <a:pPr marL="0" indent="0">
              <a:buNone/>
            </a:pPr>
            <a:r>
              <a:rPr lang="en-US" dirty="0" smtClean="0">
                <a:solidFill>
                  <a:srgbClr val="FFFF00"/>
                </a:solidFill>
              </a:rPr>
              <a:t>Node </a:t>
            </a:r>
            <a:r>
              <a:rPr lang="en-US" dirty="0">
                <a:solidFill>
                  <a:srgbClr val="FFFF00"/>
                </a:solidFill>
              </a:rPr>
              <a:t>properties</a:t>
            </a:r>
            <a:r>
              <a:rPr lang="en-US" dirty="0"/>
              <a:t>: such as the degree of the </a:t>
            </a:r>
            <a:r>
              <a:rPr lang="en-US" dirty="0" smtClean="0"/>
              <a:t>node.</a:t>
            </a:r>
          </a:p>
          <a:p>
            <a:pPr marL="0" indent="0">
              <a:buNone/>
            </a:pPr>
            <a:r>
              <a:rPr lang="en-US" dirty="0">
                <a:solidFill>
                  <a:srgbClr val="FFFF00"/>
                </a:solidFill>
              </a:rPr>
              <a:t>Sensitive </a:t>
            </a:r>
            <a:r>
              <a:rPr lang="en-US" dirty="0" smtClean="0">
                <a:solidFill>
                  <a:srgbClr val="FFFF00"/>
                </a:solidFill>
              </a:rPr>
              <a:t>node </a:t>
            </a:r>
            <a:r>
              <a:rPr lang="en-US" dirty="0">
                <a:solidFill>
                  <a:srgbClr val="FFFF00"/>
                </a:solidFill>
              </a:rPr>
              <a:t>labels</a:t>
            </a:r>
            <a:r>
              <a:rPr lang="en-US" dirty="0"/>
              <a:t>:  labels can be divided into non‐sensitive vertex and sensitive similar to the case of relational data   </a:t>
            </a:r>
            <a:endParaRPr lang="en-US" dirty="0" smtClean="0"/>
          </a:p>
          <a:p>
            <a:pPr marL="0" indent="0">
              <a:buNone/>
            </a:pPr>
            <a:r>
              <a:rPr lang="en-US" dirty="0" smtClean="0"/>
              <a:t>For </a:t>
            </a:r>
            <a:r>
              <a:rPr lang="en-US" dirty="0"/>
              <a:t>example, in a disease infection network, each </a:t>
            </a:r>
            <a:r>
              <a:rPr lang="en-US" dirty="0">
                <a:solidFill>
                  <a:srgbClr val="FFFF00"/>
                </a:solidFill>
              </a:rPr>
              <a:t>individual</a:t>
            </a:r>
            <a:r>
              <a:rPr lang="en-US" dirty="0"/>
              <a:t> may be associated with a </a:t>
            </a:r>
            <a:r>
              <a:rPr lang="en-US" dirty="0">
                <a:solidFill>
                  <a:srgbClr val="FFFF00"/>
                </a:solidFill>
              </a:rPr>
              <a:t>sensitive label disease</a:t>
            </a:r>
            <a:r>
              <a:rPr lang="en-US" dirty="0"/>
              <a:t>.</a:t>
            </a:r>
          </a:p>
          <a:p>
            <a:endParaRPr lang="en-US" dirty="0"/>
          </a:p>
        </p:txBody>
      </p:sp>
    </p:spTree>
    <p:extLst>
      <p:ext uri="{BB962C8B-B14F-4D97-AF65-F5344CB8AC3E}">
        <p14:creationId xmlns:p14="http://schemas.microsoft.com/office/powerpoint/2010/main" val="431153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of Background Knowledge</a:t>
            </a:r>
          </a:p>
        </p:txBody>
      </p:sp>
      <p:sp>
        <p:nvSpPr>
          <p:cNvPr id="3" name="Content Placeholder 2"/>
          <p:cNvSpPr>
            <a:spLocks noGrp="1"/>
          </p:cNvSpPr>
          <p:nvPr>
            <p:ph idx="1"/>
          </p:nvPr>
        </p:nvSpPr>
        <p:spPr/>
        <p:txBody>
          <a:bodyPr/>
          <a:lstStyle/>
          <a:p>
            <a:pPr marL="0" indent="0">
              <a:buNone/>
            </a:pPr>
            <a:r>
              <a:rPr lang="en-US" dirty="0" smtClean="0"/>
              <a:t>Point of </a:t>
            </a:r>
            <a:r>
              <a:rPr lang="en-US" dirty="0" smtClean="0">
                <a:solidFill>
                  <a:srgbClr val="FFFF00"/>
                </a:solidFill>
              </a:rPr>
              <a:t>Adversary view</a:t>
            </a:r>
            <a:r>
              <a:rPr lang="en-US" dirty="0" smtClean="0"/>
              <a:t> </a:t>
            </a:r>
          </a:p>
          <a:p>
            <a:pPr marL="0" indent="0">
              <a:buNone/>
            </a:pPr>
            <a:r>
              <a:rPr lang="en-US" dirty="0" smtClean="0"/>
              <a:t>In </a:t>
            </a:r>
            <a:r>
              <a:rPr lang="en-US" dirty="0"/>
              <a:t>general: the network structure around </a:t>
            </a:r>
            <a:r>
              <a:rPr lang="en-US" dirty="0" smtClean="0"/>
              <a:t>it </a:t>
            </a:r>
          </a:p>
          <a:p>
            <a:r>
              <a:rPr lang="en-US" dirty="0"/>
              <a:t>Attributes of </a:t>
            </a:r>
            <a:r>
              <a:rPr lang="en-US" dirty="0" smtClean="0"/>
              <a:t>nodes</a:t>
            </a:r>
          </a:p>
          <a:p>
            <a:r>
              <a:rPr lang="en-US" dirty="0" smtClean="0"/>
              <a:t>Node degree</a:t>
            </a:r>
          </a:p>
          <a:p>
            <a:r>
              <a:rPr lang="en-US" dirty="0" smtClean="0"/>
              <a:t>Link relationship</a:t>
            </a:r>
          </a:p>
          <a:p>
            <a:r>
              <a:rPr lang="en-US" dirty="0" smtClean="0"/>
              <a:t>Neighborhood</a:t>
            </a:r>
          </a:p>
          <a:p>
            <a:r>
              <a:rPr lang="en-US" dirty="0"/>
              <a:t>Graph metrics</a:t>
            </a:r>
          </a:p>
        </p:txBody>
      </p:sp>
    </p:spTree>
    <p:extLst>
      <p:ext uri="{BB962C8B-B14F-4D97-AF65-F5344CB8AC3E}">
        <p14:creationId xmlns:p14="http://schemas.microsoft.com/office/powerpoint/2010/main" val="562413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of Background Knowledge</a:t>
            </a:r>
          </a:p>
        </p:txBody>
      </p:sp>
      <p:sp>
        <p:nvSpPr>
          <p:cNvPr id="3" name="Content Placeholder 2"/>
          <p:cNvSpPr>
            <a:spLocks noGrp="1"/>
          </p:cNvSpPr>
          <p:nvPr>
            <p:ph idx="1"/>
          </p:nvPr>
        </p:nvSpPr>
        <p:spPr/>
        <p:txBody>
          <a:bodyPr/>
          <a:lstStyle/>
          <a:p>
            <a:pPr marL="0" indent="0">
              <a:buNone/>
            </a:pPr>
            <a:r>
              <a:rPr lang="en-US" b="1" dirty="0" smtClean="0"/>
              <a:t>What type </a:t>
            </a:r>
            <a:r>
              <a:rPr lang="en-US" b="1" dirty="0"/>
              <a:t>of </a:t>
            </a:r>
            <a:r>
              <a:rPr lang="en-US" b="1" dirty="0" smtClean="0"/>
              <a:t>attacks do Adversary perform ?</a:t>
            </a:r>
            <a:r>
              <a:rPr lang="en-US" dirty="0" smtClean="0"/>
              <a:t> </a:t>
            </a:r>
          </a:p>
          <a:p>
            <a:pPr marL="0" indent="0">
              <a:buNone/>
            </a:pPr>
            <a:r>
              <a:rPr lang="en-US" dirty="0">
                <a:solidFill>
                  <a:srgbClr val="FFFF00"/>
                </a:solidFill>
              </a:rPr>
              <a:t>A</a:t>
            </a:r>
            <a:r>
              <a:rPr lang="en-US" dirty="0" smtClean="0">
                <a:solidFill>
                  <a:srgbClr val="FFFF00"/>
                </a:solidFill>
              </a:rPr>
              <a:t>ctive</a:t>
            </a:r>
            <a:r>
              <a:rPr lang="en-US" dirty="0"/>
              <a:t>: an adversary tries to compromise privacy by strategically creating new user accounts and links before the anonymized network is released, so that these new nodes and edges will then be present in the anonymized network. </a:t>
            </a:r>
            <a:endParaRPr lang="en-US" dirty="0" smtClean="0"/>
          </a:p>
          <a:p>
            <a:pPr marL="0" indent="0">
              <a:buNone/>
            </a:pPr>
            <a:r>
              <a:rPr lang="en-US" dirty="0">
                <a:solidFill>
                  <a:srgbClr val="FFFF00"/>
                </a:solidFill>
              </a:rPr>
              <a:t>P</a:t>
            </a:r>
            <a:r>
              <a:rPr lang="en-US" dirty="0" smtClean="0">
                <a:solidFill>
                  <a:srgbClr val="FFFF00"/>
                </a:solidFill>
              </a:rPr>
              <a:t>assive</a:t>
            </a:r>
            <a:r>
              <a:rPr lang="en-US" dirty="0"/>
              <a:t>: try to learn the identities of nodes only after the anonymized network has been released</a:t>
            </a:r>
          </a:p>
        </p:txBody>
      </p:sp>
    </p:spTree>
    <p:extLst>
      <p:ext uri="{BB962C8B-B14F-4D97-AF65-F5344CB8AC3E}">
        <p14:creationId xmlns:p14="http://schemas.microsoft.com/office/powerpoint/2010/main" val="40890132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12740</TotalTime>
  <Words>1079</Words>
  <Application>Microsoft Office PowerPoint</Application>
  <PresentationFormat>Widescreen</PresentationFormat>
  <Paragraphs>116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Bookman Old Style</vt:lpstr>
      <vt:lpstr>Rockwell</vt:lpstr>
      <vt:lpstr>Verdana</vt:lpstr>
      <vt:lpstr>Wingdings</vt:lpstr>
      <vt:lpstr>Damask</vt:lpstr>
      <vt:lpstr>Anonymizing social networks </vt:lpstr>
      <vt:lpstr>What is Anonymizing ?</vt:lpstr>
      <vt:lpstr>What is Graph Anonymization ?</vt:lpstr>
      <vt:lpstr>Model: Social Graph</vt:lpstr>
      <vt:lpstr>Privacy Preserving Publishing</vt:lpstr>
      <vt:lpstr>Privacy Preservation Issues</vt:lpstr>
      <vt:lpstr>Depth in Privacy Models </vt:lpstr>
      <vt:lpstr>Models of Background Knowledge</vt:lpstr>
      <vt:lpstr>Models of Background Knowledge</vt:lpstr>
      <vt:lpstr>Active Attack</vt:lpstr>
      <vt:lpstr>Passive attack</vt:lpstr>
      <vt:lpstr>Anonymity through Structural Similarity</vt:lpstr>
      <vt:lpstr>Anonymity through Structural Similarity</vt:lpstr>
      <vt:lpstr>Vertex Refinement Queries </vt:lpstr>
      <vt:lpstr>Vertex Refinement Queries </vt:lpstr>
      <vt:lpstr>Subgraph Queries </vt:lpstr>
      <vt:lpstr>Subgraph Queries </vt:lpstr>
      <vt:lpstr>Dataset description and Metrics</vt:lpstr>
      <vt:lpstr>naive anonymization</vt:lpstr>
      <vt:lpstr>naive anonymization on dataset</vt:lpstr>
      <vt:lpstr>Random Perturbation</vt:lpstr>
      <vt:lpstr>Random Perturbation on Random graph</vt:lpstr>
      <vt:lpstr>Random Perturbation on Dataset</vt:lpstr>
      <vt:lpstr>Manual Random Perturbation </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Spam</dc:title>
  <dc:creator>Orientamento05</dc:creator>
  <cp:lastModifiedBy>Orientamento05</cp:lastModifiedBy>
  <cp:revision>82</cp:revision>
  <dcterms:created xsi:type="dcterms:W3CDTF">2018-07-02T14:00:48Z</dcterms:created>
  <dcterms:modified xsi:type="dcterms:W3CDTF">2019-05-03T23:38:22Z</dcterms:modified>
</cp:coreProperties>
</file>