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notesSlides/notesSlide23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14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tags/tag15.xml" ContentType="application/vnd.openxmlformats-officedocument.presentationml.tags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tags/tag16.xml" ContentType="application/vnd.openxmlformats-officedocument.presentationml.tags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82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6" r:id="rId41"/>
    <p:sldId id="307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3" r:id="rId56"/>
    <p:sldId id="322" r:id="rId57"/>
    <p:sldId id="324" r:id="rId58"/>
    <p:sldId id="325" r:id="rId59"/>
    <p:sldId id="327" r:id="rId60"/>
    <p:sldId id="328" r:id="rId61"/>
    <p:sldId id="332" r:id="rId62"/>
    <p:sldId id="330" r:id="rId63"/>
    <p:sldId id="331" r:id="rId64"/>
    <p:sldId id="333" r:id="rId65"/>
    <p:sldId id="334" r:id="rId66"/>
    <p:sldId id="335" r:id="rId67"/>
    <p:sldId id="336" r:id="rId68"/>
    <p:sldId id="339" r:id="rId69"/>
    <p:sldId id="340" r:id="rId70"/>
    <p:sldId id="341" r:id="rId71"/>
    <p:sldId id="342" r:id="rId72"/>
    <p:sldId id="343" r:id="rId73"/>
    <p:sldId id="344" r:id="rId74"/>
    <p:sldId id="345" r:id="rId75"/>
    <p:sldId id="346" r:id="rId76"/>
    <p:sldId id="347" r:id="rId7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345 611,'70'9,"-18"-9,1 0,34 0,1 0,17 0,17 0,18 0,0 0,0 0,0 0,0 0,-36 0,1 0,-35 0,-35 0,-17 0,-1 0,1 0,-1 0,1 0,17 0,-18 0,18 0,0 0,0 0,0 0,-17 0,-1 0,1 0,-1 0,1 0,-1 0,1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380 452,'35'0,"-17"17,17-1,18-16,35 17,0 0,35 0,17 16,36-16,-17 0,16-1,-16 35,17-18,-53-16,0 0,17-1,-52-16,35 0,-35 0,36 0,-1 0,17 0,1 0,0 0,-1 0,1 0,0 0,0 0,-1 0,1 0,0 0,-18 0,35 0,-35-16,18-1,-18-17,0 18,0-1,0 0,0 0,-52 17,17 0,17 0,-17 0,18 0,-36 0,-17 0,-1 0,-16 0,-19 0,1 0,-1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1121 459,'0'17,"35"16,18 1,17-17,18 33,17-33,-17 17,35-18,0 18,18-17,-1 16,1-16,-71-17,18 0,-18 0,0 0,-17 0,0 0,-1 0,1 0,0 0,-1 0,19 0,16 0,1 0,18 0,-19 0,19 0,-18 0,-36 0,1 0,0 0,-1 0,-16 0,16 0,-34 0,35 0,-36 0,1 0,-1 0,18 0,0 0,-17 0,0 0,34 0,-17 0,1 0,-1 0,0 0,0 0,0 0,18 0,-1 0,-16 0,16 0,1 0,0 0,17 0,-17 0,-1 0,-17 0,1 0,-1 0,0 0,0 0,0 0,18 0,-18 0,-18 0,1 0,17 0,-17 0,-1 0,1 0,-1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224 526,'18'0,"-1"0,18 16,35 1,0 16,53 16,35-16,0 0,35-17,17 1,-52-17,52 0,1 0,-1 0,-17 0,-18 0,18 0,-52 0,-19 0,-16 0,-36 0,-18 0,1 0,-36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450 634,'18'0,"-1"0,1 17,-1 17,19-17,-1 18,0-18,0 17,18-34,-18 34,0-17,1 18,34-18,-35 0,0 17,18-34,35 34,-17-17,-1 18,36-18,-1 0,-34-17,52 0,-18 0,19 0,-36 0,35 0,0 0,0 0,-35 0,35 0,-17 0,17 0,0 0,1 0,-19 0,1 0,-18 0,17 0,-17 0,0 0,36 0,16 0,1-17,18 0,-19-18,1 18,-17-17,-1 17,-35 17,17 0,19 0,-54 0,18 0,35-17,-70 17,35-17,0 0,0-1,18 1,-18 0,35-17,35 17,-17 17,35 0,18-17,-1 17,-17 0,71-35,-71 1,0 0,-36 0,36 17,-52-18,-1 18,-35-17,-35 34,-18 0,-18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3721 771,'-18'0,"1"0,-1 0,-17 0,0 0,-18 0,0-18,18 18,-70-17,-1-1,-17-17,0 18,-18-18,-17 0,0 17,-1 1,19 17,-36 0,18 0,-1 0,-34 0,0 35,-1 0,1 17,34 1,-16-1,51 0,19 1,17-1,53-34,0 34,-18-17,35-18,1 18,17 0,-18 0,18 0,-17 17,-1-17,18 35,0-52,0 16,0 1,0 0,0-17,0 17,0-18,0 1,0-1,0 18,0 0,18-18,-1 18,18 0,-17 0,0 0,17 0,0 0,0-18,18 18,0 0,-1 0,19 0,-19-35,19 35,34 0,18 0,0-18,1 1,16-1,1 1,-18-18,35 0,1 0,34 0,-35 0,18 0,-18 0,36 0,-18 0,17 0,-52 0,52 0,-17-18,0 1,-18-18,18 17,-35-17,-1 18,19-35,-54 52,1-35,-1 17,-35 1,18-1,-35 1,0-1,-35 18,34 0,1-17,0-1,-18 18,0 0,0-17,0 17,1-18,-19 18,1 0,-1 0,1 0,-18-17,18 17,-1-17,18 17,-35-18,18 1,17-1,-35 1,35-1,-17 1,-1-1,-17 1,0-1,0 1,0 0,0-18,0-18,-35 36,18-18,-1-18,-17 19,0-1,0 0,-1 17,-16-17,-19 0,1 1,-18-1,-17 0,-19 0,1 0,0 0,-17 0,-36 0,35 18,0-18,18 17,-17-17,-1 18,18-1,17 18,1 0,-1 0,18 0,-17 0,17 0,18 0,-1 0,36 0,0 0,17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234 717,'53'9,"-36"-9,36 0,17 0,18 0,17 0,18 0,-18 0,35 0,0 0,1 0,-1 0,0 0,1 0,-1 0,-17 0,17 0,0 0,0 0,-17 0,-35 0,17 0,-17 0,-36 0,1 0,-35 0,17 0,-18 0,1 0,-1 0,1 0,-1 0,1 0,-1 0,1 0,-1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484 718,'0'12,"35"-12,18 0,0 0,35 0,17 0,-17 0,35 0,-35 0,35 0,0 0,1 0,-19 0,18 0,0 0,18 0,-35 0,34 0,-17 0,18 0,-18 0,18 0,0 0,17 0,18 0,-18 0,1 0,34 0,18 0,0 0,0 0,18 0,0 0,-1 0,18 0,-70 0,35 0,-17 0,-53 0,-1 0,-34-12,-36 0,-52 12,-1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922 718,'17'0,"18"0,0 0,17 0,0 0,18 0,520 0,-537 0,-1 0,-35 0,0 0,1 0,-1 0,1 0,-1 0,0 0,1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1028 718,'17'0,"1"13,34 1,0-14,-17 0,52 13,-18-13,18 0,35 0,-1 0,-34 0,-17 0,17 0,-53 0,18 0,1 0,-36 0,18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1141 743,'17'0,"1"0,17 0,17 0,1 0,16 0,36 0,-18 0,18 0,-17 0,-1 0,18 0,-18 0,-17 0,-18 0,-17 0,0 0,-18 0,1 0,-1-12,18 12,18-12,-19 12,1 0,35 0,0 0,-18 0,1 0,-18 0,17 0,-34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492 628,'18'0,"-1"0,18 0,18 0,35 0,-1 0,36 0,18 0,16 0,19 0,-1 0,18 0,-52 0,-18 0,-36 0,-16 0,-1 0,-18 0,1 0,-18 0,0 0,0 0,0 0,1 0,-1 0,0 0,0 0,17 0,1 0,0 0,-18 0,18 0,-1 0,1 0,-1 0,1 0,0 0,-1 0,1 0,-18 0,0 0,18 0,-18 0,0 0,0 0,0 0,18 0,-18 0,-17 0,-1 0,18 0,-17 0,17-12,-35 0,17 12,1 0,-1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1269 727,'-18'0,"36"16,-1-1,18-15,0 16,18 0,-18-16,0 0,53 16,-17-1,34 1,-35-16,53 0,0 0,18 0,-1 0,1 0,-36 0,36 0,-18 0,-18 0,-17 0,-18 0,-17 0,17 0,-17 0,0 0,-1 0,19 0,-1 0,0 0,-17 0,17 0,-17 0,17 0,-17 0,0 0,-18 0,0 0,18 0,-1 0,1 0,-18 0,18 0,-36 0,18 0,36 0,-19-16,-16 1,-19 15,18 0,18-16,-18 16,0 0,18-16,-18 16,0 0,0 0,1 0,-1 0,17 0,1 0,0 0,0 0,17 0,0 0,0 0,18-16,-53 1,0-1,-17 16,17 0,-17 0,-1 0,1 0,-1-16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579 781,'53'0,"35"0,87 0,1 0,52 0,106 0,88 0,17 0,35 0,-34 0,-71 0,-18 0,-105 0,-35 0,-53 0,-35 0,-53 0,-35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304 786,'18'0,"-1"0,18 0,35 0,53 0,18 0,17 0,35 0,17 0,-17 0,18 0,-1 0,36 0,-53 0,18 0,-1 0,-17 0,0 0,-35 0,-35 0,-53 0,1 0,-36 0,-18 0,18 0,-17 0,-1 0,1 0,-1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831 840,'0'17,"18"-1,17-16,35 0,-52 0,17 0,18 0,0 0,-1 0,19 0,-18 0,17 0,18 0,35 17,0 0,-17 16,17-17,-17 17,17-16,-17-1,-18-16,0 0,0 0,17 0,-17 0,18 0,0 0,-1 0,18 0,-17 0,35 0,-18 0,18 0,0 0,-1 0,19 0,17 0,0 0,17 0,1 0,-18 0,35-16,-17-1,17-16,-17 0,17-33,-18 33,19 0,-19 16,-70 17,18 0,-53 0,18 0,-18 0,0 0,0 0,-18 0,-17 0,18 0,-19 0,19 0,-18 0,17 0,0 0,1 0,-1 0,-17 0,17 0,54 0,-36 0,17 0,-34 0,17 0,-36 0,1 0,-35 0,-1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778 843,'35'0,"0"0,18 32,52 0,17 1,19-1,51-16,-16 0,-1-16,0 0,0 0,1 0,-1 0,-70 0,18 0,-18 0,-35 0,17 0,19 0,-36 0,0 0,0 0,-35 0,0 0,-18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949 833,'0'17,"18"0,17 16,-18-16,1 0,-1 0,36 16,-1-16,1 17,0-18,17 1,0 17,-17-17,17-1,-18-16,18 17,-17-17,-18 0,35 0,-17 0,17 0,0 0,0 0,0 0,1 0,34 0,-35 0,0 0,0 0,35 0,-34 0,-1 0,0 0,18 0,17 0,-18 0,19 0,-19 0,36 0,-53-17,18 17,-35-16,-1-1,-17 0,-17 17,17 0,35 0,-53-17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1118 850,'53'0,"-1"0,18 0,18 0,52 0,53 0,0 0,35 0,0 0,34 0,19 0,-36 0,-34 0,-19 0,-51 0,-54 0,-34 0,-18 0,-18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313 839,'18'16,"-1"-16,1 16,-1-1,36-15,-18 16,0 0,0-16,0 16,0-16,0 0,18 15,-18 1,-17-16,34 0,-17 0,0 0,0 0,1 0,-1 0,0 0,17 0,1 0,17 0,-17 0,17 0,0 0,35 0,-17 0,-18 0,18 0,-18 0,0 0,1 0,-1 0,0 0,0 0,0 0,18 0,-18 0,0 0,18 0,17 0,-17 0,0 0,17 0,-17 0,-18 0,18 0,-36 0,18 0,-17 0,-18 0,-17 0,-1 0,18 0,0 0,-17 0,-1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537 883,'18'0,"-1"0,18 0,0 0,35 0,0 0,35 0,-35 0,0 0,0 0,-35 0,0 0,18 0,-36 0,1 0,-1 0,18 0,-17 0,17 0,0 0,17 0,1 0,-1 0,18 0,1 0,34 0,-35 0,0 0,0 0,0 0,0 0,0 0,-18 0,1 0,-1 0,-34 0,-1 0,1 0,-1 0,1 0,-1 0,1 0,-1 0,18 0,-17 0,-1 0,1 0,-1 0,1 0,-1 0,1 0,-1-13,1-1,-1 14,1 0,-1 0,1 0,-1 0,1-13,-1 13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221 988,'18'0,"17"0,-18 34,1-34,17 16,18 18,-18-34,18 17,35 17,-18-18,1 1,16 17,-16-34,-1 17,-17-17,70 16,-35 1,-18-17,71 0,0 0,0 0,34 0,-16 0,-1 0,18 0,-18 0,1 0,16 0,-16 0,-19 0,-16 0,-36 0,17 0,-35 0,-17 0,-18 0,1 0,-1 0,0 0,0 0,18 0,35-17,-18 17,36-16,-18-1,17-17,-34 17,34 1,-70 16,36-17,-19 0,19 17,-36 0,18 0,17-17,0 0,1 0,17 1,-18-1,0 0,18 17,-17-17,-1 0,18 1,-18-1,18 0,-35 17,0 0,0 0,-1 0,19 0,17 0,-53 0,18 17,-36 0,1-17,-1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451 329,'2'0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600 900,'18'0,"-1"34,1-17,34 17,-17 0,1-17,16 17,1-17,-1 0,19 0,16-1,-16-16,51 17,-34 0,18 17,-1-17,18 17,-18-17,53 17,-18-17,1-17,17 0,35 0,-18 0,36 0,-18 0,0 0,-35 0,0 0,-35 0,0 0,-71-17,-17 0,-17 17,-1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836 907,'35'0,"-35"17,35 0,18 17,35 0,0 16,-1-16,54 0,-18 0,-35 0,17-1,1-16,-19 0,19 0,-36 0,18-17,-35 0,34 0,-16 0,16 0,19 0,-18 0,35 0,-36 0,36 0,0 0,-17 0,17 0,0 0,17 0,1 0,17 0,0 0,18 0,-18 0,17-17,-34 0,-18 0,-53 0,-17 17,-36 0,18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2577 931,'-140'0,"87"-17,18-1,-17 1,-1 17,-17-18,17 1,1 17,-18 0,17 0,-17 0,17 0,1 0,17 0,0 0,0 0,0 0,0 0,-18 0,18 17,0-17,0 35,17-35,-17 35,-17 0,34 0,-17 17,0-17,18 0,-18 0,17-18,-17 1,35 17,-17-35,17 17,-18 1,1-1,17 0,-18 1,18-1,-17 36,17-36,0 35,0 1,-18-1,18-17,0 0,0 0,0-18,0 1,0-1,0 18,0-18,18 1,-1-1,1 1,-1 17,1-18,17 18,-18 0,18 0,-17 0,17-1,17-16,-17 17,0-18,0 18,18-35,-18 35,0-18,0-17,0 35,18-17,-18-18,35 0,0 17,18 1,-18-1,0 1,0-18,35 0,-35 0,0 0,0 0,-17 0,-18 0,0 0,17 0,-34 0,17 0,-18 0,19 0,-19 0,1 0,-1 0,18 0,-17 0,-1 0,18 0,-17 0,17 0,-18 0,1 0,17 0,17-18,-34 18,17-17,0-1,-17 18,-1 0,18-17,-17-1,-1 1,-17-1,35 18,-17-17,-1 17,1-35,-1 35,1-35,-1 35,1-35,17 0,-18 18,-17-18,18 35,-1-17,-17-1,0 1,0-1,0-34,0 17,18 18,-18-1,17-51,-17 51,0 1,0-18,0 17,0-17,0 18,0 0,0-1,0 1,0-1,0 1,0-1,0 1,-17-18,-1 0,1 18,-18-1,17-17,1 0,-18 1,17-1,-34 0,17 0,17 0,-17 18,0-1,18 1,-36-18,18 17,0-16,0 16,-18 1,18-1,18 1,-18-1,17 1,1 17,-1 0,-17 0,18 0,-1 0,1 0,-1 0,0 0,-17 0,18 0,-1 0,1 0,-1 0,-17 0,18 0,-1 0,1 0,-1 17,1-17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1233 1156,'35'0,"53"0,0-16,35-1,1 17,52 0,70 0,0 0,36 0,70 0,-18 0,0 0,1 0,-1 0,1 0,16 0,-16 0,-54 0,19 0,-72 0,1-33,0 17,-71-34,-35 33,-17 1,-36 16,-17-17,-18 17,18 0,-18 0,1 0,16 0,1 0,0 0,0 0,0 0,-1 0,1 0,0 0,0 0,17 0,-17 0,17 0,-17 0,17 0,18-16,-52 16,16-17,-16 1,-19 16,18 0,-35-17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3246 223,'-387'-35,"141"35,0 0,-17 0,-18 0,0 0,-36 18,71 34,71-17,16 0,72-17,16-1,36 53,0-17,-18 34,1 18,16 35,1-17,0 17,18 52,-1-17,18-70,0 35,0 0,35-17,0-36,18 1,-18-36,35 18,1-35,69 18,1-18,52 0,18-18,0-17,35 0,53 0,17-52,0 17,88-53,-17-17,-36-17,-70 34,-52 1,-71-1,-17 36,-71-1,-17 18,-36 0,1 0,-1-17,-17-1,0 18,0-17,0-18,18 0,-1 17,-17 36,0-36,0 18,0-17,0 17,0 17,0-17,0 18,0-1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621 263,'35'0,"0"0,36 16,-36-16,35 17,18-1,0 1,52 16,18-17,0 17,36 0,-54-16,36 16,-71-33,36 0,-1 0,1 0,17 0,-17 0,17 0,17 0,1 0,-18 0,35 0,-17 0,17 0,-34 0,16 0,-34 0,-36 0,18 0,-35-17,-35 1,-36 16,1 0,-1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452 326,'0'14,"35"0,0-14,0 15,-17-15,17 0,18 14,-18-14,-17 0,17 0,18 0,-1 0,1 0,17 0,18 0,0 0,0 0,18 0,-19 0,19 0,-18 0,35 0,0 0,-35 0,-18 0,36 0,-18 0,-18 0,35 0,-34 0,-1 0,35 0,19 0,-1 0,17 0,1 0,0 0,-18 0,-18 0,1 0,-19 0,-16 0,17 0,-36 0,19 0,-1 0,18 0,17 0,-17 0,0 0,18 0,-36 0,0 0,-17 0,-18 0,0 0,1 0,-1 0,-18 0,18 0,-17 0,17 0,-17 0,17 0,-17 0,-1 0,18 0,-17 0,-1 0,1 0,0 0,-1 0,1 0,-1 0,18 0,1 0,-1 0,-18 0,1 0,0 0,-1 0,1 0,-1 0,1 0,-1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809 331,'0'16,"0"0,18-16,17 16,0 0,0-16,36 16,-19-1,1-15,0 0,53 16,-36 0,0 0,-17-16,18 0,-1 0,0 0,36 0,-18 0,53 0,0 0,35 0,0 0,17 0,18 0,0 0,1 0,-1 0,0 0,18 0,0 0,35 0,-71 0,71 0,-53 0,1 0,-1 0,-53 0,-17 0,-18 0,-70 0,-18 0,-17 0,-1 0,1 0,35 0,35 0,35 0,53 0,35 0,18 0,35 0,-18 0,1 0,-71 0,0 0,-71 0,-17 0,-70 0,-1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1306 331,'18'9,"-1"-9,36 0,0 0,17 0,0 0,35 0,-17 0,0 0,17 0,-17 0,35 0,-35 0,17 0,-17 0,18 0,-1 0,0 0,-17 0,18 0,-18 0,17 0,-17 0,0 0,-1 0,-16 0,-1 0,18 0,17 0,-17 0,35 0,0 0,-53 0,18 0,17 0,-17 0,0 0,17 0,-34 0,16 0,-16 0,17 0,-36 0,19 0,-19 0,-17 0,0 0,1 0,-19 0,1 0,-1 0,1 0,-1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256 391,'35'0,"0"0,18 0,35 0,17 9,-17-9,70 0,53 0,0 0,18 0,17 0,-18 0,53 0,0 0,18 0,-53 0,18 0,-53 0,-1 0,-34 0,0 0,-35 0,-18 0,-18 0,-35 0,18 0,-35 0,-18 0,-17 0,-1 0,1 0,-1 0,1 0,-1 0,19 0,-1 0,-18 0,18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817 328,'53'0,"0"13,70 1,35-1,35-13,71 0,53 0,17 0,88 0,18 0,0 0,-18 0,-35 0,0 0,-53 0,1 0,-19 0,-87 0,-18 0,-53 0,-17 0,-53 0,0 0,-35 0,-18 0,-18 0,1 0,0 0,-1 0,1 0,-1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8-03T23:35:44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1296 325,'18'0,"17"0,35 0,36 0,34 0,18 0,53 0,0 0,35 0,0 0,0 0,18 0,-18 0,0 0,-52 0,17 0,35 0,-35 0,-18 0,0 0,-52 0,-1 0,-17 0,-52 0,-1 0,-35 0,-17 0,-1 0,1 0,0 0,-1 0,1 0,-1 0,18 0,-17 0,17 0,0 0,0 0,1 0,-1 0,18 0,-36 0,1 0,-1 0,1 0,-1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customXml" Target="../ink/ink1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image" Target="../media/image23.png"/><Relationship Id="rId26" Type="http://schemas.openxmlformats.org/officeDocument/2006/relationships/image" Target="../media/image27.png"/><Relationship Id="rId39" Type="http://schemas.openxmlformats.org/officeDocument/2006/relationships/customXml" Target="../ink/ink21.xml"/><Relationship Id="rId21" Type="http://schemas.openxmlformats.org/officeDocument/2006/relationships/customXml" Target="../ink/ink12.xml"/><Relationship Id="rId34" Type="http://schemas.openxmlformats.org/officeDocument/2006/relationships/image" Target="../media/image31.png"/><Relationship Id="rId42" Type="http://schemas.openxmlformats.org/officeDocument/2006/relationships/image" Target="../media/image35.png"/><Relationship Id="rId47" Type="http://schemas.openxmlformats.org/officeDocument/2006/relationships/customXml" Target="../ink/ink25.xml"/><Relationship Id="rId50" Type="http://schemas.openxmlformats.org/officeDocument/2006/relationships/image" Target="../media/image39.png"/><Relationship Id="rId55" Type="http://schemas.openxmlformats.org/officeDocument/2006/relationships/customXml" Target="../ink/ink29.xml"/><Relationship Id="rId63" Type="http://schemas.openxmlformats.org/officeDocument/2006/relationships/customXml" Target="../ink/ink33.xml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29" Type="http://schemas.openxmlformats.org/officeDocument/2006/relationships/customXml" Target="../ink/ink16.xml"/><Relationship Id="rId41" Type="http://schemas.openxmlformats.org/officeDocument/2006/relationships/customXml" Target="../ink/ink22.xml"/><Relationship Id="rId54" Type="http://schemas.openxmlformats.org/officeDocument/2006/relationships/image" Target="../media/image41.png"/><Relationship Id="rId6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customXml" Target="../ink/ink7.xml"/><Relationship Id="rId24" Type="http://schemas.openxmlformats.org/officeDocument/2006/relationships/image" Target="../media/image26.png"/><Relationship Id="rId32" Type="http://schemas.openxmlformats.org/officeDocument/2006/relationships/image" Target="../media/image30.png"/><Relationship Id="rId37" Type="http://schemas.openxmlformats.org/officeDocument/2006/relationships/customXml" Target="../ink/ink20.xml"/><Relationship Id="rId40" Type="http://schemas.openxmlformats.org/officeDocument/2006/relationships/image" Target="../media/image34.png"/><Relationship Id="rId45" Type="http://schemas.openxmlformats.org/officeDocument/2006/relationships/customXml" Target="../ink/ink24.xml"/><Relationship Id="rId53" Type="http://schemas.openxmlformats.org/officeDocument/2006/relationships/customXml" Target="../ink/ink28.xml"/><Relationship Id="rId58" Type="http://schemas.openxmlformats.org/officeDocument/2006/relationships/image" Target="../media/image43.png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28.png"/><Relationship Id="rId36" Type="http://schemas.openxmlformats.org/officeDocument/2006/relationships/image" Target="../media/image32.png"/><Relationship Id="rId49" Type="http://schemas.openxmlformats.org/officeDocument/2006/relationships/customXml" Target="../ink/ink26.xml"/><Relationship Id="rId57" Type="http://schemas.openxmlformats.org/officeDocument/2006/relationships/customXml" Target="../ink/ink30.xml"/><Relationship Id="rId61" Type="http://schemas.openxmlformats.org/officeDocument/2006/relationships/customXml" Target="../ink/ink32.xml"/><Relationship Id="rId10" Type="http://schemas.openxmlformats.org/officeDocument/2006/relationships/image" Target="../media/image19.png"/><Relationship Id="rId19" Type="http://schemas.openxmlformats.org/officeDocument/2006/relationships/customXml" Target="../ink/ink11.xml"/><Relationship Id="rId31" Type="http://schemas.openxmlformats.org/officeDocument/2006/relationships/customXml" Target="../ink/ink17.xml"/><Relationship Id="rId44" Type="http://schemas.openxmlformats.org/officeDocument/2006/relationships/image" Target="../media/image36.png"/><Relationship Id="rId52" Type="http://schemas.openxmlformats.org/officeDocument/2006/relationships/image" Target="../media/image40.png"/><Relationship Id="rId60" Type="http://schemas.openxmlformats.org/officeDocument/2006/relationships/image" Target="../media/image44.png"/><Relationship Id="rId4" Type="http://schemas.openxmlformats.org/officeDocument/2006/relationships/image" Target="../media/image16.png"/><Relationship Id="rId9" Type="http://schemas.openxmlformats.org/officeDocument/2006/relationships/customXml" Target="../ink/ink6.xml"/><Relationship Id="rId14" Type="http://schemas.openxmlformats.org/officeDocument/2006/relationships/image" Target="../media/image21.png"/><Relationship Id="rId22" Type="http://schemas.openxmlformats.org/officeDocument/2006/relationships/image" Target="../media/image25.png"/><Relationship Id="rId27" Type="http://schemas.openxmlformats.org/officeDocument/2006/relationships/customXml" Target="../ink/ink15.xml"/><Relationship Id="rId30" Type="http://schemas.openxmlformats.org/officeDocument/2006/relationships/image" Target="../media/image29.png"/><Relationship Id="rId35" Type="http://schemas.openxmlformats.org/officeDocument/2006/relationships/customXml" Target="../ink/ink19.xml"/><Relationship Id="rId43" Type="http://schemas.openxmlformats.org/officeDocument/2006/relationships/customXml" Target="../ink/ink23.xml"/><Relationship Id="rId48" Type="http://schemas.openxmlformats.org/officeDocument/2006/relationships/image" Target="../media/image38.png"/><Relationship Id="rId56" Type="http://schemas.openxmlformats.org/officeDocument/2006/relationships/image" Target="../media/image42.png"/><Relationship Id="rId64" Type="http://schemas.openxmlformats.org/officeDocument/2006/relationships/image" Target="../media/image46.png"/><Relationship Id="rId8" Type="http://schemas.openxmlformats.org/officeDocument/2006/relationships/image" Target="../media/image18.png"/><Relationship Id="rId51" Type="http://schemas.openxmlformats.org/officeDocument/2006/relationships/customXml" Target="../ink/ink27.xml"/><Relationship Id="rId3" Type="http://schemas.openxmlformats.org/officeDocument/2006/relationships/customXml" Target="../ink/ink3.xml"/><Relationship Id="rId12" Type="http://schemas.openxmlformats.org/officeDocument/2006/relationships/image" Target="../media/image20.png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38" Type="http://schemas.openxmlformats.org/officeDocument/2006/relationships/image" Target="../media/image33.png"/><Relationship Id="rId46" Type="http://schemas.openxmlformats.org/officeDocument/2006/relationships/image" Target="../media/image37.png"/><Relationship Id="rId59" Type="http://schemas.openxmlformats.org/officeDocument/2006/relationships/customXml" Target="../ink/ink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customXml" Target="../ink/ink35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gou.com/jobs/list_&#230;&#142;&#168;&#232;&#141;&#144;&#231;&#179;&#187;&#231;&#187;&#159;?labelWords=&amp;fromSearch=true&amp;suginput=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notesSlide" Target="../notesSlides/notesSlide34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4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5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9150" y="1250315"/>
            <a:ext cx="9144000" cy="401701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8800"/>
              <a:t>推荐系统</a:t>
            </a:r>
            <a:br>
              <a:rPr lang="zh-CN" altLang="en-US" sz="8800"/>
            </a:br>
            <a:r>
              <a:rPr lang="zh-CN" altLang="en-US" sz="8800"/>
              <a:t>从入门到实战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6790" y="1172845"/>
            <a:ext cx="7571105" cy="401701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800"/>
              <a:t>推荐系统</a:t>
            </a:r>
            <a:br>
              <a:rPr lang="zh-CN" altLang="en-US" sz="8800"/>
            </a:br>
            <a:r>
              <a:rPr lang="zh-CN" altLang="en-US" sz="7200"/>
              <a:t>有哪些召回路径？</a:t>
            </a:r>
          </a:p>
        </p:txBody>
      </p:sp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40" y="600075"/>
            <a:ext cx="10058400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55675" y="-990282"/>
            <a:ext cx="9144000" cy="2387600"/>
          </a:xfrm>
        </p:spPr>
        <p:txBody>
          <a:bodyPr/>
          <a:lstStyle/>
          <a:p>
            <a:r>
              <a:rPr lang="zh-CN" altLang="en-US"/>
              <a:t>推荐系统 </a:t>
            </a:r>
            <a:r>
              <a:rPr lang="en-US" altLang="zh-CN"/>
              <a:t>- </a:t>
            </a:r>
            <a:r>
              <a:rPr lang="zh-CN" altLang="en-US"/>
              <a:t>有哪些召回路径？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2459990" y="1462405"/>
            <a:ext cx="66770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推荐系统中的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、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u2i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、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u2i2i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、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u2u2i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、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u2tag2i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是什么意思？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9675" y="2476500"/>
            <a:ext cx="1544955" cy="72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UserA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479675" y="3663950"/>
            <a:ext cx="1544955" cy="72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UserB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479675" y="4911725"/>
            <a:ext cx="1544955" cy="72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UserC</a:t>
            </a:r>
          </a:p>
        </p:txBody>
      </p:sp>
      <p:sp>
        <p:nvSpPr>
          <p:cNvPr id="9" name="椭圆 8"/>
          <p:cNvSpPr/>
          <p:nvPr/>
        </p:nvSpPr>
        <p:spPr>
          <a:xfrm>
            <a:off x="6706235" y="2519045"/>
            <a:ext cx="1706245" cy="6362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ItemX</a:t>
            </a:r>
          </a:p>
        </p:txBody>
      </p:sp>
      <p:sp>
        <p:nvSpPr>
          <p:cNvPr id="10" name="椭圆 9"/>
          <p:cNvSpPr/>
          <p:nvPr/>
        </p:nvSpPr>
        <p:spPr>
          <a:xfrm>
            <a:off x="6706235" y="3706495"/>
            <a:ext cx="1706245" cy="6362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ItemY</a:t>
            </a:r>
          </a:p>
        </p:txBody>
      </p:sp>
      <p:sp>
        <p:nvSpPr>
          <p:cNvPr id="11" name="椭圆 10"/>
          <p:cNvSpPr/>
          <p:nvPr/>
        </p:nvSpPr>
        <p:spPr>
          <a:xfrm>
            <a:off x="6706235" y="4954270"/>
            <a:ext cx="1706245" cy="6362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ItemZ</a:t>
            </a:r>
          </a:p>
        </p:txBody>
      </p:sp>
      <p:cxnSp>
        <p:nvCxnSpPr>
          <p:cNvPr id="12" name="肘形连接符 11"/>
          <p:cNvCxnSpPr>
            <a:stCxn id="9" idx="6"/>
            <a:endCxn id="10" idx="6"/>
          </p:cNvCxnSpPr>
          <p:nvPr/>
        </p:nvCxnSpPr>
        <p:spPr>
          <a:xfrm>
            <a:off x="8412480" y="2837180"/>
            <a:ext cx="3175" cy="1187450"/>
          </a:xfrm>
          <a:prstGeom prst="bentConnector3">
            <a:avLst>
              <a:gd name="adj1" fmla="val 7500000"/>
            </a:avLst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785860" y="3062605"/>
            <a:ext cx="17830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C00000"/>
                </a:solidFill>
                <a:latin typeface="+mn-ea"/>
                <a:cs typeface="+mn-ea"/>
              </a:rPr>
              <a:t>I2I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内容相似、协同过滤</a:t>
            </a:r>
          </a:p>
          <a:p>
            <a:r>
              <a:rPr lang="zh-CN" altLang="en-US" sz="1400">
                <a:latin typeface="+mn-ea"/>
                <a:cs typeface="+mn-ea"/>
              </a:rPr>
              <a:t>关联规则挖掘等</a:t>
            </a:r>
          </a:p>
        </p:txBody>
      </p:sp>
      <p:cxnSp>
        <p:nvCxnSpPr>
          <p:cNvPr id="14" name="直接箭头连接符 13"/>
          <p:cNvCxnSpPr>
            <a:stCxn id="6" idx="3"/>
            <a:endCxn id="9" idx="2"/>
          </p:cNvCxnSpPr>
          <p:nvPr/>
        </p:nvCxnSpPr>
        <p:spPr>
          <a:xfrm>
            <a:off x="4024630" y="2837180"/>
            <a:ext cx="268160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215765" y="1980565"/>
            <a:ext cx="19608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+mn-ea"/>
                <a:cs typeface="+mn-ea"/>
              </a:rPr>
              <a:t>U2I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来源于用户的直接行为</a:t>
            </a:r>
          </a:p>
          <a:p>
            <a:r>
              <a:rPr lang="zh-CN" altLang="en-US" sz="1400">
                <a:latin typeface="+mn-ea"/>
                <a:cs typeface="+mn-ea"/>
              </a:rPr>
              <a:t>比如播放</a:t>
            </a:r>
            <a:r>
              <a:rPr lang="en-US" altLang="zh-CN" sz="1400">
                <a:latin typeface="+mn-ea"/>
                <a:cs typeface="+mn-ea"/>
              </a:rPr>
              <a:t>/</a:t>
            </a:r>
            <a:r>
              <a:rPr lang="zh-CN" altLang="en-US" sz="1400">
                <a:latin typeface="+mn-ea"/>
                <a:cs typeface="+mn-ea"/>
              </a:rPr>
              <a:t>点击</a:t>
            </a:r>
            <a:r>
              <a:rPr lang="en-US" altLang="zh-CN" sz="1400">
                <a:latin typeface="+mn-ea"/>
                <a:cs typeface="+mn-ea"/>
              </a:rPr>
              <a:t>/</a:t>
            </a:r>
            <a:r>
              <a:rPr lang="zh-CN" altLang="en-US" sz="1400">
                <a:latin typeface="+mn-ea"/>
                <a:cs typeface="+mn-ea"/>
              </a:rPr>
              <a:t>购买等</a:t>
            </a:r>
          </a:p>
        </p:txBody>
      </p:sp>
      <p:cxnSp>
        <p:nvCxnSpPr>
          <p:cNvPr id="16" name="直接箭头连接符 15"/>
          <p:cNvCxnSpPr>
            <a:stCxn id="8" idx="0"/>
            <a:endCxn id="7" idx="2"/>
          </p:cNvCxnSpPr>
          <p:nvPr/>
        </p:nvCxnSpPr>
        <p:spPr>
          <a:xfrm flipV="1">
            <a:off x="3252470" y="4385310"/>
            <a:ext cx="0" cy="52641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10" idx="2"/>
          </p:cNvCxnSpPr>
          <p:nvPr/>
        </p:nvCxnSpPr>
        <p:spPr>
          <a:xfrm>
            <a:off x="4024630" y="4024630"/>
            <a:ext cx="2681605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15765" y="3016250"/>
            <a:ext cx="1960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C000"/>
                </a:solidFill>
                <a:latin typeface="+mn-ea"/>
                <a:cs typeface="+mn-ea"/>
              </a:rPr>
              <a:t>U2U2I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基于用户的协同过滤</a:t>
            </a:r>
          </a:p>
          <a:p>
            <a:r>
              <a:rPr lang="zh-CN" altLang="en-US" sz="1400">
                <a:latin typeface="+mn-ea"/>
                <a:cs typeface="+mn-ea"/>
              </a:rPr>
              <a:t>用户画像相似然后推荐</a:t>
            </a:r>
          </a:p>
          <a:p>
            <a:r>
              <a:rPr lang="zh-CN" altLang="en-US" sz="1400">
                <a:latin typeface="+mn-ea"/>
                <a:cs typeface="+mn-ea"/>
              </a:rPr>
              <a:t>用户聚类推荐</a:t>
            </a:r>
          </a:p>
        </p:txBody>
      </p:sp>
      <p:cxnSp>
        <p:nvCxnSpPr>
          <p:cNvPr id="19" name="直接箭头连接符 18"/>
          <p:cNvCxnSpPr>
            <a:stCxn id="8" idx="3"/>
            <a:endCxn id="11" idx="2"/>
          </p:cNvCxnSpPr>
          <p:nvPr/>
        </p:nvCxnSpPr>
        <p:spPr>
          <a:xfrm>
            <a:off x="4024630" y="5272405"/>
            <a:ext cx="268160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0"/>
            <a:endCxn id="10" idx="4"/>
          </p:cNvCxnSpPr>
          <p:nvPr/>
        </p:nvCxnSpPr>
        <p:spPr>
          <a:xfrm flipV="1">
            <a:off x="7559675" y="4342765"/>
            <a:ext cx="0" cy="6115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215765" y="4246880"/>
            <a:ext cx="21386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0070C0"/>
                </a:solidFill>
                <a:latin typeface="+mn-ea"/>
                <a:cs typeface="+mn-ea"/>
              </a:rPr>
              <a:t>U2I2I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基于</a:t>
            </a:r>
            <a:r>
              <a:rPr lang="en-US" altLang="zh-CN" sz="1400">
                <a:latin typeface="+mn-ea"/>
                <a:cs typeface="+mn-ea"/>
              </a:rPr>
              <a:t>item</a:t>
            </a:r>
            <a:r>
              <a:rPr lang="zh-CN" altLang="en-US" sz="1400">
                <a:latin typeface="+mn-ea"/>
                <a:cs typeface="+mn-ea"/>
              </a:rPr>
              <a:t>的协同过滤</a:t>
            </a:r>
          </a:p>
          <a:p>
            <a:r>
              <a:rPr lang="zh-CN" altLang="en-US" sz="1400">
                <a:latin typeface="+mn-ea"/>
                <a:cs typeface="+mn-ea"/>
              </a:rPr>
              <a:t>或先得到用户的行为列表</a:t>
            </a:r>
          </a:p>
          <a:p>
            <a:r>
              <a:rPr lang="zh-CN" altLang="en-US" sz="1400">
                <a:latin typeface="+mn-ea"/>
                <a:cs typeface="+mn-ea"/>
              </a:rPr>
              <a:t>然后查</a:t>
            </a:r>
            <a:r>
              <a:rPr lang="en-US" altLang="zh-CN" sz="1400">
                <a:latin typeface="+mn-ea"/>
                <a:cs typeface="+mn-ea"/>
              </a:rPr>
              <a:t>I2I</a:t>
            </a:r>
            <a:r>
              <a:rPr lang="zh-CN" altLang="en-US" sz="1400">
                <a:latin typeface="+mn-ea"/>
                <a:cs typeface="+mn-ea"/>
              </a:rPr>
              <a:t>做扩展</a:t>
            </a:r>
          </a:p>
        </p:txBody>
      </p:sp>
      <p:sp>
        <p:nvSpPr>
          <p:cNvPr id="23" name="云形 22"/>
          <p:cNvSpPr/>
          <p:nvPr/>
        </p:nvSpPr>
        <p:spPr>
          <a:xfrm>
            <a:off x="4556125" y="5855335"/>
            <a:ext cx="1620520" cy="64516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tag</a:t>
            </a:r>
          </a:p>
        </p:txBody>
      </p:sp>
      <p:cxnSp>
        <p:nvCxnSpPr>
          <p:cNvPr id="24" name="曲线连接符 23"/>
          <p:cNvCxnSpPr>
            <a:stCxn id="8" idx="2"/>
            <a:endCxn id="23" idx="2"/>
          </p:cNvCxnSpPr>
          <p:nvPr/>
        </p:nvCxnSpPr>
        <p:spPr>
          <a:xfrm rot="5400000" flipV="1">
            <a:off x="3634423" y="5251133"/>
            <a:ext cx="544830" cy="1308735"/>
          </a:xfrm>
          <a:prstGeom prst="curvedConnector2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23" idx="0"/>
            <a:endCxn id="11" idx="4"/>
          </p:cNvCxnSpPr>
          <p:nvPr/>
        </p:nvCxnSpPr>
        <p:spPr>
          <a:xfrm flipV="1">
            <a:off x="6175375" y="5590540"/>
            <a:ext cx="1384300" cy="587375"/>
          </a:xfrm>
          <a:prstGeom prst="curvedConnector2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354445" y="5809615"/>
            <a:ext cx="1883410" cy="7372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0070C0"/>
                </a:solidFill>
                <a:latin typeface="+mn-ea"/>
                <a:cs typeface="+mn-ea"/>
              </a:rPr>
              <a:t>U2Tag2I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先算出用户的</a:t>
            </a:r>
            <a:r>
              <a:rPr lang="en-US" altLang="zh-CN" sz="1400">
                <a:latin typeface="+mn-ea"/>
                <a:cs typeface="+mn-ea"/>
              </a:rPr>
              <a:t>tag</a:t>
            </a:r>
            <a:r>
              <a:rPr lang="zh-CN" altLang="en-US" sz="1400">
                <a:latin typeface="+mn-ea"/>
                <a:cs typeface="+mn-ea"/>
              </a:rPr>
              <a:t>偏好</a:t>
            </a:r>
          </a:p>
          <a:p>
            <a:r>
              <a:rPr lang="zh-CN" altLang="en-US" sz="1400">
                <a:latin typeface="+mn-ea"/>
                <a:cs typeface="+mn-ea"/>
              </a:rPr>
              <a:t>然后匹配</a:t>
            </a:r>
            <a:r>
              <a:rPr lang="en-US" altLang="zh-CN" sz="1400">
                <a:latin typeface="+mn-ea"/>
                <a:cs typeface="+mn-ea"/>
              </a:rPr>
              <a:t>item</a:t>
            </a:r>
            <a:r>
              <a:rPr lang="zh-CN" altLang="en-US" sz="1400">
                <a:latin typeface="+mn-ea"/>
                <a:cs typeface="+mn-ea"/>
              </a:rPr>
              <a:t>列表</a:t>
            </a:r>
          </a:p>
        </p:txBody>
      </p:sp>
      <p:sp>
        <p:nvSpPr>
          <p:cNvPr id="27" name="流程图: 顺序访问存储器 26"/>
          <p:cNvSpPr/>
          <p:nvPr/>
        </p:nvSpPr>
        <p:spPr>
          <a:xfrm>
            <a:off x="8964930" y="4954270"/>
            <a:ext cx="1993900" cy="1374775"/>
          </a:xfrm>
          <a:prstGeom prst="flowChartMagneticTap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+mn-ea"/>
                <a:cs typeface="+mn-ea"/>
              </a:rPr>
              <a:t>u2***2i</a:t>
            </a:r>
          </a:p>
          <a:p>
            <a:pPr algn="ctr"/>
            <a:r>
              <a:rPr lang="zh-CN" altLang="en-US" sz="1400" b="1">
                <a:latin typeface="+mn-ea"/>
                <a:cs typeface="+mn-ea"/>
              </a:rPr>
              <a:t>基于图的算法PersonalRank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35" y="600075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1700" y="1172845"/>
            <a:ext cx="7571105" cy="401701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800">
                <a:solidFill>
                  <a:srgbClr val="C00000"/>
                </a:solidFill>
              </a:rPr>
              <a:t>Netflix</a:t>
            </a:r>
            <a:r>
              <a:rPr lang="zh-CN" altLang="en-US" sz="8800">
                <a:solidFill>
                  <a:srgbClr val="C00000"/>
                </a:solidFill>
                <a:sym typeface="+mn-ea"/>
              </a:rPr>
              <a:t>经典</a:t>
            </a:r>
            <a:br>
              <a:rPr lang="en-US" altLang="zh-CN" sz="8800">
                <a:solidFill>
                  <a:srgbClr val="C00000"/>
                </a:solidFill>
              </a:rPr>
            </a:br>
            <a:r>
              <a:rPr lang="zh-CN" altLang="en-US" sz="7200">
                <a:solidFill>
                  <a:srgbClr val="C00000"/>
                </a:solidFill>
              </a:rPr>
              <a:t>推荐系统架构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15" y="839470"/>
            <a:ext cx="5250815" cy="578231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-1312545" y="-1548447"/>
            <a:ext cx="9144000" cy="2387600"/>
          </a:xfrm>
        </p:spPr>
        <p:txBody>
          <a:bodyPr/>
          <a:lstStyle/>
          <a:p>
            <a:r>
              <a:rPr lang="en-US" altLang="zh-CN" sz="4000"/>
              <a:t>Netflix</a:t>
            </a:r>
            <a:r>
              <a:rPr lang="zh-CN" altLang="en-US" sz="4000"/>
              <a:t>经典推荐系统架构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64555" y="839470"/>
            <a:ext cx="597344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>
                <a:solidFill>
                  <a:srgbClr val="C00000"/>
                </a:solidFill>
                <a:sym typeface="+mn-ea"/>
              </a:rPr>
              <a:t>挑战：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架构既能处理海量数据，又能及时响应用户交互</a:t>
            </a:r>
            <a:endParaRPr lang="zh-CN" altLang="en-US" sz="1600"/>
          </a:p>
          <a:p>
            <a:pPr algn="l"/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zh-CN" altLang="en-US" sz="1600" b="1">
                <a:solidFill>
                  <a:srgbClr val="C00000"/>
                </a:solidFill>
                <a:latin typeface="+mn-ea"/>
                <a:cs typeface="+mn-ea"/>
              </a:rPr>
              <a:t>在线层：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特点：快速响应，</a:t>
            </a:r>
            <a:r>
              <a:rPr lang="zh-CN" altLang="en-US" sz="1600">
                <a:latin typeface="+mn-ea"/>
                <a:cs typeface="+mn-ea"/>
                <a:sym typeface="+mn-ea"/>
              </a:rPr>
              <a:t>使用最新的数据输入，</a:t>
            </a:r>
            <a:r>
              <a:rPr lang="zh-CN" altLang="en-US" sz="1600">
                <a:latin typeface="+mn-ea"/>
                <a:cs typeface="+mn-ea"/>
              </a:rPr>
              <a:t>比如</a:t>
            </a:r>
            <a:r>
              <a:rPr lang="en-US" altLang="zh-CN" sz="1600">
                <a:latin typeface="+mn-ea"/>
                <a:cs typeface="+mn-ea"/>
              </a:rPr>
              <a:t>200MS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缺点：不能使用复杂的算法，只能读取少量数据</a:t>
            </a:r>
          </a:p>
          <a:p>
            <a:pPr algn="l"/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zh-CN" altLang="en-US" sz="1600" b="1">
                <a:solidFill>
                  <a:srgbClr val="C00000"/>
                </a:solidFill>
                <a:latin typeface="+mn-ea"/>
                <a:cs typeface="+mn-ea"/>
              </a:rPr>
              <a:t>离线层：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  <a:sym typeface="+mn-ea"/>
              </a:rPr>
              <a:t>特点：大部分计算包括模型训练都在这层完成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优点：可采用复杂算法、可扫描海量数据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缺点：不能对最新情景和新数据做响应，比如天粒度</a:t>
            </a:r>
          </a:p>
          <a:p>
            <a:pPr algn="l"/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zh-CN" altLang="en-US" sz="1600" b="1">
                <a:solidFill>
                  <a:srgbClr val="C00000"/>
                </a:solidFill>
                <a:latin typeface="+mn-ea"/>
                <a:cs typeface="+mn-ea"/>
              </a:rPr>
              <a:t>近线层：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特点：离线和在线的折中，一般将结果存入高速缓存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优点：能使用几乎最新数据计算，延迟</a:t>
            </a:r>
            <a:r>
              <a:rPr lang="en-US" altLang="zh-CN" sz="1600">
                <a:latin typeface="+mn-ea"/>
                <a:cs typeface="+mn-ea"/>
              </a:rPr>
              <a:t>10</a:t>
            </a:r>
            <a:r>
              <a:rPr lang="zh-CN" altLang="en-US" sz="1600">
                <a:latin typeface="+mn-ea"/>
                <a:cs typeface="+mn-ea"/>
              </a:rPr>
              <a:t>秒</a:t>
            </a:r>
            <a:r>
              <a:rPr lang="en-US" altLang="zh-CN" sz="1600">
                <a:latin typeface="+mn-ea"/>
                <a:cs typeface="+mn-ea"/>
              </a:rPr>
              <a:t>~1</a:t>
            </a:r>
            <a:r>
              <a:rPr lang="zh-CN" altLang="en-US" sz="1600">
                <a:latin typeface="+mn-ea"/>
                <a:cs typeface="+mn-ea"/>
              </a:rPr>
              <a:t>分钟级别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</a:rPr>
              <a:t>优点：允许更复杂的算法处理，加载查询更多数据</a:t>
            </a:r>
          </a:p>
          <a:p>
            <a:pPr algn="l"/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zh-CN" altLang="en-US" sz="1600" b="1">
                <a:solidFill>
                  <a:srgbClr val="C00000"/>
                </a:solidFill>
                <a:latin typeface="+mn-ea"/>
                <a:cs typeface="+mn-ea"/>
              </a:rPr>
              <a:t>组合使用的例子：</a:t>
            </a:r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en-US" altLang="zh-CN" sz="1600">
                <a:latin typeface="+mn-ea"/>
                <a:cs typeface="+mn-ea"/>
              </a:rPr>
              <a:t>1</a:t>
            </a:r>
            <a:r>
              <a:rPr lang="zh-CN" altLang="en-US" sz="1600">
                <a:latin typeface="+mn-ea"/>
                <a:cs typeface="+mn-ea"/>
              </a:rPr>
              <a:t>、天粒度：离线层做矩阵分解，得到用户向量和物品向量做数据存储</a:t>
            </a:r>
            <a:r>
              <a:rPr lang="en-US" altLang="zh-CN" sz="1600">
                <a:latin typeface="+mn-ea"/>
                <a:cs typeface="+mn-ea"/>
              </a:rPr>
              <a:t>MySQL</a:t>
            </a:r>
            <a:endParaRPr lang="zh-CN" altLang="en-US" sz="1600">
              <a:latin typeface="+mn-ea"/>
              <a:cs typeface="+mn-ea"/>
            </a:endParaRPr>
          </a:p>
          <a:p>
            <a:pPr algn="l"/>
            <a:r>
              <a:rPr lang="en-US" altLang="zh-CN" sz="1600">
                <a:latin typeface="+mn-ea"/>
                <a:cs typeface="+mn-ea"/>
              </a:rPr>
              <a:t>2</a:t>
            </a:r>
            <a:r>
              <a:rPr lang="zh-CN" altLang="en-US" sz="1600">
                <a:latin typeface="+mn-ea"/>
                <a:cs typeface="+mn-ea"/>
              </a:rPr>
              <a:t>、</a:t>
            </a:r>
            <a:r>
              <a:rPr lang="en-US" altLang="zh-CN" sz="1600">
                <a:latin typeface="+mn-ea"/>
                <a:cs typeface="+mn-ea"/>
              </a:rPr>
              <a:t>10</a:t>
            </a:r>
            <a:r>
              <a:rPr lang="zh-CN" altLang="en-US" sz="1600">
                <a:latin typeface="+mn-ea"/>
                <a:cs typeface="+mn-ea"/>
              </a:rPr>
              <a:t>秒钟：近线层根据用户行为，查询</a:t>
            </a:r>
            <a:r>
              <a:rPr lang="en-US" altLang="zh-CN" sz="1600">
                <a:latin typeface="+mn-ea"/>
                <a:cs typeface="+mn-ea"/>
              </a:rPr>
              <a:t>TOPN</a:t>
            </a:r>
            <a:r>
              <a:rPr lang="zh-CN" altLang="en-US" sz="1600">
                <a:latin typeface="+mn-ea"/>
                <a:cs typeface="+mn-ea"/>
              </a:rPr>
              <a:t>相似的物品列表，存入</a:t>
            </a:r>
            <a:r>
              <a:rPr lang="en-US" altLang="zh-CN" sz="1600">
                <a:latin typeface="+mn-ea"/>
                <a:cs typeface="+mn-ea"/>
              </a:rPr>
              <a:t>Cassandra</a:t>
            </a:r>
          </a:p>
          <a:p>
            <a:pPr algn="l"/>
            <a:r>
              <a:rPr lang="en-US" altLang="zh-CN" sz="1600">
                <a:latin typeface="+mn-ea"/>
                <a:cs typeface="+mn-ea"/>
              </a:rPr>
              <a:t>3</a:t>
            </a:r>
            <a:r>
              <a:rPr lang="zh-CN" altLang="en-US" sz="1600">
                <a:latin typeface="+mn-ea"/>
                <a:cs typeface="+mn-ea"/>
              </a:rPr>
              <a:t>、</a:t>
            </a:r>
            <a:r>
              <a:rPr lang="en-US" altLang="zh-CN" sz="1600">
                <a:latin typeface="+mn-ea"/>
                <a:cs typeface="+mn-ea"/>
              </a:rPr>
              <a:t>200</a:t>
            </a:r>
            <a:r>
              <a:rPr lang="zh-CN" altLang="en-US" sz="1600">
                <a:latin typeface="+mn-ea"/>
                <a:cs typeface="+mn-ea"/>
              </a:rPr>
              <a:t>毫秒：在线层查询第</a:t>
            </a:r>
            <a:r>
              <a:rPr lang="en-US" altLang="zh-CN" sz="1600">
                <a:latin typeface="+mn-ea"/>
                <a:cs typeface="+mn-ea"/>
              </a:rPr>
              <a:t>2</a:t>
            </a:r>
            <a:r>
              <a:rPr lang="zh-CN" altLang="en-US" sz="1600">
                <a:latin typeface="+mn-ea"/>
                <a:cs typeface="+mn-ea"/>
              </a:rPr>
              <a:t>步骤的结果，更新推荐列表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35" y="600075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1700" y="969010"/>
            <a:ext cx="7571105" cy="401701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7200">
                <a:solidFill>
                  <a:srgbClr val="C00000"/>
                </a:solidFill>
              </a:rPr>
              <a:t>推荐系统</a:t>
            </a:r>
            <a:br>
              <a:rPr lang="zh-CN" sz="7200">
                <a:solidFill>
                  <a:srgbClr val="C00000"/>
                </a:solidFill>
              </a:rPr>
            </a:br>
            <a:r>
              <a:rPr lang="zh-CN" sz="7200">
                <a:solidFill>
                  <a:srgbClr val="C00000"/>
                </a:solidFill>
              </a:rPr>
              <a:t>通用技术架构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09245" y="212090"/>
            <a:ext cx="9144000" cy="893445"/>
          </a:xfrm>
        </p:spPr>
        <p:txBody>
          <a:bodyPr/>
          <a:lstStyle/>
          <a:p>
            <a:pPr algn="l"/>
            <a:r>
              <a:rPr lang="zh-CN" sz="4000"/>
              <a:t>推荐系统技术架构</a:t>
            </a:r>
            <a:r>
              <a:rPr lang="en-US" altLang="zh-CN" sz="4000"/>
              <a:t>(</a:t>
            </a:r>
            <a:r>
              <a:rPr lang="zh-CN" altLang="en-US" sz="4000"/>
              <a:t>数据流图</a:t>
            </a:r>
            <a:r>
              <a:rPr lang="en-US" altLang="zh-CN" sz="4000"/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544830" y="2303780"/>
            <a:ext cx="1587500" cy="3212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 altLang="en-US"/>
              <a:t>数据源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841375" y="2927350"/>
            <a:ext cx="1146175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前端打点日志</a:t>
            </a:r>
          </a:p>
          <a:p>
            <a:pPr algn="ctr"/>
            <a:r>
              <a:rPr lang="en-US" altLang="zh-CN" sz="1200"/>
              <a:t>kafka</a:t>
            </a:r>
            <a:r>
              <a:rPr lang="zh-CN" altLang="en-US" sz="1200"/>
              <a:t>流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841375" y="4070350"/>
            <a:ext cx="1146175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物品内容数据</a:t>
            </a:r>
          </a:p>
          <a:p>
            <a:pPr algn="ctr"/>
            <a:r>
              <a:rPr lang="en-US" altLang="zh-CN" sz="1200"/>
              <a:t>MySQL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841375" y="4875530"/>
            <a:ext cx="1146175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1200"/>
              <a:t>用户画像数据</a:t>
            </a:r>
          </a:p>
          <a:p>
            <a:pPr algn="ctr"/>
            <a:r>
              <a:rPr lang="en-US" altLang="zh-CN" sz="1200"/>
              <a:t>Hbase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2564765" y="1518285"/>
            <a:ext cx="3157855" cy="1277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 altLang="en-US"/>
              <a:t>近线计算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2924810" y="2120900"/>
            <a:ext cx="1257300" cy="365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Spark Streaming</a:t>
            </a:r>
          </a:p>
        </p:txBody>
      </p:sp>
      <p:sp>
        <p:nvSpPr>
          <p:cNvPr id="14" name="矩形 13"/>
          <p:cNvSpPr/>
          <p:nvPr/>
        </p:nvSpPr>
        <p:spPr>
          <a:xfrm>
            <a:off x="2564130" y="3117215"/>
            <a:ext cx="3159125" cy="321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 altLang="en-US"/>
              <a:t>离线计算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2924810" y="4542155"/>
            <a:ext cx="1257300" cy="365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Spark</a:t>
            </a:r>
            <a:r>
              <a:rPr lang="zh-CN" altLang="en-US" sz="1200"/>
              <a:t> </a:t>
            </a:r>
            <a:r>
              <a:rPr lang="en-US" altLang="zh-CN" sz="1200"/>
              <a:t>Batch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830830" y="3593465"/>
            <a:ext cx="731520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HDFS</a:t>
            </a:r>
          </a:p>
          <a:p>
            <a:pPr algn="ctr"/>
            <a:r>
              <a:rPr lang="zh-CN" altLang="en-US" sz="1200"/>
              <a:t>存储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750945" y="3597910"/>
            <a:ext cx="628015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Hive</a:t>
            </a:r>
          </a:p>
          <a:p>
            <a:pPr algn="ctr"/>
            <a:r>
              <a:rPr lang="zh-CN" altLang="en-US" sz="1200"/>
              <a:t>建模</a:t>
            </a:r>
          </a:p>
        </p:txBody>
      </p:sp>
      <p:cxnSp>
        <p:nvCxnSpPr>
          <p:cNvPr id="22" name="直接箭头连接符 21"/>
          <p:cNvCxnSpPr>
            <a:stCxn id="17" idx="2"/>
            <a:endCxn id="15" idx="0"/>
          </p:cNvCxnSpPr>
          <p:nvPr/>
        </p:nvCxnSpPr>
        <p:spPr>
          <a:xfrm flipH="1">
            <a:off x="3553460" y="3963035"/>
            <a:ext cx="511810" cy="5791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" idx="3"/>
            <a:endCxn id="11" idx="1"/>
          </p:cNvCxnSpPr>
          <p:nvPr/>
        </p:nvCxnSpPr>
        <p:spPr>
          <a:xfrm flipV="1">
            <a:off x="1987550" y="2303780"/>
            <a:ext cx="937260" cy="8064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3" idx="3"/>
            <a:endCxn id="16" idx="1"/>
          </p:cNvCxnSpPr>
          <p:nvPr/>
        </p:nvCxnSpPr>
        <p:spPr>
          <a:xfrm>
            <a:off x="1987550" y="3110230"/>
            <a:ext cx="843280" cy="6661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3"/>
            <a:endCxn id="15" idx="1"/>
          </p:cNvCxnSpPr>
          <p:nvPr/>
        </p:nvCxnSpPr>
        <p:spPr>
          <a:xfrm>
            <a:off x="1987550" y="4253230"/>
            <a:ext cx="937260" cy="4718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3"/>
            <a:endCxn id="15" idx="1"/>
          </p:cNvCxnSpPr>
          <p:nvPr/>
        </p:nvCxnSpPr>
        <p:spPr>
          <a:xfrm flipV="1">
            <a:off x="1987550" y="4725035"/>
            <a:ext cx="937260" cy="3333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558665" y="1761490"/>
            <a:ext cx="1078230" cy="864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1200"/>
              <a:t>计算结果</a:t>
            </a:r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特征向量</a:t>
            </a:r>
            <a:endParaRPr lang="en-US" altLang="zh-CN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排序列表</a:t>
            </a:r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召回索引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558665" y="3597275"/>
            <a:ext cx="1078230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预估模型</a:t>
            </a:r>
            <a:endParaRPr lang="en-US" altLang="zh-CN" sz="1200"/>
          </a:p>
          <a:p>
            <a:pPr algn="ctr"/>
            <a:r>
              <a:rPr lang="en-US" altLang="zh-CN" sz="1200"/>
              <a:t>Spark Mllib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4558665" y="4291965"/>
            <a:ext cx="1078230" cy="1056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1200"/>
              <a:t>计算结果</a:t>
            </a:r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特征向量</a:t>
            </a:r>
            <a:endParaRPr lang="en-US" altLang="zh-CN" sz="1200"/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排序列表</a:t>
            </a:r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召回索引</a:t>
            </a:r>
          </a:p>
          <a:p>
            <a:pPr algn="ctr"/>
            <a:r>
              <a:rPr lang="en-US" altLang="zh-CN" sz="1200"/>
              <a:t>- </a:t>
            </a:r>
            <a:r>
              <a:rPr lang="zh-CN" altLang="en-US" sz="1200"/>
              <a:t>热度榜单</a:t>
            </a:r>
          </a:p>
        </p:txBody>
      </p:sp>
      <p:cxnSp>
        <p:nvCxnSpPr>
          <p:cNvPr id="30" name="直接箭头连接符 29"/>
          <p:cNvCxnSpPr>
            <a:stCxn id="16" idx="2"/>
            <a:endCxn id="15" idx="0"/>
          </p:cNvCxnSpPr>
          <p:nvPr/>
        </p:nvCxnSpPr>
        <p:spPr>
          <a:xfrm>
            <a:off x="3196590" y="3958590"/>
            <a:ext cx="356870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  <a:endCxn id="11" idx="2"/>
          </p:cNvCxnSpPr>
          <p:nvPr/>
        </p:nvCxnSpPr>
        <p:spPr>
          <a:xfrm flipH="1" flipV="1">
            <a:off x="3553460" y="2486025"/>
            <a:ext cx="511810" cy="11118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3" idx="0"/>
            <a:endCxn id="11" idx="2"/>
          </p:cNvCxnSpPr>
          <p:nvPr/>
        </p:nvCxnSpPr>
        <p:spPr>
          <a:xfrm flipH="1" flipV="1">
            <a:off x="3553460" y="2486025"/>
            <a:ext cx="1544320" cy="11112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3"/>
            <a:endCxn id="13" idx="1"/>
          </p:cNvCxnSpPr>
          <p:nvPr/>
        </p:nvCxnSpPr>
        <p:spPr>
          <a:xfrm flipV="1">
            <a:off x="4182110" y="3780155"/>
            <a:ext cx="376555" cy="9448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5" idx="3"/>
            <a:endCxn id="29" idx="1"/>
          </p:cNvCxnSpPr>
          <p:nvPr/>
        </p:nvCxnSpPr>
        <p:spPr>
          <a:xfrm>
            <a:off x="4182110" y="4725035"/>
            <a:ext cx="376555" cy="952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3"/>
            <a:endCxn id="28" idx="1"/>
          </p:cNvCxnSpPr>
          <p:nvPr/>
        </p:nvCxnSpPr>
        <p:spPr>
          <a:xfrm flipV="1">
            <a:off x="4182110" y="2193925"/>
            <a:ext cx="376555" cy="1098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2924810" y="5677535"/>
            <a:ext cx="1257300" cy="365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tensorflow</a:t>
            </a:r>
          </a:p>
          <a:p>
            <a:pPr algn="ctr"/>
            <a:r>
              <a:rPr lang="zh-CN" altLang="en-US" sz="1200"/>
              <a:t>模型训练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4558665" y="5677535"/>
            <a:ext cx="1078230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CTR</a:t>
            </a:r>
            <a:r>
              <a:rPr lang="zh-CN" altLang="en-US" sz="1200"/>
              <a:t>预估模型</a:t>
            </a:r>
            <a:endParaRPr lang="en-US" sz="1200"/>
          </a:p>
          <a:p>
            <a:pPr algn="ctr"/>
            <a:r>
              <a:rPr lang="en-US" sz="1200"/>
              <a:t>tensorflow</a:t>
            </a:r>
          </a:p>
        </p:txBody>
      </p:sp>
      <p:cxnSp>
        <p:nvCxnSpPr>
          <p:cNvPr id="38" name="直接箭头连接符 37"/>
          <p:cNvCxnSpPr>
            <a:stCxn id="36" idx="3"/>
            <a:endCxn id="37" idx="1"/>
          </p:cNvCxnSpPr>
          <p:nvPr/>
        </p:nvCxnSpPr>
        <p:spPr>
          <a:xfrm>
            <a:off x="4182110" y="5860415"/>
            <a:ext cx="3765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924810" y="5110480"/>
            <a:ext cx="1257300" cy="365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1200"/>
              <a:t>本地</a:t>
            </a:r>
            <a:r>
              <a:rPr lang="en-US" altLang="zh-CN" sz="1200"/>
              <a:t>/HDFS</a:t>
            </a:r>
            <a:r>
              <a:rPr lang="zh-CN" altLang="en-US" sz="1200"/>
              <a:t>文件</a:t>
            </a:r>
          </a:p>
        </p:txBody>
      </p:sp>
      <p:cxnSp>
        <p:nvCxnSpPr>
          <p:cNvPr id="40" name="直接箭头连接符 39"/>
          <p:cNvCxnSpPr>
            <a:stCxn id="15" idx="2"/>
            <a:endCxn id="39" idx="0"/>
          </p:cNvCxnSpPr>
          <p:nvPr/>
        </p:nvCxnSpPr>
        <p:spPr>
          <a:xfrm>
            <a:off x="3553460" y="4907280"/>
            <a:ext cx="0" cy="2032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2"/>
            <a:endCxn id="36" idx="0"/>
          </p:cNvCxnSpPr>
          <p:nvPr/>
        </p:nvCxnSpPr>
        <p:spPr>
          <a:xfrm>
            <a:off x="3553460" y="5475605"/>
            <a:ext cx="0" cy="2019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944870" y="1910080"/>
            <a:ext cx="1701800" cy="2262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/>
              <a:t>数据存储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6195695" y="2440940"/>
            <a:ext cx="1256665" cy="7753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redis</a:t>
            </a:r>
          </a:p>
          <a:p>
            <a:pPr algn="ctr"/>
            <a:r>
              <a:rPr lang="en-US" sz="1200"/>
              <a:t>Item</a:t>
            </a:r>
            <a:r>
              <a:rPr lang="zh-CN" altLang="en-US" sz="1200"/>
              <a:t>内容数据</a:t>
            </a:r>
            <a:endParaRPr lang="en-US" sz="1200"/>
          </a:p>
          <a:p>
            <a:pPr algn="ctr"/>
            <a:r>
              <a:rPr lang="en-US" sz="1200"/>
              <a:t>I2I</a:t>
            </a:r>
            <a:r>
              <a:rPr lang="zh-CN" altLang="en-US" sz="1200"/>
              <a:t>推荐结果</a:t>
            </a:r>
          </a:p>
          <a:p>
            <a:pPr algn="ctr"/>
            <a:r>
              <a:rPr lang="en-US" altLang="zh-CN" sz="1200"/>
              <a:t>item</a:t>
            </a:r>
            <a:r>
              <a:rPr lang="zh-CN" altLang="en-US" sz="1200"/>
              <a:t>特征向量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6195695" y="3326765"/>
            <a:ext cx="1256665" cy="6584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cassandra</a:t>
            </a:r>
          </a:p>
          <a:p>
            <a:pPr algn="ctr"/>
            <a:r>
              <a:rPr lang="en-US" sz="1200"/>
              <a:t>U2I</a:t>
            </a:r>
            <a:r>
              <a:rPr lang="zh-CN" altLang="en-US" sz="1200"/>
              <a:t>推荐结果</a:t>
            </a:r>
          </a:p>
          <a:p>
            <a:pPr algn="ctr"/>
            <a:r>
              <a:rPr lang="en-US" altLang="zh-CN" sz="1200"/>
              <a:t>user</a:t>
            </a:r>
            <a:r>
              <a:rPr lang="zh-CN" altLang="en-US" sz="1200"/>
              <a:t>特征向量</a:t>
            </a:r>
          </a:p>
        </p:txBody>
      </p:sp>
      <p:sp>
        <p:nvSpPr>
          <p:cNvPr id="46" name="矩形 45"/>
          <p:cNvSpPr/>
          <p:nvPr/>
        </p:nvSpPr>
        <p:spPr>
          <a:xfrm>
            <a:off x="5964555" y="4725035"/>
            <a:ext cx="1682750" cy="1135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 altLang="en-US"/>
              <a:t>在线模型服务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6372225" y="5240655"/>
            <a:ext cx="1099185" cy="519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tensorflow</a:t>
            </a:r>
          </a:p>
          <a:p>
            <a:pPr algn="ctr"/>
            <a:r>
              <a:rPr lang="en-US" sz="1200"/>
              <a:t>serving</a:t>
            </a:r>
          </a:p>
        </p:txBody>
      </p:sp>
      <p:cxnSp>
        <p:nvCxnSpPr>
          <p:cNvPr id="48" name="直接箭头连接符 47"/>
          <p:cNvCxnSpPr>
            <a:stCxn id="37" idx="3"/>
            <a:endCxn id="47" idx="1"/>
          </p:cNvCxnSpPr>
          <p:nvPr/>
        </p:nvCxnSpPr>
        <p:spPr>
          <a:xfrm flipV="1">
            <a:off x="5636895" y="5500370"/>
            <a:ext cx="735330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9" idx="3"/>
            <a:endCxn id="45" idx="1"/>
          </p:cNvCxnSpPr>
          <p:nvPr/>
        </p:nvCxnSpPr>
        <p:spPr>
          <a:xfrm flipV="1">
            <a:off x="5636895" y="3656330"/>
            <a:ext cx="558800" cy="11639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8" idx="3"/>
            <a:endCxn id="43" idx="1"/>
          </p:cNvCxnSpPr>
          <p:nvPr/>
        </p:nvCxnSpPr>
        <p:spPr>
          <a:xfrm>
            <a:off x="5636895" y="2193925"/>
            <a:ext cx="558800" cy="635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8" idx="3"/>
            <a:endCxn id="45" idx="1"/>
          </p:cNvCxnSpPr>
          <p:nvPr/>
        </p:nvCxnSpPr>
        <p:spPr>
          <a:xfrm>
            <a:off x="5636895" y="2193925"/>
            <a:ext cx="558800" cy="14624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9" idx="3"/>
            <a:endCxn id="43" idx="1"/>
          </p:cNvCxnSpPr>
          <p:nvPr/>
        </p:nvCxnSpPr>
        <p:spPr>
          <a:xfrm flipV="1">
            <a:off x="5636895" y="2828925"/>
            <a:ext cx="558800" cy="1991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980045" y="1910080"/>
            <a:ext cx="1677670" cy="395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 altLang="en-US"/>
              <a:t>在线服务</a:t>
            </a:r>
          </a:p>
          <a:p>
            <a:pPr algn="l"/>
            <a:r>
              <a:rPr lang="en-US" altLang="zh-CN"/>
              <a:t>Spring boot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8115300" y="2893060"/>
            <a:ext cx="1407160" cy="835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1200"/>
              <a:t>召回、排序、</a:t>
            </a:r>
          </a:p>
          <a:p>
            <a:pPr algn="ctr"/>
            <a:r>
              <a:rPr lang="zh-CN" altLang="en-US" sz="1200"/>
              <a:t>过滤、打散、</a:t>
            </a:r>
          </a:p>
          <a:p>
            <a:pPr algn="ctr"/>
            <a:r>
              <a:rPr lang="zh-CN" altLang="en-US" sz="1200"/>
              <a:t>分页、内容合并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8115300" y="3945890"/>
            <a:ext cx="1407160" cy="445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本地</a:t>
            </a:r>
            <a:r>
              <a:rPr lang="en-US" altLang="zh-CN" sz="1200"/>
              <a:t>LRU</a:t>
            </a:r>
            <a:r>
              <a:rPr lang="zh-CN" altLang="en-US" sz="1200"/>
              <a:t>缓存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8115300" y="4542790"/>
            <a:ext cx="1407160" cy="445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AB</a:t>
            </a:r>
            <a:r>
              <a:rPr lang="zh-CN" altLang="en-US" sz="1200"/>
              <a:t>测试分桶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8115300" y="5175250"/>
            <a:ext cx="1407160" cy="445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1200"/>
              <a:t>兜底补足</a:t>
            </a:r>
          </a:p>
          <a:p>
            <a:pPr algn="ctr"/>
            <a:r>
              <a:rPr lang="en-US" altLang="zh-CN" sz="1200"/>
              <a:t>(</a:t>
            </a:r>
            <a:r>
              <a:rPr lang="zh-CN" altLang="en-US" sz="1200"/>
              <a:t>超时截断</a:t>
            </a:r>
            <a:r>
              <a:rPr lang="en-US" altLang="zh-CN" sz="1200"/>
              <a:t>)</a:t>
            </a:r>
          </a:p>
        </p:txBody>
      </p:sp>
      <p:cxnSp>
        <p:nvCxnSpPr>
          <p:cNvPr id="65" name="直接箭头连接符 64"/>
          <p:cNvCxnSpPr>
            <a:stCxn id="47" idx="3"/>
            <a:endCxn id="54" idx="1"/>
          </p:cNvCxnSpPr>
          <p:nvPr/>
        </p:nvCxnSpPr>
        <p:spPr>
          <a:xfrm flipV="1">
            <a:off x="7471410" y="3885565"/>
            <a:ext cx="508635" cy="16148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2" idx="3"/>
            <a:endCxn id="54" idx="1"/>
          </p:cNvCxnSpPr>
          <p:nvPr/>
        </p:nvCxnSpPr>
        <p:spPr>
          <a:xfrm>
            <a:off x="7646670" y="3041650"/>
            <a:ext cx="333375" cy="8439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9982835" y="2569210"/>
            <a:ext cx="1677670" cy="2632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/>
              <a:t>产品客户端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10118090" y="3339465"/>
            <a:ext cx="1407160" cy="436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Android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10118090" y="3939540"/>
            <a:ext cx="1407160" cy="436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IOS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10118090" y="4544695"/>
            <a:ext cx="1407160" cy="436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TV</a:t>
            </a:r>
            <a:r>
              <a:rPr lang="zh-CN" altLang="en-US" sz="1200"/>
              <a:t>、</a:t>
            </a:r>
            <a:r>
              <a:rPr lang="en-US" altLang="zh-CN" sz="1200"/>
              <a:t>PC</a:t>
            </a:r>
          </a:p>
        </p:txBody>
      </p:sp>
      <p:cxnSp>
        <p:nvCxnSpPr>
          <p:cNvPr id="71" name="直接箭头连接符 70"/>
          <p:cNvCxnSpPr>
            <a:stCxn id="54" idx="3"/>
            <a:endCxn id="67" idx="1"/>
          </p:cNvCxnSpPr>
          <p:nvPr/>
        </p:nvCxnSpPr>
        <p:spPr>
          <a:xfrm>
            <a:off x="9657715" y="3885565"/>
            <a:ext cx="3251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67" idx="0"/>
            <a:endCxn id="3" idx="0"/>
          </p:cNvCxnSpPr>
          <p:nvPr/>
        </p:nvCxnSpPr>
        <p:spPr>
          <a:xfrm rot="16200000" flipH="1" flipV="1">
            <a:off x="5939155" y="-1955165"/>
            <a:ext cx="358140" cy="9406890"/>
          </a:xfrm>
          <a:prstGeom prst="bentConnector3">
            <a:avLst>
              <a:gd name="adj1" fmla="val -372163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6" idx="3"/>
            <a:endCxn id="17" idx="1"/>
          </p:cNvCxnSpPr>
          <p:nvPr/>
        </p:nvCxnSpPr>
        <p:spPr>
          <a:xfrm>
            <a:off x="3562350" y="3776345"/>
            <a:ext cx="18859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肘形连接符 73"/>
          <p:cNvCxnSpPr/>
          <p:nvPr/>
        </p:nvCxnSpPr>
        <p:spPr>
          <a:xfrm rot="5400000">
            <a:off x="6098540" y="517525"/>
            <a:ext cx="38735" cy="9406890"/>
          </a:xfrm>
          <a:prstGeom prst="bentConnector3">
            <a:avLst>
              <a:gd name="adj1" fmla="val 3477868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942340" y="5860415"/>
            <a:ext cx="792480" cy="275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/>
              <a:t>行为日志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942340" y="1573530"/>
            <a:ext cx="792480" cy="275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/>
              <a:t>行为日志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435" y="600075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3445" y="1997710"/>
            <a:ext cx="7571105" cy="286258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怎样实现基于内容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推荐系统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71625" y="4860290"/>
            <a:ext cx="58496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/>
              <a:t>Content-Based Recommendations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524000" y="221615"/>
            <a:ext cx="9144000" cy="893445"/>
          </a:xfrm>
        </p:spPr>
        <p:txBody>
          <a:bodyPr/>
          <a:lstStyle/>
          <a:p>
            <a:pPr algn="l"/>
            <a:r>
              <a:rPr lang="zh-CN" sz="4000"/>
              <a:t>怎样实现基于内容的推荐系统？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18970" y="1115060"/>
            <a:ext cx="7955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ym typeface="+mn-ea"/>
              </a:rPr>
              <a:t>地位：最早被使用的推荐算法，年代久远，但当今仍然被广泛使用，效果良好</a:t>
            </a:r>
            <a:endParaRPr lang="zh-CN" altLang="en-US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定义：</a:t>
            </a:r>
            <a:r>
              <a:rPr lang="zh-CN" altLang="en-US" b="1" dirty="0">
                <a:solidFill>
                  <a:srgbClr val="7030A0"/>
                </a:solidFill>
              </a:rPr>
              <a:t>给用户</a:t>
            </a:r>
            <a:r>
              <a:rPr lang="en-US" altLang="zh-CN" b="1" dirty="0">
                <a:solidFill>
                  <a:srgbClr val="7030A0"/>
                </a:solidFill>
              </a:rPr>
              <a:t>X</a:t>
            </a:r>
            <a:r>
              <a:rPr lang="zh-CN" altLang="en-US" b="1" dirty="0">
                <a:solidFill>
                  <a:srgbClr val="7030A0"/>
                </a:solidFill>
              </a:rPr>
              <a:t>推荐</a:t>
            </a:r>
            <a:r>
              <a:rPr lang="zh-CN" altLang="en-US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之前喜欢的物品 </a:t>
            </a:r>
            <a:r>
              <a:rPr lang="zh-CN" altLang="en-US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相似的物品。</a:t>
            </a:r>
            <a:r>
              <a:rPr lang="zh-CN" altLang="en-US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即</a:t>
            </a:r>
            <a:r>
              <a:rPr lang="en-US" altLang="zh-CN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U2I2I</a:t>
            </a:r>
            <a:r>
              <a:rPr lang="zh-CN" altLang="en-US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、</a:t>
            </a:r>
            <a:r>
              <a:rPr lang="en-US" altLang="zh-CN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U2Tag2I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918970" y="3676650"/>
            <a:ext cx="1086485" cy="102616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用户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555365" y="3676650"/>
            <a:ext cx="1816735" cy="102616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行为的物品列表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钢铁侠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蜘蛛侠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功夫</a:t>
            </a:r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>
            <a:off x="3005455" y="4189730"/>
            <a:ext cx="549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8477250" y="3676650"/>
            <a:ext cx="1743075" cy="102616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用户偏好标签向量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动作片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科幻片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周星驰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1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0" name="直接箭头连接符 9"/>
          <p:cNvCxnSpPr>
            <a:stCxn id="3" idx="3"/>
            <a:endCxn id="6" idx="1"/>
          </p:cNvCxnSpPr>
          <p:nvPr/>
        </p:nvCxnSpPr>
        <p:spPr>
          <a:xfrm>
            <a:off x="5372100" y="4189730"/>
            <a:ext cx="3105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3472180" y="5579110"/>
            <a:ext cx="1833880" cy="87439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用户推荐列表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绿巨人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0.8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大话西游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0.6</a:t>
            </a:r>
          </a:p>
        </p:txBody>
      </p:sp>
      <p:cxnSp>
        <p:nvCxnSpPr>
          <p:cNvPr id="13" name="肘形连接符 12"/>
          <p:cNvCxnSpPr>
            <a:stCxn id="11" idx="1"/>
            <a:endCxn id="2" idx="2"/>
          </p:cNvCxnSpPr>
          <p:nvPr/>
        </p:nvCxnSpPr>
        <p:spPr>
          <a:xfrm rot="10800000">
            <a:off x="2462530" y="4702810"/>
            <a:ext cx="1009650" cy="131381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11" idx="3"/>
          </p:cNvCxnSpPr>
          <p:nvPr/>
        </p:nvCxnSpPr>
        <p:spPr>
          <a:xfrm rot="5400000">
            <a:off x="6670675" y="3338195"/>
            <a:ext cx="1313815" cy="404304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1918970" y="2419985"/>
            <a:ext cx="1086485" cy="70421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物品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978015" y="2420620"/>
            <a:ext cx="3242310" cy="70421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钢铁侠：动作片 科幻片</a:t>
            </a:r>
          </a:p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蜘蛛侠：动作片 科幻片</a:t>
            </a:r>
          </a:p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功夫：动作片 周星驰</a:t>
            </a:r>
          </a:p>
        </p:txBody>
      </p:sp>
      <p:cxnSp>
        <p:nvCxnSpPr>
          <p:cNvPr id="17" name="直接箭头连接符 16"/>
          <p:cNvCxnSpPr>
            <a:stCxn id="15" idx="3"/>
            <a:endCxn id="16" idx="1"/>
          </p:cNvCxnSpPr>
          <p:nvPr/>
        </p:nvCxnSpPr>
        <p:spPr>
          <a:xfrm>
            <a:off x="3005455" y="2772410"/>
            <a:ext cx="397256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472180" y="2250440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+mn-ea"/>
                <a:cs typeface="+mn-ea"/>
              </a:rPr>
              <a:t>步骤</a:t>
            </a:r>
            <a:r>
              <a:rPr lang="en-US" altLang="zh-CN" sz="1400">
                <a:latin typeface="+mn-ea"/>
                <a:cs typeface="+mn-ea"/>
              </a:rPr>
              <a:t>1</a:t>
            </a:r>
            <a:r>
              <a:rPr lang="zh-CN" altLang="en-US" sz="1400">
                <a:latin typeface="+mn-ea"/>
                <a:cs typeface="+mn-ea"/>
              </a:rPr>
              <a:t>：给物品找一个特征</a:t>
            </a:r>
          </a:p>
          <a:p>
            <a:r>
              <a:rPr lang="zh-CN" altLang="en-US" sz="1400">
                <a:latin typeface="+mn-ea"/>
                <a:cs typeface="+mn-ea"/>
              </a:rPr>
              <a:t>比如标签、分类、演员、关键词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449570" y="3452495"/>
            <a:ext cx="30276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1400" dirty="0">
                <a:latin typeface="+mn-ea"/>
                <a:cs typeface="+mn-ea"/>
              </a:rPr>
              <a:t>步骤</a:t>
            </a:r>
            <a:r>
              <a:rPr lang="en-US" altLang="zh-CN" sz="1400" dirty="0">
                <a:latin typeface="+mn-ea"/>
                <a:cs typeface="+mn-ea"/>
              </a:rPr>
              <a:t>2</a:t>
            </a:r>
            <a:r>
              <a:rPr lang="zh-CN" altLang="en-US" sz="1400" dirty="0">
                <a:latin typeface="+mn-ea"/>
                <a:cs typeface="+mn-ea"/>
              </a:rPr>
              <a:t>：</a:t>
            </a:r>
          </a:p>
          <a:p>
            <a:r>
              <a:rPr lang="zh-CN" altLang="en-US" sz="1400" dirty="0">
                <a:latin typeface="+mn-ea"/>
                <a:cs typeface="+mn-ea"/>
              </a:rPr>
              <a:t>根据历史，聚合计算用户的标签偏好</a:t>
            </a:r>
          </a:p>
          <a:p>
            <a:r>
              <a:rPr lang="zh-CN" altLang="en-US" sz="1400" dirty="0">
                <a:latin typeface="+mn-ea"/>
                <a:cs typeface="+mn-ea"/>
              </a:rPr>
              <a:t>最简单计数、加权平均等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567680" y="5212080"/>
            <a:ext cx="35191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1400" dirty="0">
                <a:latin typeface="+mn-ea"/>
                <a:cs typeface="+mn-ea"/>
              </a:rPr>
              <a:t>步骤</a:t>
            </a:r>
            <a:r>
              <a:rPr lang="en-US" altLang="zh-CN" sz="1400" dirty="0">
                <a:latin typeface="+mn-ea"/>
                <a:cs typeface="+mn-ea"/>
              </a:rPr>
              <a:t>3</a:t>
            </a:r>
            <a:r>
              <a:rPr lang="zh-CN" altLang="en-US" sz="1400" dirty="0">
                <a:latin typeface="+mn-ea"/>
                <a:cs typeface="+mn-ea"/>
              </a:rPr>
              <a:t>：</a:t>
            </a:r>
          </a:p>
          <a:p>
            <a:r>
              <a:rPr lang="zh-CN" altLang="en-US" sz="1400" dirty="0">
                <a:latin typeface="+mn-ea"/>
                <a:cs typeface="+mn-ea"/>
              </a:rPr>
              <a:t>使用余弦相似度算法</a:t>
            </a:r>
          </a:p>
          <a:p>
            <a:r>
              <a:rPr lang="zh-CN" altLang="en-US" sz="1400" dirty="0">
                <a:latin typeface="+mn-ea"/>
                <a:cs typeface="+mn-ea"/>
              </a:rPr>
              <a:t>计算用户标签向量最相似的</a:t>
            </a:r>
            <a:r>
              <a:rPr lang="en-US" altLang="zh-CN" sz="1400" dirty="0">
                <a:latin typeface="+mn-ea"/>
                <a:cs typeface="+mn-ea"/>
              </a:rPr>
              <a:t>TOPN</a:t>
            </a:r>
            <a:r>
              <a:rPr lang="zh-CN" altLang="en-US" sz="1400" dirty="0">
                <a:latin typeface="+mn-ea"/>
                <a:cs typeface="+mn-ea"/>
              </a:rPr>
              <a:t>物品列表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669925"/>
            <a:ext cx="9144000" cy="89344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000">
                <a:sym typeface="+mn-ea"/>
              </a:rPr>
              <a:t>怎样实现用户向量和物品向量的相似度计算？</a:t>
            </a:r>
            <a:endParaRPr lang="zh-CN" sz="4000"/>
          </a:p>
        </p:txBody>
      </p:sp>
      <p:sp>
        <p:nvSpPr>
          <p:cNvPr id="8" name="文本框 7"/>
          <p:cNvSpPr txBox="1"/>
          <p:nvPr/>
        </p:nvSpPr>
        <p:spPr>
          <a:xfrm>
            <a:off x="2506345" y="3444240"/>
            <a:ext cx="5626735" cy="2584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用户向量：</a:t>
            </a:r>
            <a:r>
              <a:rPr lang="en-US" altLang="zh-CN"/>
              <a:t>[(</a:t>
            </a:r>
            <a:r>
              <a:rPr lang="zh-CN" altLang="en-US"/>
              <a:t>动作片</a:t>
            </a:r>
            <a:r>
              <a:rPr lang="en-US" altLang="zh-CN"/>
              <a:t>, 3), (</a:t>
            </a:r>
            <a:r>
              <a:rPr lang="zh-CN" altLang="zh-CN"/>
              <a:t>科幻片</a:t>
            </a:r>
            <a:r>
              <a:rPr lang="en-US" altLang="zh-CN"/>
              <a:t>, 2), (</a:t>
            </a:r>
            <a:r>
              <a:rPr lang="zh-CN" altLang="en-US"/>
              <a:t>周星驰</a:t>
            </a:r>
            <a:r>
              <a:rPr lang="en-US" altLang="zh-CN"/>
              <a:t>, 1)]</a:t>
            </a:r>
          </a:p>
          <a:p>
            <a:r>
              <a:rPr lang="zh-CN" altLang="en-US"/>
              <a:t>物品向量：绿巨人</a:t>
            </a:r>
            <a:r>
              <a:rPr lang="en-US" altLang="zh-CN"/>
              <a:t>[(</a:t>
            </a:r>
            <a:r>
              <a:rPr lang="zh-CN" altLang="en-US"/>
              <a:t>动作片</a:t>
            </a:r>
            <a:r>
              <a:rPr lang="en-US" altLang="zh-CN"/>
              <a:t>, 1), (</a:t>
            </a:r>
            <a:r>
              <a:rPr lang="zh-CN" altLang="en-US"/>
              <a:t>科幻片</a:t>
            </a:r>
            <a:r>
              <a:rPr lang="en-US" altLang="zh-CN"/>
              <a:t>, 1), (</a:t>
            </a:r>
            <a:r>
              <a:rPr lang="zh-CN" altLang="en-US"/>
              <a:t>周星驰</a:t>
            </a:r>
            <a:r>
              <a:rPr lang="en-US" altLang="zh-CN"/>
              <a:t>, 0)]</a:t>
            </a:r>
          </a:p>
          <a:p>
            <a:endParaRPr lang="en-US" altLang="zh-CN"/>
          </a:p>
          <a:p>
            <a:r>
              <a:rPr lang="zh-CN" altLang="en-US"/>
              <a:t>分子：</a:t>
            </a:r>
            <a:r>
              <a:rPr lang="en-US" altLang="zh-CN"/>
              <a:t>3*1 + 2*1 + 1*0 = 5</a:t>
            </a:r>
          </a:p>
          <a:p>
            <a:r>
              <a:rPr lang="zh-CN" altLang="en-US"/>
              <a:t>分母：根号</a:t>
            </a:r>
            <a:r>
              <a:rPr lang="en-US" altLang="zh-CN"/>
              <a:t>(3*3+2*2+1*1) * </a:t>
            </a:r>
            <a:r>
              <a:rPr lang="zh-CN" altLang="en-US"/>
              <a:t>根号</a:t>
            </a:r>
            <a:r>
              <a:rPr lang="en-US" altLang="zh-CN"/>
              <a:t>(1*1 + 1*1 + 0*0) = 5.29</a:t>
            </a:r>
          </a:p>
          <a:p>
            <a:endParaRPr lang="en-US" altLang="zh-CN"/>
          </a:p>
          <a:p>
            <a:r>
              <a:rPr lang="zh-CN" altLang="en-US"/>
              <a:t>相似度为：</a:t>
            </a:r>
            <a:r>
              <a:rPr lang="en-US" altLang="zh-CN"/>
              <a:t>5/5.29 = 0.94</a:t>
            </a:r>
          </a:p>
          <a:p>
            <a:endParaRPr lang="en-US" altLang="zh-CN"/>
          </a:p>
          <a:p>
            <a:r>
              <a:rPr lang="zh-CN" altLang="en-US"/>
              <a:t>即用户向量和物品向量的相似度值为</a:t>
            </a:r>
            <a:r>
              <a:rPr lang="en-US" altLang="zh-CN"/>
              <a:t>0.94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395" y="1819275"/>
            <a:ext cx="53340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/>
          <a:lstStyle/>
          <a:p>
            <a:pPr algn="l"/>
            <a:r>
              <a:rPr lang="zh-CN" sz="4000"/>
              <a:t>优缺点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18970" y="1179195"/>
            <a:ext cx="591820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/>
              <a:t>优点：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不需要其他用户的数据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能给具备独特口味的用户推荐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可以推荐最新的、冷门的物品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容易做推荐结果的解释</a:t>
            </a:r>
          </a:p>
          <a:p>
            <a:pPr algn="l">
              <a:lnSpc>
                <a:spcPct val="150000"/>
              </a:lnSpc>
            </a:pPr>
            <a:endParaRPr lang="zh-CN" altLang="en-US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缺点：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很难找到能表达物品的</a:t>
            </a:r>
            <a:r>
              <a:rPr lang="en-US" altLang="zh-CN" dirty="0"/>
              <a:t>“</a:t>
            </a:r>
            <a:r>
              <a:rPr lang="zh-CN" altLang="en-US" dirty="0"/>
              <a:t>标签</a:t>
            </a:r>
            <a:r>
              <a:rPr lang="en-US" altLang="zh-CN" dirty="0"/>
              <a:t>”</a:t>
            </a:r>
            <a:r>
              <a:rPr lang="zh-CN" altLang="en-US" dirty="0"/>
              <a:t>，有时候需要人工打标签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过于局限于自己的世界，无法挖掘出用户的潜在兴趣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新用户如果没有行为，没法做推荐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401701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800"/>
              <a:t>为什么要</a:t>
            </a:r>
            <a:br>
              <a:rPr lang="zh-CN" altLang="en-US" sz="8800"/>
            </a:br>
            <a:r>
              <a:rPr lang="zh-CN" altLang="en-US" sz="8800"/>
              <a:t>学习推荐系统？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435" y="600075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3445" y="1997710"/>
            <a:ext cx="7571105" cy="286258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怎样实现协同过滤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推荐系统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04670" y="4962525"/>
            <a:ext cx="5748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C</a:t>
            </a:r>
            <a:r>
              <a:rPr lang="zh-CN" altLang="en-US" sz="2400"/>
              <a:t>ollaborative </a:t>
            </a:r>
            <a:r>
              <a:rPr lang="en-US" altLang="zh-CN" sz="2400"/>
              <a:t>F</a:t>
            </a:r>
            <a:r>
              <a:rPr lang="zh-CN" altLang="en-US" sz="2400"/>
              <a:t>iltering Recommendations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/>
          <a:lstStyle/>
          <a:p>
            <a:pPr algn="l"/>
            <a:r>
              <a:rPr lang="zh-CN" altLang="en-US" sz="4000"/>
              <a:t>推荐系统分类</a:t>
            </a:r>
          </a:p>
        </p:txBody>
      </p:sp>
      <p:sp>
        <p:nvSpPr>
          <p:cNvPr id="2" name="矩形 1"/>
          <p:cNvSpPr/>
          <p:nvPr/>
        </p:nvSpPr>
        <p:spPr>
          <a:xfrm>
            <a:off x="4716780" y="143129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推荐系统</a:t>
            </a:r>
          </a:p>
        </p:txBody>
      </p:sp>
      <p:sp>
        <p:nvSpPr>
          <p:cNvPr id="3" name="矩形 2"/>
          <p:cNvSpPr/>
          <p:nvPr/>
        </p:nvSpPr>
        <p:spPr>
          <a:xfrm>
            <a:off x="494220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基于内容的推荐系统</a:t>
            </a:r>
          </a:p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Content-Based</a:t>
            </a:r>
          </a:p>
        </p:txBody>
      </p:sp>
      <p:sp>
        <p:nvSpPr>
          <p:cNvPr id="4" name="矩形 3"/>
          <p:cNvSpPr/>
          <p:nvPr/>
        </p:nvSpPr>
        <p:spPr>
          <a:xfrm>
            <a:off x="173926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基于协同过滤的推荐系统</a:t>
            </a:r>
          </a:p>
          <a:p>
            <a:pPr algn="ctr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ollaborative 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F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iltering</a:t>
            </a:r>
          </a:p>
        </p:txBody>
      </p:sp>
      <p:sp>
        <p:nvSpPr>
          <p:cNvPr id="6" name="矩形 5"/>
          <p:cNvSpPr/>
          <p:nvPr/>
        </p:nvSpPr>
        <p:spPr>
          <a:xfrm>
            <a:off x="814895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混合推荐系统</a:t>
            </a:r>
          </a:p>
          <a:p>
            <a:pPr algn="ctr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 + Content-based</a:t>
            </a:r>
          </a:p>
        </p:txBody>
      </p:sp>
      <p:sp>
        <p:nvSpPr>
          <p:cNvPr id="8" name="矩形 7"/>
          <p:cNvSpPr/>
          <p:nvPr/>
        </p:nvSpPr>
        <p:spPr>
          <a:xfrm>
            <a:off x="579120" y="487045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基于数据统计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(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记忆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)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的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</a:t>
            </a:r>
          </a:p>
          <a:p>
            <a:pPr algn="ctr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Neighborhood-Based</a:t>
            </a:r>
          </a:p>
        </p:txBody>
      </p:sp>
      <p:sp>
        <p:nvSpPr>
          <p:cNvPr id="9" name="矩形 8"/>
          <p:cNvSpPr/>
          <p:nvPr/>
        </p:nvSpPr>
        <p:spPr>
          <a:xfrm>
            <a:off x="3940175" y="487045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基于模型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(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参数学习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)</a:t>
            </a:r>
            <a:r>
              <a:rPr 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的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</a:t>
            </a:r>
          </a:p>
          <a:p>
            <a:pPr algn="ctr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Model-based</a:t>
            </a:r>
          </a:p>
        </p:txBody>
      </p:sp>
      <p:cxnSp>
        <p:nvCxnSpPr>
          <p:cNvPr id="10" name="直接箭头连接符 9"/>
          <p:cNvCxnSpPr>
            <a:stCxn id="2" idx="2"/>
            <a:endCxn id="4" idx="0"/>
          </p:cNvCxnSpPr>
          <p:nvPr/>
        </p:nvCxnSpPr>
        <p:spPr>
          <a:xfrm flipH="1">
            <a:off x="3118485" y="2212340"/>
            <a:ext cx="297751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3" idx="0"/>
          </p:cNvCxnSpPr>
          <p:nvPr/>
        </p:nvCxnSpPr>
        <p:spPr>
          <a:xfrm>
            <a:off x="6052820" y="2190750"/>
            <a:ext cx="268605" cy="9232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2"/>
            <a:endCxn id="6" idx="0"/>
          </p:cNvCxnSpPr>
          <p:nvPr/>
        </p:nvCxnSpPr>
        <p:spPr>
          <a:xfrm>
            <a:off x="6096000" y="2212340"/>
            <a:ext cx="343217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8" idx="0"/>
          </p:cNvCxnSpPr>
          <p:nvPr/>
        </p:nvCxnSpPr>
        <p:spPr>
          <a:xfrm flipH="1">
            <a:off x="1958340" y="3895090"/>
            <a:ext cx="1160145" cy="975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9" idx="0"/>
          </p:cNvCxnSpPr>
          <p:nvPr/>
        </p:nvCxnSpPr>
        <p:spPr>
          <a:xfrm>
            <a:off x="3118485" y="3895090"/>
            <a:ext cx="2200910" cy="975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/>
              <a:t>协同过滤 </a:t>
            </a:r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</a:t>
            </a:r>
            <a:r>
              <a:rPr lang="zh-CN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ollaborative </a:t>
            </a:r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F</a:t>
            </a:r>
            <a:r>
              <a:rPr lang="zh-CN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iltering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985520" y="1274445"/>
            <a:ext cx="36118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/>
              <a:t>使用行为数据，利用集体智慧推荐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276350" y="280035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U1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276350" y="367030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U2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1276350" y="4435475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U3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276350" y="529590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U4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3663950" y="280035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I1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3663950" y="367030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I2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3663950" y="4435475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I3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3663950" y="529590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I4</a:t>
            </a:r>
          </a:p>
        </p:txBody>
      </p:sp>
      <p:cxnSp>
        <p:nvCxnSpPr>
          <p:cNvPr id="23" name="曲线连接符 22"/>
          <p:cNvCxnSpPr>
            <a:stCxn id="15" idx="1"/>
            <a:endCxn id="16" idx="1"/>
          </p:cNvCxnSpPr>
          <p:nvPr/>
        </p:nvCxnSpPr>
        <p:spPr>
          <a:xfrm rot="10800000" flipV="1">
            <a:off x="1276350" y="3057525"/>
            <a:ext cx="3175" cy="869950"/>
          </a:xfrm>
          <a:prstGeom prst="curved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15" idx="1"/>
            <a:endCxn id="18" idx="1"/>
          </p:cNvCxnSpPr>
          <p:nvPr/>
        </p:nvCxnSpPr>
        <p:spPr>
          <a:xfrm rot="10800000" flipV="1">
            <a:off x="1276350" y="3057525"/>
            <a:ext cx="3175" cy="2495550"/>
          </a:xfrm>
          <a:prstGeom prst="curved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3"/>
            <a:endCxn id="20" idx="1"/>
          </p:cNvCxnSpPr>
          <p:nvPr/>
        </p:nvCxnSpPr>
        <p:spPr>
          <a:xfrm>
            <a:off x="2209800" y="3057525"/>
            <a:ext cx="1454150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3"/>
            <a:endCxn id="19" idx="1"/>
          </p:cNvCxnSpPr>
          <p:nvPr/>
        </p:nvCxnSpPr>
        <p:spPr>
          <a:xfrm flipV="1">
            <a:off x="2209800" y="3057525"/>
            <a:ext cx="1454150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3"/>
            <a:endCxn id="20" idx="1"/>
          </p:cNvCxnSpPr>
          <p:nvPr/>
        </p:nvCxnSpPr>
        <p:spPr>
          <a:xfrm>
            <a:off x="2209800" y="392747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3"/>
            <a:endCxn id="22" idx="1"/>
          </p:cNvCxnSpPr>
          <p:nvPr/>
        </p:nvCxnSpPr>
        <p:spPr>
          <a:xfrm>
            <a:off x="2209800" y="3927475"/>
            <a:ext cx="1454150" cy="1625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3"/>
            <a:endCxn id="20" idx="1"/>
          </p:cNvCxnSpPr>
          <p:nvPr/>
        </p:nvCxnSpPr>
        <p:spPr>
          <a:xfrm flipV="1">
            <a:off x="2209800" y="3927475"/>
            <a:ext cx="1454150" cy="1625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5" idx="3"/>
            <a:endCxn id="19" idx="1"/>
          </p:cNvCxnSpPr>
          <p:nvPr/>
        </p:nvCxnSpPr>
        <p:spPr>
          <a:xfrm>
            <a:off x="2209800" y="305752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9" idx="1"/>
          </p:cNvCxnSpPr>
          <p:nvPr/>
        </p:nvCxnSpPr>
        <p:spPr>
          <a:xfrm flipV="1">
            <a:off x="2228850" y="3057525"/>
            <a:ext cx="1435100" cy="24860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3"/>
            <a:endCxn id="22" idx="1"/>
          </p:cNvCxnSpPr>
          <p:nvPr/>
        </p:nvCxnSpPr>
        <p:spPr>
          <a:xfrm>
            <a:off x="2209800" y="555307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209675" y="2065020"/>
            <a:ext cx="3121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基于用户的协同过滤</a:t>
            </a:r>
            <a:r>
              <a:rPr lang="en-US" altLang="zh-CN"/>
              <a:t>-U2U2I</a:t>
            </a:r>
            <a:r>
              <a:rPr lang="zh-CN" altLang="en-US"/>
              <a:t>：</a:t>
            </a:r>
          </a:p>
          <a:p>
            <a:r>
              <a:rPr lang="zh-CN" altLang="en-US"/>
              <a:t>和你兴趣相投的人也喜欢 </a:t>
            </a:r>
            <a:r>
              <a:rPr lang="en-US" altLang="zh-CN"/>
              <a:t>xxx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6346825" y="289052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U1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6346825" y="376047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U2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6346825" y="4525645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U3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6346825" y="538607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U4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8734425" y="289052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I1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8734425" y="376047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I2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8734425" y="4525645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I3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8734425" y="5386070"/>
            <a:ext cx="933450" cy="514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I4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280150" y="2155190"/>
            <a:ext cx="30460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基于物品的协同过滤</a:t>
            </a:r>
            <a:r>
              <a:rPr lang="en-US" altLang="zh-CN" dirty="0"/>
              <a:t>-U2I2I</a:t>
            </a:r>
            <a:r>
              <a:rPr lang="zh-CN" altLang="en-US" dirty="0"/>
              <a:t>：</a:t>
            </a:r>
          </a:p>
          <a:p>
            <a:r>
              <a:rPr lang="zh-CN" dirty="0"/>
              <a:t>喜欢这个物品的人也喜欢 </a:t>
            </a:r>
            <a:r>
              <a:rPr lang="en-US" altLang="zh-CN" dirty="0"/>
              <a:t>xxx</a:t>
            </a:r>
          </a:p>
        </p:txBody>
      </p:sp>
      <p:cxnSp>
        <p:nvCxnSpPr>
          <p:cNvPr id="53" name="直接箭头连接符 52"/>
          <p:cNvCxnSpPr>
            <a:stCxn id="34" idx="3"/>
            <a:endCxn id="39" idx="1"/>
          </p:cNvCxnSpPr>
          <p:nvPr/>
        </p:nvCxnSpPr>
        <p:spPr>
          <a:xfrm>
            <a:off x="7280275" y="3147695"/>
            <a:ext cx="1454150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5" idx="3"/>
            <a:endCxn id="39" idx="1"/>
          </p:cNvCxnSpPr>
          <p:nvPr/>
        </p:nvCxnSpPr>
        <p:spPr>
          <a:xfrm>
            <a:off x="7280275" y="401764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5" idx="3"/>
            <a:endCxn id="40" idx="1"/>
          </p:cNvCxnSpPr>
          <p:nvPr/>
        </p:nvCxnSpPr>
        <p:spPr>
          <a:xfrm>
            <a:off x="7280275" y="4017645"/>
            <a:ext cx="1454150" cy="765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7" idx="3"/>
            <a:endCxn id="39" idx="1"/>
          </p:cNvCxnSpPr>
          <p:nvPr/>
        </p:nvCxnSpPr>
        <p:spPr>
          <a:xfrm flipV="1">
            <a:off x="7280275" y="4017645"/>
            <a:ext cx="1454150" cy="1625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7" idx="3"/>
            <a:endCxn id="40" idx="1"/>
          </p:cNvCxnSpPr>
          <p:nvPr/>
        </p:nvCxnSpPr>
        <p:spPr>
          <a:xfrm flipV="1">
            <a:off x="7280275" y="4782820"/>
            <a:ext cx="1454150" cy="8604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7" idx="3"/>
            <a:endCxn id="41" idx="1"/>
          </p:cNvCxnSpPr>
          <p:nvPr/>
        </p:nvCxnSpPr>
        <p:spPr>
          <a:xfrm>
            <a:off x="7280275" y="5643245"/>
            <a:ext cx="14541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39" idx="3"/>
            <a:endCxn id="40" idx="3"/>
          </p:cNvCxnSpPr>
          <p:nvPr/>
        </p:nvCxnSpPr>
        <p:spPr>
          <a:xfrm>
            <a:off x="9667875" y="4017645"/>
            <a:ext cx="3175" cy="765175"/>
          </a:xfrm>
          <a:prstGeom prst="curvedConnector3">
            <a:avLst>
              <a:gd name="adj1" fmla="val 7500000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>
                <a:sym typeface="+mn-ea"/>
              </a:rPr>
              <a:t>实例：基于用户的协同过滤</a:t>
            </a:r>
            <a:endParaRPr 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852170" y="1026795"/>
            <a:ext cx="62153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步骤</a:t>
            </a:r>
            <a:r>
              <a:rPr lang="en-US" altLang="zh-CN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1</a:t>
            </a:r>
            <a:r>
              <a:rPr lang="zh-CN" altLang="en-US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：搜索最相似的用户；</a:t>
            </a:r>
            <a:r>
              <a:rPr lang="zh-CN" altLang="en-US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dirty="0"/>
              <a:t>计算</a:t>
            </a:r>
            <a:r>
              <a:rPr lang="en-US" altLang="zh-CN" dirty="0"/>
              <a:t>u</a:t>
            </a:r>
            <a:r>
              <a:rPr lang="zh-CN" altLang="en-US" dirty="0"/>
              <a:t>和新</a:t>
            </a:r>
            <a:r>
              <a:rPr lang="en-US" altLang="zh-CN" dirty="0"/>
              <a:t>item</a:t>
            </a:r>
            <a:r>
              <a:rPr lang="zh-CN" altLang="en-US" dirty="0"/>
              <a:t>的相似度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968500" y="1738630"/>
          <a:ext cx="853059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3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3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3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3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57225" y="427799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相似度计算方法：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" y="5030470"/>
            <a:ext cx="4431665" cy="6864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7225" y="4719320"/>
            <a:ext cx="3605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Jaccard</a:t>
            </a:r>
            <a:r>
              <a:rPr lang="zh-CN" altLang="en-US" dirty="0"/>
              <a:t>相似度：缺点没有考虑评分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66615" y="4777105"/>
            <a:ext cx="3498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余弦相似度：缺点认为缺失值是</a:t>
            </a:r>
            <a:r>
              <a:rPr lang="en-US" altLang="zh-CN"/>
              <a:t>0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020" y="5239385"/>
            <a:ext cx="2162175" cy="3905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2645" y="4755515"/>
            <a:ext cx="3286125" cy="12001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403590" y="4529455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皮尔逊相关系数：缺失值是平均值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225" y="5646420"/>
            <a:ext cx="3515360" cy="7061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5020" y="5646420"/>
            <a:ext cx="3267710" cy="309245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4765675" y="6076950"/>
            <a:ext cx="1917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Sim(A,B)&gt;sim(A, C)</a:t>
            </a: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5315" y="6076950"/>
            <a:ext cx="3513455" cy="447675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951230" y="21240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你自己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>
                <a:sym typeface="+mn-ea"/>
              </a:rPr>
              <a:t>实例：基于用户的协同过滤</a:t>
            </a:r>
            <a:endParaRPr lang="zh-CN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852170" y="1026795"/>
            <a:ext cx="622744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步骤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：搜索最相似的用户；</a:t>
            </a:r>
            <a:r>
              <a:rPr lang="zh-CN" altLang="en-US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步骤</a:t>
            </a:r>
            <a:r>
              <a:rPr lang="en-US" altLang="zh-CN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2</a:t>
            </a:r>
            <a:r>
              <a:rPr lang="zh-CN" altLang="en-US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：</a:t>
            </a:r>
            <a:r>
              <a:rPr lang="zh-CN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计算</a:t>
            </a:r>
            <a:r>
              <a:rPr lang="en-US" altLang="zh-CN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u</a:t>
            </a:r>
            <a:r>
              <a:rPr lang="zh-CN" altLang="en-US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和新</a:t>
            </a:r>
            <a:r>
              <a:rPr lang="en-US" altLang="zh-CN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item</a:t>
            </a:r>
            <a:r>
              <a:rPr lang="zh-CN" altLang="en-US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的相似度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720850" y="1748155"/>
          <a:ext cx="853059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86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8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8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I5</a:t>
                      </a:r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845" y="4281170"/>
            <a:ext cx="2219325" cy="5048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745" y="4281170"/>
            <a:ext cx="3114675" cy="1038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299845" y="5319395"/>
            <a:ext cx="21272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方法</a:t>
            </a:r>
            <a:r>
              <a:rPr lang="en-US" altLang="zh-CN"/>
              <a:t>1</a:t>
            </a:r>
            <a:r>
              <a:rPr lang="zh-CN" altLang="en-US"/>
              <a:t>：直接求平均</a:t>
            </a:r>
          </a:p>
          <a:p>
            <a:r>
              <a:rPr lang="en-US" altLang="zh-CN"/>
              <a:t>sim(A,I5) = (3+5)/2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408420" y="5427345"/>
            <a:ext cx="42043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方法</a:t>
            </a:r>
            <a:r>
              <a:rPr lang="en-US" altLang="zh-CN"/>
              <a:t>2</a:t>
            </a:r>
            <a:r>
              <a:rPr lang="zh-CN" altLang="en-US"/>
              <a:t>：加权平均</a:t>
            </a:r>
          </a:p>
          <a:p>
            <a:r>
              <a:rPr lang="en-US" altLang="zh-CN"/>
              <a:t>sim(A, I5) = (3*0.38+ 5*0.32) / (0.38 + 0.32)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299845" y="6296025"/>
            <a:ext cx="5647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计算出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I2/I5/I6</a:t>
            </a:r>
            <a:r>
              <a:rPr lang="zh-CN" altLang="en-US"/>
              <a:t>的相似度，排序取</a:t>
            </a:r>
            <a:r>
              <a:rPr lang="en-US" altLang="zh-CN"/>
              <a:t>TOPN</a:t>
            </a:r>
            <a:r>
              <a:rPr lang="zh-CN" altLang="en-US"/>
              <a:t>就是推荐列表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47395" y="21240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你自己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/>
              <a:t>协同过滤的优缺点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42695" y="1487170"/>
            <a:ext cx="4297680" cy="17532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b="1" dirty="0"/>
              <a:t>优点：</a:t>
            </a:r>
            <a:endParaRPr lang="zh-CN" dirty="0"/>
          </a:p>
          <a:p>
            <a:pPr algn="l">
              <a:lnSpc>
                <a:spcPct val="150000"/>
              </a:lnSpc>
            </a:pPr>
            <a:r>
              <a:rPr lang="zh-CN" dirty="0"/>
              <a:t>只需要行为数据，不需要用户和物品信息</a:t>
            </a:r>
          </a:p>
          <a:p>
            <a:pPr algn="l">
              <a:lnSpc>
                <a:spcPct val="150000"/>
              </a:lnSpc>
            </a:pPr>
            <a:r>
              <a:rPr 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方法直接、容易实现</a:t>
            </a:r>
          </a:p>
          <a:p>
            <a:pPr algn="l">
              <a:lnSpc>
                <a:spcPct val="150000"/>
              </a:lnSpc>
            </a:pPr>
            <a:r>
              <a:rPr 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可以提供解释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2695" y="3630295"/>
            <a:ext cx="4526280" cy="21685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b="1" dirty="0"/>
              <a:t>缺点：</a:t>
            </a:r>
            <a:endParaRPr lang="zh-CN" dirty="0"/>
          </a:p>
          <a:p>
            <a:pPr algn="l">
              <a:lnSpc>
                <a:spcPct val="150000"/>
              </a:lnSpc>
            </a:pPr>
            <a:r>
              <a:rPr 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冷启动问题，新用户和冷门物品不能被推荐</a:t>
            </a:r>
          </a:p>
          <a:p>
            <a:pPr algn="l">
              <a:lnSpc>
                <a:spcPct val="150000"/>
              </a:lnSpc>
            </a:pPr>
            <a:r>
              <a:rPr 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数据量提升会导致计算量快速增大</a:t>
            </a:r>
          </a:p>
          <a:p>
            <a:pPr algn="l">
              <a:lnSpc>
                <a:spcPct val="150000"/>
              </a:lnSpc>
            </a:pPr>
            <a:r>
              <a:rPr 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推荐的物品趋向于流行物品</a:t>
            </a:r>
          </a:p>
          <a:p>
            <a:pPr algn="l">
              <a:lnSpc>
                <a:spcPct val="150000"/>
              </a:lnSpc>
            </a:pPr>
            <a:r>
              <a:rPr 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数据稀疏将导致效果不好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60" y="5410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3445" y="1997710"/>
            <a:ext cx="7571105" cy="286258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推荐系统怎样实现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多路召回融合排序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/>
              <a:t>问题：多路召回怎样融合排序？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37260" y="1221740"/>
            <a:ext cx="8241030" cy="17532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背景：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一般会使用多个召回策略，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互相弥补不足，效果更好，</a:t>
            </a: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三个臭皮匠顶个诸葛亮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每个策略之间毫不相关，一般可以编写并发多线程同时执行</a:t>
            </a: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问题：怎样将多个召回列表融合成一个有序列表？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3995" y="3329940"/>
            <a:ext cx="2448560" cy="21634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召回策略</a:t>
            </a:r>
          </a:p>
          <a:p>
            <a:pPr algn="l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实时召回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- U2I2I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基于内容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- U2Tag2I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矩阵分解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- U2I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聚类推荐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- U2U2I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35500" y="3329940"/>
            <a:ext cx="2724150" cy="21634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粗排</a:t>
            </a:r>
          </a:p>
          <a:p>
            <a:pPr algn="ctr"/>
            <a:endParaRPr 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降低后续计算量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融合排序，然后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TOP0N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直接箭头连接符 5"/>
          <p:cNvCxnSpPr>
            <a:stCxn id="2" idx="3"/>
            <a:endCxn id="4" idx="1"/>
          </p:cNvCxnSpPr>
          <p:nvPr/>
        </p:nvCxnSpPr>
        <p:spPr>
          <a:xfrm>
            <a:off x="3932555" y="4411980"/>
            <a:ext cx="7029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164830" y="3330575"/>
            <a:ext cx="2448560" cy="21634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精排</a:t>
            </a:r>
          </a:p>
          <a:p>
            <a:pPr algn="ctr"/>
            <a:endParaRPr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非必需</a:t>
            </a:r>
          </a:p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DNN/Wide&amp;Deep</a:t>
            </a:r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>
            <a:off x="7324725" y="4391660"/>
            <a:ext cx="840105" cy="209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/>
              <a:t>几种多路召回结果融合的方法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37260" y="1389380"/>
            <a:ext cx="5818505" cy="17532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举例，几种召回策略返回的列表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(Item-ID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、权重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分别为：</a:t>
            </a: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召回策略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A 0.9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B 0.8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C 0.7</a:t>
            </a: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召回策略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Y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B 0.6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 0.5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D 0.4</a:t>
            </a: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召回策略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Z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 0.3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D 0.2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E 0.1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37260" y="3492500"/>
            <a:ext cx="11049635" cy="25844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策略：</a:t>
            </a: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按顺序展示：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比如实时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&gt;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购买数据召回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&gt;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播放数据召回，则直接展示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A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D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E</a:t>
            </a: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平均法：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分母为召回策略个数，分子为权重加和，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为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(0.7+0.5+0.3) / 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(0.8+0.6)/3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加权平均：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比如三种策略自己指定权重为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0.4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0.3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0.2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，则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的权重为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(0.4*0.8+0.6*0.3+0*0.2)/(0.4+0.3+0.2)</a:t>
            </a: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动态加权法：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计算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X/Y/Z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三种召回策略的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CTR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，作为每天更新的动态加权</a:t>
            </a: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5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、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机器学习权重法：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逻辑回归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LR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分类模型预先离线算好各种召回的权重，然后做加权召回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560945" y="1527810"/>
            <a:ext cx="348551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每种召回源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CTR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计算方法：</a:t>
            </a:r>
            <a:endParaRPr lang="zh-CN" altLang="en-US"/>
          </a:p>
          <a:p>
            <a:r>
              <a:rPr lang="zh-CN" altLang="en-US"/>
              <a:t>展现日志</a:t>
            </a:r>
            <a:r>
              <a:rPr lang="en-US" altLang="zh-CN"/>
              <a:t>-</a:t>
            </a:r>
            <a:r>
              <a:rPr lang="zh-CN" altLang="en-US"/>
              <a:t>带召回源：</a:t>
            </a:r>
            <a:r>
              <a:rPr lang="en-US" altLang="zh-CN"/>
              <a:t>X,Y,Z,X,Z,Y</a:t>
            </a:r>
          </a:p>
          <a:p>
            <a:r>
              <a:rPr lang="zh-CN" altLang="en-US"/>
              <a:t>点记日志</a:t>
            </a:r>
            <a:r>
              <a:rPr lang="en-US" altLang="zh-CN"/>
              <a:t>-</a:t>
            </a:r>
            <a:r>
              <a:rPr lang="zh-CN" altLang="en-US"/>
              <a:t>带召回源：点击</a:t>
            </a:r>
            <a:r>
              <a:rPr lang="en-US" altLang="zh-CN"/>
              <a:t>X</a:t>
            </a:r>
          </a:p>
          <a:p>
            <a:endParaRPr lang="en-US" altLang="zh-CN"/>
          </a:p>
          <a:p>
            <a:r>
              <a:rPr lang="zh-CN" altLang="en-US"/>
              <a:t>则每种召回的点击数</a:t>
            </a:r>
            <a:r>
              <a:rPr lang="en-US" altLang="zh-CN"/>
              <a:t>/</a:t>
            </a:r>
            <a:r>
              <a:rPr lang="zh-CN" altLang="en-US"/>
              <a:t>展现数</a:t>
            </a:r>
            <a:r>
              <a:rPr lang="en-US" altLang="zh-CN"/>
              <a:t>=CTR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37260" y="6279515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效果依次变好，按照成本进行选择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95" y="6934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6140" y="631190"/>
            <a:ext cx="7571105" cy="286258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怎样实现</a:t>
            </a:r>
            <a:r>
              <a:rPr lang="en-US" altLang="zh-CN" sz="6600">
                <a:solidFill>
                  <a:srgbClr val="C00000"/>
                </a:solidFill>
              </a:rPr>
              <a:t>AB</a:t>
            </a:r>
            <a:r>
              <a:rPr lang="zh-CN" altLang="en-US" sz="6600">
                <a:solidFill>
                  <a:srgbClr val="C00000"/>
                </a:solidFill>
              </a:rPr>
              <a:t>实验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295" y="3400425"/>
            <a:ext cx="5852795" cy="2676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/>
              <p14:cNvContentPartPr/>
              <p14:nvPr/>
            </p14:nvContentPartPr>
            <p14:xfrm>
              <a:off x="2190750" y="3879850"/>
              <a:ext cx="723900" cy="63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2190750" y="3879850"/>
                <a:ext cx="7239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墨迹 9"/>
              <p14:cNvContentPartPr/>
              <p14:nvPr/>
            </p14:nvContentPartPr>
            <p14:xfrm>
              <a:off x="3124200" y="3835400"/>
              <a:ext cx="1187450" cy="127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8"/>
            </p:blipFill>
            <p:spPr>
              <a:xfrm>
                <a:off x="3124200" y="3835400"/>
                <a:ext cx="1187450" cy="127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本节视频提纲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/>
              <a:t>为什么要学习推荐系统？</a:t>
            </a:r>
          </a:p>
          <a:p>
            <a:pPr>
              <a:lnSpc>
                <a:spcPct val="200000"/>
              </a:lnSpc>
            </a:pPr>
            <a:r>
              <a:rPr lang="zh-CN" altLang="en-US"/>
              <a:t>推荐系统是什么？</a:t>
            </a:r>
          </a:p>
          <a:p>
            <a:pPr>
              <a:lnSpc>
                <a:spcPct val="200000"/>
              </a:lnSpc>
            </a:pPr>
            <a:r>
              <a:rPr lang="zh-CN" altLang="en-US"/>
              <a:t>推荐系统解决了什么问题？</a:t>
            </a:r>
          </a:p>
          <a:p>
            <a:pPr>
              <a:lnSpc>
                <a:spcPct val="200000"/>
              </a:lnSpc>
            </a:pPr>
            <a:r>
              <a:rPr lang="zh-CN" altLang="en-US"/>
              <a:t>现在学习还来得及吗？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/>
              <a:t>为什么需要</a:t>
            </a:r>
            <a:r>
              <a:rPr lang="en-US" altLang="zh-CN" sz="4000"/>
              <a:t>AB Test?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30300" y="1193800"/>
            <a:ext cx="9252585" cy="4661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定义：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A B测试是一种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向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产品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的不同受众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展示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同一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内容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的2个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或多个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变体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，并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比较哪个变体带来了更多转化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的做法。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AB测试是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转化率优化过程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的重要方法之一，使用它来收集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定性和定量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的用户见解，来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了解潜在客户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并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根据该数据优化转化渠道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。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为什么需要？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想要数据驱动，重点是做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AB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对比实验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，然后模型、策略、设计等不断的迭代更新；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进行低风险的修改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，先在小流量测试，如果没有问题再调大流量；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实现数据统计上的重大改进，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降低人工猜测、直觉决策的不确定性；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怎样证明自己做的好？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工程开发职位和算法职位的重大区分，后者更能用对比数据说话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2863850" y="2089150"/>
              <a:ext cx="1270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2863850" y="20891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/>
              <p14:cNvContentPartPr/>
              <p14:nvPr/>
            </p14:nvContentPartPr>
            <p14:xfrm>
              <a:off x="2870200" y="2070100"/>
              <a:ext cx="1822450" cy="254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2870200" y="2070100"/>
                <a:ext cx="18224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墨迹 7"/>
              <p14:cNvContentPartPr/>
              <p14:nvPr/>
            </p14:nvContentPartPr>
            <p14:xfrm>
              <a:off x="5137150" y="2101850"/>
              <a:ext cx="2717800" cy="571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8"/>
            </p:blipFill>
            <p:spPr>
              <a:xfrm>
                <a:off x="5137150" y="2101850"/>
                <a:ext cx="27178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墨迹 8"/>
              <p14:cNvContentPartPr/>
              <p14:nvPr/>
            </p14:nvContentPartPr>
            <p14:xfrm>
              <a:off x="8293100" y="2101850"/>
              <a:ext cx="1454150" cy="63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0"/>
            </p:blipFill>
            <p:spPr>
              <a:xfrm>
                <a:off x="8293100" y="2101850"/>
                <a:ext cx="14541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墨迹 9"/>
              <p14:cNvContentPartPr/>
              <p14:nvPr/>
            </p14:nvContentPartPr>
            <p14:xfrm>
              <a:off x="1625600" y="2482850"/>
              <a:ext cx="1689100" cy="63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2"/>
            </p:blipFill>
            <p:spPr>
              <a:xfrm>
                <a:off x="1625600" y="2482850"/>
                <a:ext cx="16891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墨迹 10"/>
              <p14:cNvContentPartPr/>
              <p14:nvPr/>
            </p14:nvContentPartPr>
            <p14:xfrm>
              <a:off x="5187950" y="2082800"/>
              <a:ext cx="2197100" cy="190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4"/>
            </p:blipFill>
            <p:spPr>
              <a:xfrm>
                <a:off x="5187950" y="2082800"/>
                <a:ext cx="21971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墨迹 11"/>
              <p14:cNvContentPartPr/>
              <p14:nvPr/>
            </p14:nvContentPartPr>
            <p14:xfrm>
              <a:off x="8229600" y="2063750"/>
              <a:ext cx="1720850" cy="3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6"/>
            </p:blipFill>
            <p:spPr>
              <a:xfrm>
                <a:off x="8229600" y="2063750"/>
                <a:ext cx="17208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墨迹 12"/>
              <p14:cNvContentPartPr/>
              <p14:nvPr/>
            </p14:nvContentPartPr>
            <p14:xfrm>
              <a:off x="2413000" y="2870200"/>
              <a:ext cx="2038350" cy="1143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8"/>
            </p:blipFill>
            <p:spPr>
              <a:xfrm>
                <a:off x="2413000" y="2870200"/>
                <a:ext cx="20383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墨迹 13"/>
              <p14:cNvContentPartPr/>
              <p14:nvPr/>
            </p14:nvContentPartPr>
            <p14:xfrm>
              <a:off x="7118350" y="2914650"/>
              <a:ext cx="1466850" cy="1206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0"/>
            </p:blipFill>
            <p:spPr>
              <a:xfrm>
                <a:off x="7118350" y="2914650"/>
                <a:ext cx="14668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墨迹 14"/>
              <p14:cNvContentPartPr/>
              <p14:nvPr/>
            </p14:nvContentPartPr>
            <p14:xfrm>
              <a:off x="1422400" y="3340100"/>
              <a:ext cx="1073150" cy="825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2"/>
            </p:blipFill>
            <p:spPr>
              <a:xfrm>
                <a:off x="1422400" y="3340100"/>
                <a:ext cx="10731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墨迹 15"/>
              <p14:cNvContentPartPr/>
              <p14:nvPr/>
            </p14:nvContentPartPr>
            <p14:xfrm>
              <a:off x="2857500" y="3263900"/>
              <a:ext cx="2838450" cy="2032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4"/>
            </p:blipFill>
            <p:spPr>
              <a:xfrm>
                <a:off x="2857500" y="3263900"/>
                <a:ext cx="28384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墨迹 16"/>
              <p14:cNvContentPartPr/>
              <p14:nvPr/>
            </p14:nvContentPartPr>
            <p14:xfrm>
              <a:off x="736600" y="3562350"/>
              <a:ext cx="2044700" cy="6032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6"/>
            </p:blipFill>
            <p:spPr>
              <a:xfrm>
                <a:off x="736600" y="3562350"/>
                <a:ext cx="2044700" cy="603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墨迹 17"/>
              <p14:cNvContentPartPr/>
              <p14:nvPr/>
            </p14:nvContentPartPr>
            <p14:xfrm>
              <a:off x="1485900" y="4552950"/>
              <a:ext cx="1035050" cy="63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8"/>
            </p:blipFill>
            <p:spPr>
              <a:xfrm>
                <a:off x="1485900" y="4552950"/>
                <a:ext cx="10350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墨迹 18"/>
              <p14:cNvContentPartPr/>
              <p14:nvPr/>
            </p14:nvContentPartPr>
            <p14:xfrm>
              <a:off x="3073400" y="4483100"/>
              <a:ext cx="2127250" cy="127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0"/>
            </p:blipFill>
            <p:spPr>
              <a:xfrm>
                <a:off x="3073400" y="4483100"/>
                <a:ext cx="21272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墨迹 19"/>
              <p14:cNvContentPartPr/>
              <p14:nvPr/>
            </p14:nvContentPartPr>
            <p14:xfrm>
              <a:off x="5854700" y="4559300"/>
              <a:ext cx="400050" cy="3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2"/>
            </p:blipFill>
            <p:spPr>
              <a:xfrm>
                <a:off x="5854700" y="4559300"/>
                <a:ext cx="4000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墨迹 20"/>
              <p14:cNvContentPartPr/>
              <p14:nvPr/>
            </p14:nvContentPartPr>
            <p14:xfrm>
              <a:off x="6527800" y="4559300"/>
              <a:ext cx="400050" cy="190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4"/>
            </p:blipFill>
            <p:spPr>
              <a:xfrm>
                <a:off x="6527800" y="4559300"/>
                <a:ext cx="4000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墨迹 21"/>
              <p14:cNvContentPartPr/>
              <p14:nvPr/>
            </p14:nvContentPartPr>
            <p14:xfrm>
              <a:off x="7245350" y="4565650"/>
              <a:ext cx="603250" cy="127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6"/>
            </p:blipFill>
            <p:spPr>
              <a:xfrm>
                <a:off x="7245350" y="4565650"/>
                <a:ext cx="6032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墨迹 22"/>
              <p14:cNvContentPartPr/>
              <p14:nvPr/>
            </p14:nvContentPartPr>
            <p14:xfrm>
              <a:off x="7943850" y="4514850"/>
              <a:ext cx="1568450" cy="508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8"/>
            </p:blipFill>
            <p:spPr>
              <a:xfrm>
                <a:off x="7943850" y="4514850"/>
                <a:ext cx="15684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墨迹 23"/>
              <p14:cNvContentPartPr/>
              <p14:nvPr/>
            </p14:nvContentPartPr>
            <p14:xfrm>
              <a:off x="3676650" y="4959350"/>
              <a:ext cx="1600200" cy="36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0"/>
            </p:blipFill>
            <p:spPr>
              <a:xfrm>
                <a:off x="3676650" y="4959350"/>
                <a:ext cx="16002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" name="墨迹 24"/>
              <p14:cNvContentPartPr/>
              <p14:nvPr/>
            </p14:nvContentPartPr>
            <p14:xfrm>
              <a:off x="1930400" y="4991100"/>
              <a:ext cx="1231900" cy="3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2"/>
            </p:blipFill>
            <p:spPr>
              <a:xfrm>
                <a:off x="1930400" y="4991100"/>
                <a:ext cx="12319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6" name="墨迹 25"/>
              <p14:cNvContentPartPr/>
              <p14:nvPr/>
            </p14:nvContentPartPr>
            <p14:xfrm>
              <a:off x="5276850" y="4914900"/>
              <a:ext cx="2857500" cy="952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4"/>
            </p:blipFill>
            <p:spPr>
              <a:xfrm>
                <a:off x="5276850" y="4914900"/>
                <a:ext cx="28575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" name="墨迹 26"/>
              <p14:cNvContentPartPr/>
              <p14:nvPr/>
            </p14:nvContentPartPr>
            <p14:xfrm>
              <a:off x="4940300" y="5353050"/>
              <a:ext cx="952500" cy="635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6"/>
            </p:blipFill>
            <p:spPr>
              <a:xfrm>
                <a:off x="4940300" y="5353050"/>
                <a:ext cx="9525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8" name="墨迹 27"/>
              <p14:cNvContentPartPr/>
              <p14:nvPr/>
            </p14:nvContentPartPr>
            <p14:xfrm>
              <a:off x="6026150" y="5289550"/>
              <a:ext cx="1060450" cy="1206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8"/>
            </p:blipFill>
            <p:spPr>
              <a:xfrm>
                <a:off x="6026150" y="5289550"/>
                <a:ext cx="10604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墨迹 28"/>
              <p14:cNvContentPartPr/>
              <p14:nvPr/>
            </p14:nvContentPartPr>
            <p14:xfrm>
              <a:off x="7099300" y="5397500"/>
              <a:ext cx="1003300" cy="36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0"/>
            </p:blipFill>
            <p:spPr>
              <a:xfrm>
                <a:off x="7099300" y="5397500"/>
                <a:ext cx="10033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0" name="墨迹 29"/>
              <p14:cNvContentPartPr/>
              <p14:nvPr/>
            </p14:nvContentPartPr>
            <p14:xfrm>
              <a:off x="1987550" y="5327650"/>
              <a:ext cx="1162050" cy="508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2"/>
            </p:blipFill>
            <p:spPr>
              <a:xfrm>
                <a:off x="1987550" y="5327650"/>
                <a:ext cx="11620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1" name="墨迹 30"/>
              <p14:cNvContentPartPr/>
              <p14:nvPr/>
            </p14:nvContentPartPr>
            <p14:xfrm>
              <a:off x="3409950" y="5353050"/>
              <a:ext cx="831850" cy="190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4"/>
            </p:blipFill>
            <p:spPr>
              <a:xfrm>
                <a:off x="3409950" y="5353050"/>
                <a:ext cx="8318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2" name="墨迹 31"/>
              <p14:cNvContentPartPr/>
              <p14:nvPr/>
            </p14:nvContentPartPr>
            <p14:xfrm>
              <a:off x="1403350" y="5740400"/>
              <a:ext cx="2159000" cy="1270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6"/>
            </p:blipFill>
            <p:spPr>
              <a:xfrm>
                <a:off x="1403350" y="5740400"/>
                <a:ext cx="21590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3" name="墨迹 32"/>
              <p14:cNvContentPartPr/>
              <p14:nvPr/>
            </p14:nvContentPartPr>
            <p14:xfrm>
              <a:off x="3810000" y="5715000"/>
              <a:ext cx="1250950" cy="1587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8"/>
            </p:blipFill>
            <p:spPr>
              <a:xfrm>
                <a:off x="3810000" y="5715000"/>
                <a:ext cx="12509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4" name="墨迹 33"/>
              <p14:cNvContentPartPr/>
              <p14:nvPr/>
            </p14:nvContentPartPr>
            <p14:xfrm>
              <a:off x="5308600" y="5759450"/>
              <a:ext cx="1498600" cy="1460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0"/>
            </p:blipFill>
            <p:spPr>
              <a:xfrm>
                <a:off x="5308600" y="5759450"/>
                <a:ext cx="14986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5" name="墨迹 34"/>
              <p14:cNvContentPartPr/>
              <p14:nvPr/>
            </p14:nvContentPartPr>
            <p14:xfrm>
              <a:off x="6572250" y="5359400"/>
              <a:ext cx="908050" cy="5397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2"/>
            </p:blipFill>
            <p:spPr>
              <a:xfrm>
                <a:off x="6572250" y="5359400"/>
                <a:ext cx="90805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6" name="墨迹 35"/>
              <p14:cNvContentPartPr/>
              <p14:nvPr/>
            </p14:nvContentPartPr>
            <p14:xfrm>
              <a:off x="7829550" y="5765800"/>
              <a:ext cx="2565400" cy="952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4"/>
            </p:blipFill>
            <p:spPr>
              <a:xfrm>
                <a:off x="7829550" y="5765800"/>
                <a:ext cx="2565400" cy="952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lstStyle/>
          <a:p>
            <a:pPr algn="l"/>
            <a:r>
              <a:rPr lang="zh-CN" sz="4000"/>
              <a:t>怎样实现</a:t>
            </a:r>
            <a:r>
              <a:rPr lang="en-US" altLang="zh-CN" sz="4000"/>
              <a:t>AB</a:t>
            </a:r>
            <a:r>
              <a:rPr lang="zh-CN" altLang="en-US" sz="4000"/>
              <a:t>测试？</a:t>
            </a:r>
          </a:p>
        </p:txBody>
      </p:sp>
      <p:sp>
        <p:nvSpPr>
          <p:cNvPr id="4" name="矩形 3"/>
          <p:cNvSpPr/>
          <p:nvPr/>
        </p:nvSpPr>
        <p:spPr>
          <a:xfrm>
            <a:off x="6358255" y="1255395"/>
            <a:ext cx="1977390" cy="551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AB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测试配置端</a:t>
            </a:r>
          </a:p>
        </p:txBody>
      </p:sp>
      <p:sp>
        <p:nvSpPr>
          <p:cNvPr id="6" name="矩形 5"/>
          <p:cNvSpPr/>
          <p:nvPr/>
        </p:nvSpPr>
        <p:spPr>
          <a:xfrm>
            <a:off x="3717925" y="1255395"/>
            <a:ext cx="1977390" cy="551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推荐服务后端</a:t>
            </a:r>
          </a:p>
        </p:txBody>
      </p:sp>
      <p:sp>
        <p:nvSpPr>
          <p:cNvPr id="8" name="矩形 7"/>
          <p:cNvSpPr/>
          <p:nvPr/>
        </p:nvSpPr>
        <p:spPr>
          <a:xfrm>
            <a:off x="1163320" y="1255395"/>
            <a:ext cx="1977390" cy="551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用户界面</a:t>
            </a:r>
          </a:p>
        </p:txBody>
      </p:sp>
      <p:sp>
        <p:nvSpPr>
          <p:cNvPr id="9" name="矩形 8"/>
          <p:cNvSpPr/>
          <p:nvPr/>
        </p:nvSpPr>
        <p:spPr>
          <a:xfrm>
            <a:off x="8920480" y="1255395"/>
            <a:ext cx="1977390" cy="551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报表端</a:t>
            </a:r>
          </a:p>
        </p:txBody>
      </p:sp>
      <p:cxnSp>
        <p:nvCxnSpPr>
          <p:cNvPr id="10" name="直接连接符 9"/>
          <p:cNvCxnSpPr>
            <a:stCxn id="8" idx="2"/>
          </p:cNvCxnSpPr>
          <p:nvPr/>
        </p:nvCxnSpPr>
        <p:spPr>
          <a:xfrm>
            <a:off x="2152015" y="1807210"/>
            <a:ext cx="0" cy="4786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706620" y="1807210"/>
            <a:ext cx="0" cy="4735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346950" y="1807210"/>
            <a:ext cx="0" cy="4702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909175" y="1807210"/>
            <a:ext cx="0" cy="4718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436995" y="1934210"/>
            <a:ext cx="2098040" cy="645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200">
                <a:latin typeface="+mn-ea"/>
                <a:cs typeface="+mn-ea"/>
              </a:rPr>
              <a:t>2</a:t>
            </a:r>
            <a:r>
              <a:rPr lang="zh-CN" altLang="en-US" sz="1200">
                <a:latin typeface="+mn-ea"/>
                <a:cs typeface="+mn-ea"/>
              </a:rPr>
              <a:t>、配置试验 </a:t>
            </a:r>
            <a:r>
              <a:rPr lang="en-US" altLang="zh-CN" sz="1200">
                <a:latin typeface="+mn-ea"/>
                <a:cs typeface="+mn-ea"/>
              </a:rPr>
              <a:t>-</a:t>
            </a:r>
            <a:r>
              <a:rPr lang="zh-CN" altLang="en-US" sz="1200">
                <a:latin typeface="+mn-ea"/>
                <a:cs typeface="+mn-ea"/>
              </a:rPr>
              <a:t>按</a:t>
            </a:r>
            <a:r>
              <a:rPr lang="en-US" altLang="zh-CN" sz="1200">
                <a:latin typeface="+mn-ea"/>
                <a:cs typeface="+mn-ea"/>
              </a:rPr>
              <a:t>UV</a:t>
            </a:r>
            <a:r>
              <a:rPr lang="zh-CN" altLang="en-US" sz="1200">
                <a:latin typeface="+mn-ea"/>
                <a:cs typeface="+mn-ea"/>
              </a:rPr>
              <a:t>分桶</a:t>
            </a:r>
          </a:p>
          <a:p>
            <a:pPr algn="l"/>
            <a:r>
              <a:rPr lang="zh-CN" altLang="en-US" sz="1200">
                <a:latin typeface="+mn-ea"/>
                <a:cs typeface="+mn-ea"/>
              </a:rPr>
              <a:t>分桶</a:t>
            </a:r>
            <a:r>
              <a:rPr lang="en-US" altLang="zh-CN" sz="1200">
                <a:latin typeface="+mn-ea"/>
                <a:cs typeface="+mn-ea"/>
              </a:rPr>
              <a:t>A-key</a:t>
            </a:r>
            <a:r>
              <a:rPr lang="zh-CN" altLang="en-US" sz="1200">
                <a:latin typeface="+mn-ea"/>
                <a:cs typeface="+mn-ea"/>
              </a:rPr>
              <a:t>为</a:t>
            </a:r>
            <a:r>
              <a:rPr lang="en-US" altLang="zh-CN" sz="1200">
                <a:solidFill>
                  <a:srgbClr val="C00000"/>
                </a:solidFill>
                <a:latin typeface="+mn-ea"/>
                <a:cs typeface="+mn-ea"/>
              </a:rPr>
              <a:t>bka</a:t>
            </a:r>
            <a:r>
              <a:rPr lang="zh-CN" altLang="en-US" sz="1200">
                <a:latin typeface="+mn-ea"/>
                <a:cs typeface="+mn-ea"/>
              </a:rPr>
              <a:t>：</a:t>
            </a:r>
            <a:r>
              <a:rPr lang="en-US" altLang="zh-CN" sz="1200">
                <a:latin typeface="+mn-ea"/>
                <a:cs typeface="+mn-ea"/>
              </a:rPr>
              <a:t>60%</a:t>
            </a:r>
            <a:r>
              <a:rPr lang="zh-CN" altLang="en-US" sz="1200">
                <a:latin typeface="+mn-ea"/>
                <a:cs typeface="+mn-ea"/>
              </a:rPr>
              <a:t>流量</a:t>
            </a:r>
          </a:p>
          <a:p>
            <a:pPr algn="l"/>
            <a:r>
              <a:rPr lang="zh-CN" altLang="en-US" sz="1200">
                <a:latin typeface="+mn-ea"/>
                <a:cs typeface="+mn-ea"/>
              </a:rPr>
              <a:t>分桶</a:t>
            </a:r>
            <a:r>
              <a:rPr lang="en-US" altLang="zh-CN" sz="1200">
                <a:latin typeface="+mn-ea"/>
                <a:cs typeface="+mn-ea"/>
              </a:rPr>
              <a:t>B-</a:t>
            </a:r>
            <a:r>
              <a:rPr lang="en-US" altLang="zh-CN" sz="1200">
                <a:latin typeface="+mn-ea"/>
                <a:cs typeface="+mn-ea"/>
                <a:sym typeface="+mn-ea"/>
              </a:rPr>
              <a:t>key</a:t>
            </a:r>
            <a:r>
              <a:rPr lang="zh-CN" altLang="en-US" sz="1200">
                <a:latin typeface="+mn-ea"/>
                <a:cs typeface="+mn-ea"/>
                <a:sym typeface="+mn-ea"/>
              </a:rPr>
              <a:t>为</a:t>
            </a:r>
            <a:r>
              <a:rPr lang="en-US" altLang="zh-CN" sz="1200">
                <a:latin typeface="+mn-ea"/>
                <a:cs typeface="+mn-ea"/>
                <a:sym typeface="+mn-ea"/>
              </a:rPr>
              <a:t>bkb</a:t>
            </a:r>
            <a:r>
              <a:rPr lang="zh-CN" altLang="en-US" sz="1200">
                <a:latin typeface="+mn-ea"/>
                <a:cs typeface="+mn-ea"/>
              </a:rPr>
              <a:t>：</a:t>
            </a:r>
            <a:r>
              <a:rPr lang="en-US" altLang="zh-CN" sz="1200">
                <a:latin typeface="+mn-ea"/>
                <a:cs typeface="+mn-ea"/>
              </a:rPr>
              <a:t>40%</a:t>
            </a:r>
            <a:r>
              <a:rPr lang="zh-CN" altLang="en-US" sz="1200">
                <a:latin typeface="+mn-ea"/>
                <a:cs typeface="+mn-ea"/>
              </a:rPr>
              <a:t>流量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134870" y="2889250"/>
            <a:ext cx="25717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01595" y="2658745"/>
            <a:ext cx="133413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>
                <a:latin typeface="+mn-ea"/>
                <a:cs typeface="+mn-ea"/>
              </a:rPr>
              <a:t>3</a:t>
            </a:r>
            <a:r>
              <a:rPr lang="zh-CN" altLang="en-US" sz="1200">
                <a:latin typeface="+mn-ea"/>
                <a:cs typeface="+mn-ea"/>
              </a:rPr>
              <a:t>、访问后端服务</a:t>
            </a:r>
          </a:p>
          <a:p>
            <a:r>
              <a:rPr lang="zh-CN" altLang="en-US" sz="1200">
                <a:latin typeface="+mn-ea"/>
                <a:cs typeface="+mn-ea"/>
              </a:rPr>
              <a:t>参数：用户</a:t>
            </a:r>
            <a:r>
              <a:rPr lang="en-US" altLang="zh-CN" sz="1200">
                <a:latin typeface="+mn-ea"/>
                <a:cs typeface="+mn-ea"/>
              </a:rPr>
              <a:t>ID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731385" y="3173095"/>
            <a:ext cx="26276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78450" y="2895600"/>
            <a:ext cx="153733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>
                <a:latin typeface="+mn-ea"/>
                <a:cs typeface="+mn-ea"/>
              </a:rPr>
              <a:t>4</a:t>
            </a:r>
            <a:r>
              <a:rPr lang="zh-CN" altLang="en-US" sz="1200">
                <a:latin typeface="+mn-ea"/>
                <a:cs typeface="+mn-ea"/>
              </a:rPr>
              <a:t>、访问</a:t>
            </a:r>
            <a:r>
              <a:rPr lang="en-US" altLang="zh-CN" sz="1200">
                <a:latin typeface="+mn-ea"/>
                <a:cs typeface="+mn-ea"/>
              </a:rPr>
              <a:t>AB</a:t>
            </a:r>
            <a:r>
              <a:rPr lang="zh-CN" altLang="en-US" sz="1200">
                <a:latin typeface="+mn-ea"/>
                <a:cs typeface="+mn-ea"/>
              </a:rPr>
              <a:t>测试配置</a:t>
            </a:r>
          </a:p>
          <a:p>
            <a:r>
              <a:rPr lang="zh-CN" altLang="en-US" sz="1200">
                <a:latin typeface="+mn-ea"/>
                <a:cs typeface="+mn-ea"/>
              </a:rPr>
              <a:t>参数：用户</a:t>
            </a:r>
            <a:r>
              <a:rPr lang="en-US" altLang="zh-CN" sz="1200">
                <a:latin typeface="+mn-ea"/>
                <a:cs typeface="+mn-ea"/>
              </a:rPr>
              <a:t>ID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4731385" y="3830320"/>
            <a:ext cx="26396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342255" y="3564255"/>
            <a:ext cx="184086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>
                <a:latin typeface="+mn-ea"/>
                <a:cs typeface="+mn-ea"/>
              </a:rPr>
              <a:t>5</a:t>
            </a:r>
            <a:r>
              <a:rPr lang="zh-CN" altLang="en-US" sz="1200">
                <a:latin typeface="+mn-ea"/>
                <a:cs typeface="+mn-ea"/>
              </a:rPr>
              <a:t>、返回分桶结果</a:t>
            </a:r>
          </a:p>
          <a:p>
            <a:r>
              <a:rPr lang="zh-CN" altLang="en-US" sz="1200">
                <a:latin typeface="+mn-ea"/>
                <a:cs typeface="+mn-ea"/>
              </a:rPr>
              <a:t>返回：用户</a:t>
            </a:r>
            <a:r>
              <a:rPr lang="en-US" altLang="zh-CN" sz="1200">
                <a:latin typeface="+mn-ea"/>
                <a:cs typeface="+mn-ea"/>
              </a:rPr>
              <a:t>ID</a:t>
            </a:r>
            <a:r>
              <a:rPr lang="zh-CN" altLang="en-US" sz="1200">
                <a:latin typeface="+mn-ea"/>
                <a:cs typeface="+mn-ea"/>
              </a:rPr>
              <a:t>、分桶</a:t>
            </a:r>
            <a:r>
              <a:rPr lang="en-US" altLang="zh-CN" sz="1200">
                <a:latin typeface="+mn-ea"/>
                <a:cs typeface="+mn-ea"/>
              </a:rPr>
              <a:t>bkb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2153285" y="4505960"/>
            <a:ext cx="2534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168525" y="4837430"/>
            <a:ext cx="77539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963160" y="4606925"/>
            <a:ext cx="2164080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>
                <a:latin typeface="+mn-ea"/>
                <a:cs typeface="+mn-ea"/>
              </a:rPr>
              <a:t>7</a:t>
            </a:r>
            <a:r>
              <a:rPr lang="zh-CN" altLang="en-US" sz="1200">
                <a:latin typeface="+mn-ea"/>
                <a:cs typeface="+mn-ea"/>
              </a:rPr>
              <a:t>、访问日志日志</a:t>
            </a:r>
          </a:p>
          <a:p>
            <a:r>
              <a:rPr lang="zh-CN" altLang="en-US" sz="1200">
                <a:latin typeface="+mn-ea"/>
                <a:cs typeface="+mn-ea"/>
              </a:rPr>
              <a:t>展现、点击，都带上分桶标志</a:t>
            </a:r>
            <a:endParaRPr lang="en-US" altLang="zh-CN" sz="1200">
              <a:latin typeface="+mn-ea"/>
              <a:cs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02255" y="3970655"/>
            <a:ext cx="242887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>
                <a:latin typeface="+mn-ea"/>
                <a:cs typeface="+mn-ea"/>
              </a:rPr>
              <a:t>6</a:t>
            </a:r>
            <a:r>
              <a:rPr lang="zh-CN" altLang="en-US" sz="1200">
                <a:latin typeface="+mn-ea"/>
                <a:cs typeface="+mn-ea"/>
              </a:rPr>
              <a:t>、根据分桶</a:t>
            </a:r>
            <a:r>
              <a:rPr lang="en-US" altLang="zh-CN" sz="1200">
                <a:latin typeface="+mn-ea"/>
                <a:cs typeface="+mn-ea"/>
              </a:rPr>
              <a:t>==bkb</a:t>
            </a:r>
          </a:p>
          <a:p>
            <a:r>
              <a:rPr lang="zh-CN" altLang="en-US" sz="1200">
                <a:latin typeface="+mn-ea"/>
                <a:cs typeface="+mn-ea"/>
              </a:rPr>
              <a:t>选择和分桶</a:t>
            </a:r>
            <a:r>
              <a:rPr lang="en-US" altLang="zh-CN" sz="1200">
                <a:latin typeface="+mn-ea"/>
                <a:cs typeface="+mn-ea"/>
              </a:rPr>
              <a:t>bka</a:t>
            </a:r>
            <a:r>
              <a:rPr lang="zh-CN" altLang="en-US" sz="1200">
                <a:latin typeface="+mn-ea"/>
                <a:cs typeface="+mn-ea"/>
              </a:rPr>
              <a:t>不一样的策略返回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987790" y="5007610"/>
            <a:ext cx="184213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>
                <a:latin typeface="+mn-ea"/>
                <a:cs typeface="+mn-ea"/>
              </a:rPr>
              <a:t>8</a:t>
            </a:r>
            <a:r>
              <a:rPr lang="zh-CN" altLang="en-US" sz="1200">
                <a:latin typeface="+mn-ea"/>
                <a:cs typeface="+mn-ea"/>
              </a:rPr>
              <a:t>、查看</a:t>
            </a:r>
            <a:r>
              <a:rPr lang="en-US" altLang="zh-CN" sz="1200">
                <a:latin typeface="+mn-ea"/>
                <a:cs typeface="+mn-ea"/>
              </a:rPr>
              <a:t>AB</a:t>
            </a:r>
            <a:r>
              <a:rPr lang="zh-CN" altLang="en-US" sz="1200">
                <a:latin typeface="+mn-ea"/>
                <a:cs typeface="+mn-ea"/>
              </a:rPr>
              <a:t>分桶对比报表</a:t>
            </a:r>
          </a:p>
          <a:p>
            <a:r>
              <a:rPr lang="en-US" altLang="zh-CN" sz="1200">
                <a:latin typeface="+mn-ea"/>
                <a:cs typeface="+mn-ea"/>
              </a:rPr>
              <a:t>CTR/UCTR/</a:t>
            </a:r>
            <a:r>
              <a:rPr lang="zh-CN" altLang="en-US" sz="1200">
                <a:latin typeface="+mn-ea"/>
                <a:cs typeface="+mn-ea"/>
              </a:rPr>
              <a:t>转化率等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7342505" y="5982970"/>
            <a:ext cx="25552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869555" y="5568315"/>
            <a:ext cx="1573530" cy="645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>
                <a:latin typeface="+mn-ea"/>
                <a:cs typeface="+mn-ea"/>
              </a:rPr>
              <a:t>9</a:t>
            </a:r>
            <a:r>
              <a:rPr lang="zh-CN" altLang="en-US" sz="1200">
                <a:latin typeface="+mn-ea"/>
                <a:cs typeface="+mn-ea"/>
              </a:rPr>
              <a:t>、分析结果落地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+mn-ea"/>
                <a:cs typeface="+mn-ea"/>
              </a:rPr>
              <a:t>调大获胜分桶流量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+mn-ea"/>
                <a:cs typeface="+mn-ea"/>
              </a:rPr>
              <a:t>全量部署获胜分桶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582035" y="1934210"/>
            <a:ext cx="2257425" cy="645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>
                <a:latin typeface="+mn-ea"/>
                <a:cs typeface="+mn-ea"/>
              </a:rPr>
              <a:t>1</a:t>
            </a:r>
            <a:r>
              <a:rPr lang="zh-CN" altLang="en-US" sz="1200">
                <a:latin typeface="+mn-ea"/>
                <a:cs typeface="+mn-ea"/>
              </a:rPr>
              <a:t>、开发同一个接口的两个分支</a:t>
            </a:r>
          </a:p>
          <a:p>
            <a:r>
              <a:rPr lang="zh-CN" altLang="en-US" sz="1200">
                <a:latin typeface="+mn-ea"/>
                <a:cs typeface="+mn-ea"/>
              </a:rPr>
              <a:t>分别用于分桶</a:t>
            </a:r>
            <a:r>
              <a:rPr lang="en-US" altLang="zh-CN" sz="1200">
                <a:latin typeface="+mn-ea"/>
                <a:cs typeface="+mn-ea"/>
              </a:rPr>
              <a:t>A</a:t>
            </a:r>
            <a:r>
              <a:rPr lang="zh-CN" altLang="en-US" sz="1200">
                <a:latin typeface="+mn-ea"/>
                <a:cs typeface="+mn-ea"/>
              </a:rPr>
              <a:t>和分桶</a:t>
            </a:r>
            <a:r>
              <a:rPr lang="en-US" altLang="zh-CN" sz="1200">
                <a:latin typeface="+mn-ea"/>
                <a:cs typeface="+mn-ea"/>
              </a:rPr>
              <a:t>B</a:t>
            </a:r>
          </a:p>
          <a:p>
            <a:r>
              <a:rPr lang="en-US" altLang="zh-CN" sz="1200">
                <a:latin typeface="+mn-ea"/>
                <a:cs typeface="+mn-ea"/>
              </a:rPr>
              <a:t>if bkt==</a:t>
            </a:r>
            <a:r>
              <a:rPr lang="en-US" altLang="zh-CN" sz="1200">
                <a:solidFill>
                  <a:srgbClr val="C00000"/>
                </a:solidFill>
                <a:latin typeface="+mn-ea"/>
                <a:cs typeface="+mn-ea"/>
              </a:rPr>
              <a:t>'bka'</a:t>
            </a:r>
            <a:r>
              <a:rPr lang="en-US" altLang="zh-CN" sz="1200">
                <a:latin typeface="+mn-ea"/>
                <a:cs typeface="+mn-ea"/>
              </a:rPr>
              <a:t>; do x; else do 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1085850" y="1193800"/>
              <a:ext cx="1638300" cy="8128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1085850" y="1193800"/>
                <a:ext cx="1638300" cy="812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/>
              <p14:cNvContentPartPr/>
              <p14:nvPr/>
            </p14:nvContentPartPr>
            <p14:xfrm>
              <a:off x="3943350" y="1670050"/>
              <a:ext cx="1568450" cy="889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3943350" y="1670050"/>
                <a:ext cx="1568450" cy="889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lstStyle/>
          <a:p>
            <a:pPr algn="l"/>
            <a:r>
              <a:rPr lang="en-US" sz="4000"/>
              <a:t>AB</a:t>
            </a:r>
            <a:r>
              <a:rPr lang="zh-CN" altLang="en-US" sz="4000"/>
              <a:t>测试中的常见错误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98040" y="1040765"/>
            <a:ext cx="7631430" cy="549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C00000"/>
                </a:solidFill>
                <a:effectLst/>
                <a:latin typeface="+mn-ea"/>
                <a:cs typeface="+mn-ea"/>
                <a:sym typeface="+mn-ea"/>
              </a:rPr>
              <a:t>不要同时运行太多测试：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要确定测试的优先级，一起测试太多的元素很难确定</a:t>
            </a:r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哪个元素对测试的成功或失败影响最大</a:t>
            </a: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。</a:t>
            </a:r>
          </a:p>
          <a:p>
            <a:pPr algn="l">
              <a:lnSpc>
                <a:spcPct val="150000"/>
              </a:lnSpc>
            </a:pP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C00000"/>
                </a:solidFill>
                <a:effectLst/>
                <a:latin typeface="+mn-ea"/>
                <a:cs typeface="+mn-ea"/>
                <a:sym typeface="+mn-ea"/>
              </a:rPr>
              <a:t>实验的流量大小：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流量样本的数量过小，实验结论不能使人信服</a:t>
            </a:r>
          </a:p>
          <a:p>
            <a:pPr algn="l">
              <a:lnSpc>
                <a:spcPct val="150000"/>
              </a:lnSpc>
            </a:pP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C00000"/>
                </a:solidFill>
                <a:effectLst/>
                <a:latin typeface="+mn-ea"/>
                <a:cs typeface="+mn-ea"/>
                <a:sym typeface="+mn-ea"/>
              </a:rPr>
              <a:t>测试持续时间不能太短：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运行测试时间过短会导致测试失败或产生不重要的结果</a:t>
            </a:r>
          </a:p>
          <a:p>
            <a:pPr algn="l">
              <a:lnSpc>
                <a:spcPct val="150000"/>
              </a:lnSpc>
            </a:pP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C00000"/>
                </a:solidFill>
                <a:effectLst/>
                <a:latin typeface="+mn-ea"/>
                <a:cs typeface="+mn-ea"/>
                <a:sym typeface="+mn-ea"/>
              </a:rPr>
              <a:t>无法遵循迭代过程：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A / B测试是一个迭代过程，每个测试都基于先前测试的结果，不管当前成功或失败，都不要停止继续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AB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cs typeface="+mn-ea"/>
                <a:sym typeface="+mn-ea"/>
              </a:rPr>
              <a:t>测试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95" y="6934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0270" y="1997710"/>
            <a:ext cx="7571105" cy="286258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实现内容相似推荐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lstStyle/>
          <a:p>
            <a:pPr algn="l"/>
            <a:r>
              <a:rPr lang="zh-CN" sz="4000"/>
              <a:t>怎样实现内容相似推荐</a:t>
            </a:r>
          </a:p>
        </p:txBody>
      </p:sp>
      <p:sp>
        <p:nvSpPr>
          <p:cNvPr id="2" name="矩形 1"/>
          <p:cNvSpPr/>
          <p:nvPr/>
        </p:nvSpPr>
        <p:spPr>
          <a:xfrm>
            <a:off x="1538605" y="2157095"/>
            <a:ext cx="1912620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</a:rPr>
              <a:t>内容获取</a:t>
            </a:r>
          </a:p>
          <a:p>
            <a:pPr algn="ctr"/>
            <a:r>
              <a:rPr lang="en-US" altLang="zh-CN" sz="1400" dirty="0">
                <a:latin typeface="+mn-ea"/>
              </a:rPr>
              <a:t>ID</a:t>
            </a:r>
            <a:r>
              <a:rPr lang="zh-CN" altLang="en-US" sz="1400" dirty="0">
                <a:latin typeface="+mn-ea"/>
              </a:rPr>
              <a:t>、标题、介绍</a:t>
            </a:r>
          </a:p>
        </p:txBody>
      </p:sp>
      <p:sp>
        <p:nvSpPr>
          <p:cNvPr id="3" name="矩形 2"/>
          <p:cNvSpPr/>
          <p:nvPr/>
        </p:nvSpPr>
        <p:spPr>
          <a:xfrm>
            <a:off x="4313555" y="2157095"/>
            <a:ext cx="2537460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+mn-ea"/>
                <a:cs typeface="+mn-ea"/>
              </a:rPr>
              <a:t>中文分词 </a:t>
            </a:r>
            <a:r>
              <a:rPr lang="en-US" altLang="zh-CN">
                <a:latin typeface="+mn-ea"/>
                <a:cs typeface="+mn-ea"/>
              </a:rPr>
              <a:t>- </a:t>
            </a:r>
            <a:r>
              <a:rPr lang="zh-CN" altLang="en-US">
                <a:latin typeface="+mn-ea"/>
                <a:cs typeface="+mn-ea"/>
              </a:rPr>
              <a:t>提取关键词</a:t>
            </a:r>
          </a:p>
          <a:p>
            <a:pPr algn="ctr"/>
            <a:r>
              <a:rPr lang="zh-CN" altLang="en-US" sz="1400">
                <a:latin typeface="+mn-ea"/>
                <a:cs typeface="+mn-ea"/>
              </a:rPr>
              <a:t>工具：</a:t>
            </a:r>
            <a:r>
              <a:rPr lang="en-US" altLang="zh-CN" sz="1400">
                <a:latin typeface="+mn-ea"/>
                <a:cs typeface="+mn-ea"/>
              </a:rPr>
              <a:t>jieba</a:t>
            </a:r>
            <a:r>
              <a:rPr lang="zh-CN" altLang="en-US" sz="1400">
                <a:latin typeface="+mn-ea"/>
                <a:cs typeface="+mn-ea"/>
              </a:rPr>
              <a:t>分词</a:t>
            </a:r>
          </a:p>
        </p:txBody>
      </p:sp>
      <p:sp>
        <p:nvSpPr>
          <p:cNvPr id="8" name="矩形 7"/>
          <p:cNvSpPr/>
          <p:nvPr/>
        </p:nvSpPr>
        <p:spPr>
          <a:xfrm>
            <a:off x="7690485" y="2157095"/>
            <a:ext cx="191198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+mn-ea"/>
                <a:cs typeface="+mn-ea"/>
              </a:rPr>
              <a:t>Word2vec</a:t>
            </a:r>
          </a:p>
          <a:p>
            <a:pPr algn="ctr"/>
            <a:r>
              <a:rPr lang="en-US" altLang="zh-CN" sz="1400">
                <a:latin typeface="+mn-ea"/>
                <a:cs typeface="+mn-ea"/>
              </a:rPr>
              <a:t>Spark  word2vec</a:t>
            </a:r>
          </a:p>
          <a:p>
            <a:pPr algn="ctr"/>
            <a:r>
              <a:rPr lang="zh-CN" altLang="en-US" sz="1400">
                <a:latin typeface="+mn-ea"/>
                <a:cs typeface="+mn-ea"/>
              </a:rPr>
              <a:t>腾讯</a:t>
            </a:r>
            <a:r>
              <a:rPr lang="en-US" altLang="zh-CN" sz="1400">
                <a:latin typeface="+mn-ea"/>
                <a:cs typeface="+mn-ea"/>
              </a:rPr>
              <a:t>word2vec</a:t>
            </a:r>
          </a:p>
        </p:txBody>
      </p:sp>
      <p:sp>
        <p:nvSpPr>
          <p:cNvPr id="9" name="矩形 8"/>
          <p:cNvSpPr/>
          <p:nvPr/>
        </p:nvSpPr>
        <p:spPr>
          <a:xfrm>
            <a:off x="3267710" y="4466590"/>
            <a:ext cx="223583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+mn-ea"/>
                <a:cs typeface="+mn-ea"/>
              </a:rPr>
              <a:t>TopN</a:t>
            </a:r>
            <a:r>
              <a:rPr lang="zh-CN">
                <a:latin typeface="+mn-ea"/>
                <a:cs typeface="+mn-ea"/>
              </a:rPr>
              <a:t>相似</a:t>
            </a:r>
            <a:r>
              <a:rPr lang="zh-CN" altLang="en-US">
                <a:latin typeface="+mn-ea"/>
                <a:cs typeface="+mn-ea"/>
              </a:rPr>
              <a:t>近邻搜索</a:t>
            </a:r>
          </a:p>
          <a:p>
            <a:pPr algn="ctr"/>
            <a:r>
              <a:rPr lang="zh-CN" altLang="en-US" sz="1400">
                <a:latin typeface="+mn-ea"/>
                <a:cs typeface="+mn-ea"/>
              </a:rPr>
              <a:t>scipy余弦相似度</a:t>
            </a:r>
          </a:p>
          <a:p>
            <a:pPr algn="ctr"/>
            <a:r>
              <a:rPr lang="en-US" altLang="zh-CN" sz="1400">
                <a:latin typeface="+mn-ea"/>
                <a:cs typeface="+mn-ea"/>
              </a:rPr>
              <a:t>LSH</a:t>
            </a:r>
            <a:r>
              <a:rPr lang="zh-CN" altLang="en-US" sz="1400">
                <a:latin typeface="+mn-ea"/>
                <a:cs typeface="+mn-ea"/>
              </a:rPr>
              <a:t>局部敏感哈希</a:t>
            </a:r>
          </a:p>
        </p:txBody>
      </p:sp>
      <p:sp>
        <p:nvSpPr>
          <p:cNvPr id="10" name="矩形 9"/>
          <p:cNvSpPr/>
          <p:nvPr/>
        </p:nvSpPr>
        <p:spPr>
          <a:xfrm>
            <a:off x="6076315" y="4466590"/>
            <a:ext cx="191198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+mn-ea"/>
                <a:cs typeface="+mn-ea"/>
              </a:rPr>
              <a:t>redis</a:t>
            </a:r>
            <a:r>
              <a:rPr lang="zh-CN" altLang="en-US">
                <a:latin typeface="+mn-ea"/>
                <a:cs typeface="+mn-ea"/>
              </a:rPr>
              <a:t>缓存</a:t>
            </a:r>
          </a:p>
          <a:p>
            <a:pPr algn="ctr"/>
            <a:r>
              <a:rPr lang="en-US" altLang="zh-CN" sz="1400">
                <a:latin typeface="+mn-ea"/>
                <a:cs typeface="+mn-ea"/>
              </a:rPr>
              <a:t>item - list&lt;item&gt;</a:t>
            </a:r>
          </a:p>
        </p:txBody>
      </p:sp>
      <p:sp>
        <p:nvSpPr>
          <p:cNvPr id="11" name="矩形 10"/>
          <p:cNvSpPr/>
          <p:nvPr/>
        </p:nvSpPr>
        <p:spPr>
          <a:xfrm>
            <a:off x="8504555" y="4466590"/>
            <a:ext cx="235267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+mn-ea"/>
                <a:cs typeface="+mn-ea"/>
              </a:rPr>
              <a:t>Flask/Java Web</a:t>
            </a:r>
            <a:r>
              <a:rPr lang="zh-CN" altLang="en-US">
                <a:latin typeface="+mn-ea"/>
                <a:cs typeface="+mn-ea"/>
              </a:rPr>
              <a:t>服务</a:t>
            </a:r>
          </a:p>
          <a:p>
            <a:pPr algn="ctr"/>
            <a:r>
              <a:rPr lang="zh-CN" altLang="en-US" sz="1400">
                <a:latin typeface="+mn-ea"/>
                <a:cs typeface="+mn-ea"/>
              </a:rPr>
              <a:t>根据物品</a:t>
            </a:r>
            <a:r>
              <a:rPr lang="en-US" altLang="zh-CN" sz="1400">
                <a:latin typeface="+mn-ea"/>
                <a:cs typeface="+mn-ea"/>
              </a:rPr>
              <a:t>ID</a:t>
            </a:r>
            <a:r>
              <a:rPr lang="zh-CN" altLang="en-US" sz="1400">
                <a:latin typeface="+mn-ea"/>
                <a:cs typeface="+mn-ea"/>
              </a:rPr>
              <a:t>返回列表</a:t>
            </a:r>
          </a:p>
        </p:txBody>
      </p:sp>
      <p:sp>
        <p:nvSpPr>
          <p:cNvPr id="12" name="矩形 11"/>
          <p:cNvSpPr/>
          <p:nvPr/>
        </p:nvSpPr>
        <p:spPr>
          <a:xfrm>
            <a:off x="747395" y="4466590"/>
            <a:ext cx="191198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+mn-ea"/>
                <a:cs typeface="+mn-ea"/>
              </a:rPr>
              <a:t>Doc2Vec</a:t>
            </a:r>
          </a:p>
          <a:p>
            <a:pPr algn="ctr"/>
            <a:r>
              <a:rPr lang="zh-CN" altLang="en-US" sz="1400">
                <a:latin typeface="+mn-ea"/>
                <a:cs typeface="+mn-ea"/>
              </a:rPr>
              <a:t>平均、加权平均</a:t>
            </a:r>
          </a:p>
        </p:txBody>
      </p:sp>
      <p:cxnSp>
        <p:nvCxnSpPr>
          <p:cNvPr id="13" name="直接箭头连接符 12"/>
          <p:cNvCxnSpPr>
            <a:stCxn id="2" idx="3"/>
            <a:endCxn id="3" idx="1"/>
          </p:cNvCxnSpPr>
          <p:nvPr/>
        </p:nvCxnSpPr>
        <p:spPr>
          <a:xfrm>
            <a:off x="3451225" y="2705100"/>
            <a:ext cx="8623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828155" y="2705100"/>
            <a:ext cx="8623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3" idx="2"/>
            <a:endCxn id="12" idx="0"/>
          </p:cNvCxnSpPr>
          <p:nvPr/>
        </p:nvCxnSpPr>
        <p:spPr>
          <a:xfrm rot="5400000">
            <a:off x="3035935" y="1920240"/>
            <a:ext cx="1214120" cy="387858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2"/>
            <a:endCxn id="12" idx="0"/>
          </p:cNvCxnSpPr>
          <p:nvPr/>
        </p:nvCxnSpPr>
        <p:spPr>
          <a:xfrm rot="5400000">
            <a:off x="4568190" y="387985"/>
            <a:ext cx="1214120" cy="69430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9" idx="1"/>
          </p:cNvCxnSpPr>
          <p:nvPr/>
        </p:nvCxnSpPr>
        <p:spPr>
          <a:xfrm>
            <a:off x="2659380" y="5014595"/>
            <a:ext cx="6083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503545" y="5009515"/>
            <a:ext cx="56769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7950835" y="5004435"/>
            <a:ext cx="55372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109345" y="1397000"/>
            <a:ext cx="7765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计算物品最相似的其它物品列表，直接用于</a:t>
            </a:r>
            <a:r>
              <a:rPr lang="en-US" altLang="zh-CN"/>
              <a:t>I2I</a:t>
            </a:r>
            <a:r>
              <a:rPr lang="zh-CN" altLang="en-US"/>
              <a:t>相似推荐，或者</a:t>
            </a:r>
            <a:r>
              <a:rPr lang="en-US" altLang="zh-CN"/>
              <a:t>U2I2I</a:t>
            </a:r>
            <a:r>
              <a:rPr lang="zh-CN" altLang="en-US"/>
              <a:t>扩展推荐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95" y="6934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0270" y="1997710"/>
            <a:ext cx="7571105" cy="286258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实现用户聚类推荐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lstStyle/>
          <a:p>
            <a:pPr algn="l"/>
            <a:r>
              <a:rPr lang="zh-CN" sz="4000"/>
              <a:t>用户聚类推荐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109345" y="1397000"/>
            <a:ext cx="104565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>
                <a:latin typeface="+mn-ea"/>
                <a:cs typeface="+mn-ea"/>
              </a:rPr>
              <a:t>聚类分析（英语：Cluster analysis）亦称为群集分析，是一种数据点分组的机器学习技术。给定一组数据点，可以用聚类算法将每个数据点分到特定的组中。</a:t>
            </a:r>
          </a:p>
          <a:p>
            <a:pPr algn="l"/>
            <a:endParaRPr lang="zh-CN">
              <a:latin typeface="+mn-ea"/>
              <a:cs typeface="+mn-ea"/>
            </a:endParaRPr>
          </a:p>
          <a:p>
            <a:pPr algn="l"/>
            <a:r>
              <a:rPr lang="zh-CN">
                <a:latin typeface="+mn-ea"/>
                <a:cs typeface="+mn-ea"/>
              </a:rPr>
              <a:t>推荐思路：将用户进行聚类，给每个聚类推荐该人群喜欢的内容。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2595880"/>
            <a:ext cx="5010150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lstStyle/>
          <a:p>
            <a:pPr algn="l"/>
            <a:r>
              <a:rPr lang="zh-CN" sz="4000"/>
              <a:t>技术实现流程</a:t>
            </a:r>
          </a:p>
        </p:txBody>
      </p:sp>
      <p:sp>
        <p:nvSpPr>
          <p:cNvPr id="2" name="矩形 1"/>
          <p:cNvSpPr/>
          <p:nvPr/>
        </p:nvSpPr>
        <p:spPr>
          <a:xfrm>
            <a:off x="1095375" y="1299845"/>
            <a:ext cx="6219190" cy="281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 altLang="en-US"/>
              <a:t>用户聚类</a:t>
            </a:r>
          </a:p>
        </p:txBody>
      </p:sp>
      <p:sp>
        <p:nvSpPr>
          <p:cNvPr id="3" name="矩形 2"/>
          <p:cNvSpPr/>
          <p:nvPr/>
        </p:nvSpPr>
        <p:spPr>
          <a:xfrm>
            <a:off x="7889875" y="1299845"/>
            <a:ext cx="3000375" cy="281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 altLang="en-US"/>
              <a:t>分群热榜统计</a:t>
            </a:r>
          </a:p>
        </p:txBody>
      </p:sp>
      <p:sp>
        <p:nvSpPr>
          <p:cNvPr id="5" name="矩形 4"/>
          <p:cNvSpPr/>
          <p:nvPr/>
        </p:nvSpPr>
        <p:spPr>
          <a:xfrm>
            <a:off x="1095375" y="4361180"/>
            <a:ext cx="9794875" cy="979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 altLang="en-US"/>
              <a:t>计算结果缓存</a:t>
            </a:r>
          </a:p>
        </p:txBody>
      </p:sp>
      <p:sp>
        <p:nvSpPr>
          <p:cNvPr id="6" name="矩形 5"/>
          <p:cNvSpPr/>
          <p:nvPr/>
        </p:nvSpPr>
        <p:spPr>
          <a:xfrm>
            <a:off x="1095375" y="5535295"/>
            <a:ext cx="9794875" cy="1009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 altLang="en-US"/>
              <a:t>在线服务</a:t>
            </a:r>
          </a:p>
        </p:txBody>
      </p:sp>
      <p:sp>
        <p:nvSpPr>
          <p:cNvPr id="8" name="矩形 7"/>
          <p:cNvSpPr/>
          <p:nvPr/>
        </p:nvSpPr>
        <p:spPr>
          <a:xfrm>
            <a:off x="1295400" y="2033270"/>
            <a:ext cx="1189990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/>
              <a:t>类别信息</a:t>
            </a:r>
            <a:endParaRPr lang="zh-CN" altLang="en-US" sz="1200"/>
          </a:p>
          <a:p>
            <a:pPr algn="ctr"/>
            <a:r>
              <a:rPr lang="zh-CN" altLang="en-US" sz="1200"/>
              <a:t>性别、年龄、职业等</a:t>
            </a:r>
          </a:p>
        </p:txBody>
      </p:sp>
      <p:sp>
        <p:nvSpPr>
          <p:cNvPr id="9" name="矩形 8"/>
          <p:cNvSpPr/>
          <p:nvPr/>
        </p:nvSpPr>
        <p:spPr>
          <a:xfrm>
            <a:off x="1295400" y="3081655"/>
            <a:ext cx="1189990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/>
              <a:t>行为列表</a:t>
            </a:r>
            <a:endParaRPr lang="zh-CN" altLang="en-US" sz="1200"/>
          </a:p>
          <a:p>
            <a:pPr algn="ctr"/>
            <a:r>
              <a:rPr lang="zh-CN" altLang="en-US" sz="1200"/>
              <a:t>播放、购买等</a:t>
            </a:r>
          </a:p>
        </p:txBody>
      </p:sp>
      <p:sp>
        <p:nvSpPr>
          <p:cNvPr id="10" name="矩形 9"/>
          <p:cNvSpPr/>
          <p:nvPr/>
        </p:nvSpPr>
        <p:spPr>
          <a:xfrm>
            <a:off x="2698750" y="2033270"/>
            <a:ext cx="1018540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one-hot</a:t>
            </a:r>
            <a:endParaRPr lang="en-US" altLang="zh-CN" sz="1200"/>
          </a:p>
        </p:txBody>
      </p:sp>
      <p:sp>
        <p:nvSpPr>
          <p:cNvPr id="11" name="矩形 10"/>
          <p:cNvSpPr/>
          <p:nvPr/>
        </p:nvSpPr>
        <p:spPr>
          <a:xfrm>
            <a:off x="2698750" y="3081020"/>
            <a:ext cx="1018540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word</a:t>
            </a:r>
          </a:p>
          <a:p>
            <a:pPr algn="ctr"/>
            <a:r>
              <a:rPr lang="en-US" altLang="zh-CN" sz="1200"/>
              <a:t>embedding</a:t>
            </a:r>
          </a:p>
        </p:txBody>
      </p:sp>
      <p:sp>
        <p:nvSpPr>
          <p:cNvPr id="12" name="矩形 11"/>
          <p:cNvSpPr/>
          <p:nvPr/>
        </p:nvSpPr>
        <p:spPr>
          <a:xfrm>
            <a:off x="3883025" y="2033270"/>
            <a:ext cx="914400" cy="1743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Vector</a:t>
            </a:r>
          </a:p>
          <a:p>
            <a:pPr algn="ctr"/>
            <a:r>
              <a:rPr lang="en-US" altLang="zh-CN" sz="1200" b="1"/>
              <a:t>Assembler</a:t>
            </a:r>
          </a:p>
        </p:txBody>
      </p:sp>
      <p:sp>
        <p:nvSpPr>
          <p:cNvPr id="13" name="矩形 12"/>
          <p:cNvSpPr/>
          <p:nvPr/>
        </p:nvSpPr>
        <p:spPr>
          <a:xfrm>
            <a:off x="5010150" y="2033905"/>
            <a:ext cx="914400" cy="1743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/>
              <a:t>聚类算法</a:t>
            </a:r>
          </a:p>
          <a:p>
            <a:pPr algn="ctr"/>
            <a:r>
              <a:rPr lang="en-US" altLang="zh-CN" sz="1200"/>
              <a:t>k-means</a:t>
            </a:r>
          </a:p>
        </p:txBody>
      </p:sp>
      <p:sp>
        <p:nvSpPr>
          <p:cNvPr id="14" name="矩形 13"/>
          <p:cNvSpPr/>
          <p:nvPr/>
        </p:nvSpPr>
        <p:spPr>
          <a:xfrm>
            <a:off x="6156325" y="2033905"/>
            <a:ext cx="914400" cy="1743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1200" b="1"/>
              <a:t>聚类结果</a:t>
            </a:r>
          </a:p>
          <a:p>
            <a:pPr algn="ctr"/>
            <a:r>
              <a:rPr lang="zh-CN" sz="1200"/>
              <a:t>用户</a:t>
            </a:r>
            <a:r>
              <a:rPr lang="en-US" altLang="zh-CN" sz="1200"/>
              <a:t>ID</a:t>
            </a:r>
          </a:p>
          <a:p>
            <a:pPr algn="ctr"/>
            <a:r>
              <a:rPr lang="zh-CN" altLang="en-US" sz="1200"/>
              <a:t>聚类数字</a:t>
            </a:r>
          </a:p>
        </p:txBody>
      </p:sp>
      <p:sp>
        <p:nvSpPr>
          <p:cNvPr id="15" name="矩形 14"/>
          <p:cNvSpPr/>
          <p:nvPr/>
        </p:nvSpPr>
        <p:spPr>
          <a:xfrm>
            <a:off x="8407400" y="2033270"/>
            <a:ext cx="2143125" cy="562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1200" b="1"/>
              <a:t>历史日志</a:t>
            </a:r>
          </a:p>
          <a:p>
            <a:pPr algn="ctr"/>
            <a:r>
              <a:rPr lang="zh-CN" sz="1200"/>
              <a:t>用户</a:t>
            </a:r>
            <a:r>
              <a:rPr lang="en-US" altLang="zh-CN" sz="1200"/>
              <a:t>-</a:t>
            </a:r>
            <a:r>
              <a:rPr lang="zh-CN" altLang="en-US" sz="1200"/>
              <a:t>播放记录</a:t>
            </a:r>
          </a:p>
        </p:txBody>
      </p:sp>
      <p:sp>
        <p:nvSpPr>
          <p:cNvPr id="16" name="矩形 15"/>
          <p:cNvSpPr/>
          <p:nvPr/>
        </p:nvSpPr>
        <p:spPr>
          <a:xfrm>
            <a:off x="8407400" y="3213735"/>
            <a:ext cx="2143125" cy="562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1200" b="1"/>
              <a:t>热榜结果</a:t>
            </a:r>
          </a:p>
          <a:p>
            <a:pPr algn="ctr"/>
            <a:r>
              <a:rPr lang="zh-CN" sz="1200"/>
              <a:t>聚类 </a:t>
            </a:r>
            <a:r>
              <a:rPr lang="en-US" altLang="zh-CN" sz="1200"/>
              <a:t>- </a:t>
            </a:r>
            <a:r>
              <a:rPr lang="zh-CN" altLang="en-US" sz="1200"/>
              <a:t>热榜列表</a:t>
            </a:r>
          </a:p>
        </p:txBody>
      </p:sp>
      <p:sp>
        <p:nvSpPr>
          <p:cNvPr id="17" name="矩形 16"/>
          <p:cNvSpPr/>
          <p:nvPr/>
        </p:nvSpPr>
        <p:spPr>
          <a:xfrm>
            <a:off x="2901950" y="4498975"/>
            <a:ext cx="3447415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1200" b="1"/>
              <a:t>正排列表  cassandra</a:t>
            </a:r>
          </a:p>
          <a:p>
            <a:pPr algn="ctr"/>
            <a:r>
              <a:rPr lang="zh-CN" altLang="en-US" sz="1200" b="1"/>
              <a:t>格式：用户</a:t>
            </a:r>
            <a:r>
              <a:rPr lang="en-US" altLang="zh-CN" sz="1200" b="1"/>
              <a:t>ID</a:t>
            </a:r>
            <a:r>
              <a:rPr lang="zh-CN" altLang="en-US" sz="1200" b="1"/>
              <a:t>、聚类数字</a:t>
            </a:r>
          </a:p>
        </p:txBody>
      </p:sp>
      <p:sp>
        <p:nvSpPr>
          <p:cNvPr id="18" name="矩形 17"/>
          <p:cNvSpPr/>
          <p:nvPr/>
        </p:nvSpPr>
        <p:spPr>
          <a:xfrm>
            <a:off x="6638925" y="4498340"/>
            <a:ext cx="3447415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1200" b="1"/>
              <a:t>倒排列表 </a:t>
            </a:r>
            <a:r>
              <a:rPr lang="en-US" altLang="zh-CN" sz="1200" b="1"/>
              <a:t>redis</a:t>
            </a:r>
          </a:p>
          <a:p>
            <a:pPr algn="ctr"/>
            <a:r>
              <a:rPr lang="zh-CN" altLang="en-US" sz="1200" b="1"/>
              <a:t>聚类数字，推荐</a:t>
            </a:r>
            <a:r>
              <a:rPr lang="en-US" altLang="zh-CN" sz="1200" b="1"/>
              <a:t>ITEM</a:t>
            </a:r>
            <a:r>
              <a:rPr lang="zh-CN" altLang="en-US" sz="1200" b="1"/>
              <a:t>列表</a:t>
            </a:r>
          </a:p>
        </p:txBody>
      </p:sp>
      <p:sp>
        <p:nvSpPr>
          <p:cNvPr id="19" name="矩形 18"/>
          <p:cNvSpPr/>
          <p:nvPr/>
        </p:nvSpPr>
        <p:spPr>
          <a:xfrm>
            <a:off x="2105025" y="5953760"/>
            <a:ext cx="1685290" cy="43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1200" b="1"/>
              <a:t>输入：用户</a:t>
            </a:r>
            <a:r>
              <a:rPr lang="en-US" altLang="zh-CN" sz="1200" b="1"/>
              <a:t>ID</a:t>
            </a:r>
          </a:p>
        </p:txBody>
      </p:sp>
      <p:sp>
        <p:nvSpPr>
          <p:cNvPr id="20" name="矩形 19"/>
          <p:cNvSpPr/>
          <p:nvPr/>
        </p:nvSpPr>
        <p:spPr>
          <a:xfrm>
            <a:off x="4624705" y="5953760"/>
            <a:ext cx="1685290" cy="43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1200" b="1"/>
              <a:t>获得用户聚类数字</a:t>
            </a:r>
          </a:p>
        </p:txBody>
      </p:sp>
      <p:sp>
        <p:nvSpPr>
          <p:cNvPr id="21" name="矩形 20"/>
          <p:cNvSpPr/>
          <p:nvPr/>
        </p:nvSpPr>
        <p:spPr>
          <a:xfrm>
            <a:off x="7070725" y="5953760"/>
            <a:ext cx="1685290" cy="43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1200" b="1"/>
              <a:t>获取该聚类推荐列表</a:t>
            </a:r>
          </a:p>
        </p:txBody>
      </p:sp>
      <p:cxnSp>
        <p:nvCxnSpPr>
          <p:cNvPr id="23" name="直接箭头连接符 22"/>
          <p:cNvCxnSpPr>
            <a:stCxn id="8" idx="3"/>
            <a:endCxn id="10" idx="1"/>
          </p:cNvCxnSpPr>
          <p:nvPr/>
        </p:nvCxnSpPr>
        <p:spPr>
          <a:xfrm>
            <a:off x="2485390" y="2381250"/>
            <a:ext cx="2133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1" idx="1"/>
          </p:cNvCxnSpPr>
          <p:nvPr/>
        </p:nvCxnSpPr>
        <p:spPr>
          <a:xfrm flipV="1">
            <a:off x="2485390" y="3429000"/>
            <a:ext cx="21336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  <a:endCxn id="12" idx="1"/>
          </p:cNvCxnSpPr>
          <p:nvPr/>
        </p:nvCxnSpPr>
        <p:spPr>
          <a:xfrm>
            <a:off x="3717290" y="2381250"/>
            <a:ext cx="165735" cy="5238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3"/>
          </p:cNvCxnSpPr>
          <p:nvPr/>
        </p:nvCxnSpPr>
        <p:spPr>
          <a:xfrm flipV="1">
            <a:off x="3717290" y="2880995"/>
            <a:ext cx="168910" cy="5480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3"/>
            <a:endCxn id="13" idx="1"/>
          </p:cNvCxnSpPr>
          <p:nvPr/>
        </p:nvCxnSpPr>
        <p:spPr>
          <a:xfrm>
            <a:off x="4797425" y="2905125"/>
            <a:ext cx="21272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3"/>
            <a:endCxn id="14" idx="1"/>
          </p:cNvCxnSpPr>
          <p:nvPr/>
        </p:nvCxnSpPr>
        <p:spPr>
          <a:xfrm>
            <a:off x="5924550" y="2905760"/>
            <a:ext cx="2317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2"/>
            <a:endCxn id="16" idx="0"/>
          </p:cNvCxnSpPr>
          <p:nvPr/>
        </p:nvCxnSpPr>
        <p:spPr>
          <a:xfrm>
            <a:off x="9479280" y="2595880"/>
            <a:ext cx="0" cy="6178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3"/>
            <a:endCxn id="16" idx="0"/>
          </p:cNvCxnSpPr>
          <p:nvPr/>
        </p:nvCxnSpPr>
        <p:spPr>
          <a:xfrm>
            <a:off x="7070725" y="2905760"/>
            <a:ext cx="2408555" cy="3079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6" idx="2"/>
            <a:endCxn id="18" idx="0"/>
          </p:cNvCxnSpPr>
          <p:nvPr/>
        </p:nvCxnSpPr>
        <p:spPr>
          <a:xfrm flipH="1">
            <a:off x="8362950" y="3776345"/>
            <a:ext cx="1116330" cy="7219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2"/>
            <a:endCxn id="17" idx="0"/>
          </p:cNvCxnSpPr>
          <p:nvPr/>
        </p:nvCxnSpPr>
        <p:spPr>
          <a:xfrm flipH="1">
            <a:off x="4625975" y="3776980"/>
            <a:ext cx="1987550" cy="7219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9" idx="3"/>
            <a:endCxn id="20" idx="1"/>
          </p:cNvCxnSpPr>
          <p:nvPr/>
        </p:nvCxnSpPr>
        <p:spPr>
          <a:xfrm>
            <a:off x="3790315" y="6172835"/>
            <a:ext cx="8343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7" idx="2"/>
            <a:endCxn id="20" idx="0"/>
          </p:cNvCxnSpPr>
          <p:nvPr/>
        </p:nvCxnSpPr>
        <p:spPr>
          <a:xfrm>
            <a:off x="4625975" y="5203825"/>
            <a:ext cx="841375" cy="7499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0" idx="3"/>
            <a:endCxn id="21" idx="1"/>
          </p:cNvCxnSpPr>
          <p:nvPr/>
        </p:nvCxnSpPr>
        <p:spPr>
          <a:xfrm>
            <a:off x="6309995" y="6172835"/>
            <a:ext cx="7607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8" idx="2"/>
            <a:endCxn id="21" idx="0"/>
          </p:cNvCxnSpPr>
          <p:nvPr/>
        </p:nvCxnSpPr>
        <p:spPr>
          <a:xfrm flipH="1">
            <a:off x="7913370" y="5203190"/>
            <a:ext cx="449580" cy="7505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>
            <a:normAutofit/>
          </a:bodyPr>
          <a:lstStyle/>
          <a:p>
            <a:pPr algn="l"/>
            <a:r>
              <a:rPr lang="zh-CN" sz="4000"/>
              <a:t>优缺点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109345" y="1816100"/>
            <a:ext cx="858075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b="1">
                <a:solidFill>
                  <a:srgbClr val="FF0000"/>
                </a:solidFill>
                <a:latin typeface="+mn-ea"/>
                <a:cs typeface="+mn-ea"/>
              </a:rPr>
              <a:t>优点：</a:t>
            </a:r>
            <a:endParaRPr lang="zh-CN">
              <a:latin typeface="+mn-ea"/>
              <a:cs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>
                <a:latin typeface="+mn-ea"/>
                <a:cs typeface="+mn-ea"/>
              </a:rPr>
              <a:t>实现简单，</a:t>
            </a:r>
            <a:r>
              <a:rPr lang="en-US" altLang="zh-CN">
                <a:latin typeface="+mn-ea"/>
                <a:cs typeface="+mn-ea"/>
              </a:rPr>
              <a:t>spark</a:t>
            </a:r>
            <a:r>
              <a:rPr lang="zh-CN" altLang="en-US">
                <a:latin typeface="+mn-ea"/>
                <a:cs typeface="+mn-ea"/>
              </a:rPr>
              <a:t>、</a:t>
            </a:r>
            <a:r>
              <a:rPr lang="en-US" altLang="zh-CN">
                <a:latin typeface="+mn-ea"/>
                <a:cs typeface="+mn-ea"/>
              </a:rPr>
              <a:t>sklearn</a:t>
            </a:r>
            <a:r>
              <a:rPr lang="zh-CN" altLang="en-US">
                <a:latin typeface="+mn-ea"/>
                <a:cs typeface="+mn-ea"/>
              </a:rPr>
              <a:t>均有现成接口，数据结果存储量很小；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ea"/>
              </a:rPr>
              <a:t>可用于新用户冷启动，使用用户注册信息、从站外获取用户信息、行为列表，做聚类即可个性化推荐</a:t>
            </a:r>
          </a:p>
          <a:p>
            <a:pPr algn="l">
              <a:lnSpc>
                <a:spcPct val="150000"/>
              </a:lnSpc>
            </a:pPr>
            <a:endParaRPr lang="zh-CN" altLang="en-US">
              <a:latin typeface="+mn-ea"/>
              <a:cs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  <a:latin typeface="+mn-ea"/>
                <a:cs typeface="+mn-ea"/>
              </a:rPr>
              <a:t>缺点：</a:t>
            </a:r>
            <a:endParaRPr lang="zh-CN" altLang="en-US">
              <a:latin typeface="+mn-ea"/>
              <a:cs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ea"/>
              </a:rPr>
              <a:t>精度不高，群体喜欢的内容，并不一定个人喜欢，不够</a:t>
            </a:r>
            <a:r>
              <a:rPr lang="en-US" altLang="zh-CN">
                <a:latin typeface="+mn-ea"/>
                <a:cs typeface="+mn-ea"/>
              </a:rPr>
              <a:t>“</a:t>
            </a:r>
            <a:r>
              <a:rPr lang="zh-CN" altLang="en-US">
                <a:latin typeface="+mn-ea"/>
                <a:cs typeface="+mn-ea"/>
              </a:rPr>
              <a:t>个性化</a:t>
            </a:r>
            <a:r>
              <a:rPr lang="en-US" altLang="zh-CN">
                <a:latin typeface="+mn-ea"/>
                <a:cs typeface="+mn-ea"/>
              </a:rPr>
              <a:t>”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5505" y="1687195"/>
            <a:ext cx="10104755" cy="286258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怎样实现矩阵分解协同过滤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为什么要学习推荐系统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sz="2000">
                <a:latin typeface="+mn-ea"/>
                <a:cs typeface="+mn-ea"/>
              </a:rPr>
              <a:t>薪资很高</a:t>
            </a: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拉勾网</a:t>
            </a:r>
            <a:r>
              <a:rPr lang="en-US" altLang="zh-CN" sz="2000">
                <a:latin typeface="+mn-ea"/>
                <a:cs typeface="+mn-ea"/>
              </a:rPr>
              <a:t>-</a:t>
            </a:r>
            <a:r>
              <a:rPr lang="zh-CN" altLang="en-US" sz="2000">
                <a:latin typeface="+mn-ea"/>
                <a:cs typeface="+mn-ea"/>
              </a:rPr>
              <a:t>推荐系统职位列表，</a:t>
            </a:r>
            <a:r>
              <a:rPr lang="zh-CN" altLang="en-US" sz="2000">
                <a:latin typeface="+mn-ea"/>
                <a:cs typeface="+mn-ea"/>
                <a:hlinkClick r:id="rId2" action="ppaction://hlinkfile"/>
              </a:rPr>
              <a:t>链接</a:t>
            </a:r>
            <a:endParaRPr lang="zh-CN" altLang="en-US" sz="2000">
              <a:latin typeface="+mn-ea"/>
              <a:cs typeface="+mn-ea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sz="2000">
                <a:latin typeface="+mn-ea"/>
                <a:cs typeface="+mn-ea"/>
              </a:rPr>
              <a:t>职位重要</a:t>
            </a: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推荐系统的改进可以创造巨大的收入，甚至决定企业的成败：</a:t>
            </a: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头条、抖音、快手，都是以推荐系统作为流量分发的主要手段；</a:t>
            </a: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淘宝、京东、亚马逊等商城，为你推荐、猜你喜欢、看了又看、买了又买等随处可见；</a:t>
            </a: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据报道，推荐系统给亚马逊带来了35%的销售收入，给Netflix带来了高达75%的消费，并且Youtube主页上60%的浏览来自推荐服务。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sz="2000">
                <a:latin typeface="+mn-ea"/>
                <a:cs typeface="+mn-ea"/>
              </a:rPr>
              <a:t>发展广阔</a:t>
            </a: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+mn-ea"/>
                <a:cs typeface="+mn-ea"/>
              </a:rPr>
              <a:t>技术方向涉及大数据处理、流式计算、数据挖掘、机器学习、高并发服务、用户体验等领域，不论是想广度发展或者深度发展都能满足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7395" y="212090"/>
            <a:ext cx="9144000" cy="893445"/>
          </a:xfrm>
        </p:spPr>
        <p:txBody>
          <a:bodyPr/>
          <a:lstStyle/>
          <a:p>
            <a:pPr algn="l"/>
            <a:r>
              <a:rPr lang="zh-CN" altLang="en-US" sz="4000"/>
              <a:t>推荐系统分类</a:t>
            </a:r>
          </a:p>
        </p:txBody>
      </p:sp>
      <p:sp>
        <p:nvSpPr>
          <p:cNvPr id="2" name="矩形 1"/>
          <p:cNvSpPr/>
          <p:nvPr/>
        </p:nvSpPr>
        <p:spPr>
          <a:xfrm>
            <a:off x="4716780" y="143129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推荐系统</a:t>
            </a:r>
          </a:p>
        </p:txBody>
      </p:sp>
      <p:sp>
        <p:nvSpPr>
          <p:cNvPr id="3" name="矩形 2"/>
          <p:cNvSpPr/>
          <p:nvPr/>
        </p:nvSpPr>
        <p:spPr>
          <a:xfrm>
            <a:off x="494220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基于内容的推荐系统</a:t>
            </a: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Content-Based</a:t>
            </a:r>
          </a:p>
        </p:txBody>
      </p:sp>
      <p:sp>
        <p:nvSpPr>
          <p:cNvPr id="4" name="矩形 3"/>
          <p:cNvSpPr/>
          <p:nvPr/>
        </p:nvSpPr>
        <p:spPr>
          <a:xfrm>
            <a:off x="173926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基于协同过滤的推荐系统</a:t>
            </a: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C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ollaborative 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F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  <a:sym typeface="+mn-ea"/>
              </a:rPr>
              <a:t>iltering</a:t>
            </a:r>
          </a:p>
        </p:txBody>
      </p:sp>
      <p:sp>
        <p:nvSpPr>
          <p:cNvPr id="6" name="矩形 5"/>
          <p:cNvSpPr/>
          <p:nvPr/>
        </p:nvSpPr>
        <p:spPr>
          <a:xfrm>
            <a:off x="8148955" y="311404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混合推荐系统</a:t>
            </a: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 + Content-based</a:t>
            </a:r>
          </a:p>
        </p:txBody>
      </p:sp>
      <p:sp>
        <p:nvSpPr>
          <p:cNvPr id="8" name="矩形 7"/>
          <p:cNvSpPr/>
          <p:nvPr/>
        </p:nvSpPr>
        <p:spPr>
          <a:xfrm>
            <a:off x="579120" y="487045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基于数据统计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(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记忆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)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的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</a:t>
            </a: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Neighborhood-Based</a:t>
            </a:r>
          </a:p>
        </p:txBody>
      </p:sp>
      <p:sp>
        <p:nvSpPr>
          <p:cNvPr id="9" name="矩形 8"/>
          <p:cNvSpPr/>
          <p:nvPr/>
        </p:nvSpPr>
        <p:spPr>
          <a:xfrm>
            <a:off x="3940175" y="4870450"/>
            <a:ext cx="275844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基于模型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(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参数学习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)</a:t>
            </a:r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的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CF</a:t>
            </a:r>
          </a:p>
          <a:p>
            <a:pPr algn="ctr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Model-based</a:t>
            </a:r>
          </a:p>
        </p:txBody>
      </p:sp>
      <p:cxnSp>
        <p:nvCxnSpPr>
          <p:cNvPr id="10" name="直接箭头连接符 9"/>
          <p:cNvCxnSpPr>
            <a:stCxn id="2" idx="2"/>
            <a:endCxn id="4" idx="0"/>
          </p:cNvCxnSpPr>
          <p:nvPr/>
        </p:nvCxnSpPr>
        <p:spPr>
          <a:xfrm flipH="1">
            <a:off x="3118485" y="2212340"/>
            <a:ext cx="297751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3" idx="0"/>
          </p:cNvCxnSpPr>
          <p:nvPr/>
        </p:nvCxnSpPr>
        <p:spPr>
          <a:xfrm>
            <a:off x="6052820" y="2190750"/>
            <a:ext cx="268605" cy="9232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2"/>
            <a:endCxn id="6" idx="0"/>
          </p:cNvCxnSpPr>
          <p:nvPr/>
        </p:nvCxnSpPr>
        <p:spPr>
          <a:xfrm>
            <a:off x="6096000" y="2212340"/>
            <a:ext cx="343217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8" idx="0"/>
          </p:cNvCxnSpPr>
          <p:nvPr/>
        </p:nvCxnSpPr>
        <p:spPr>
          <a:xfrm flipH="1">
            <a:off x="1958340" y="3895090"/>
            <a:ext cx="1160145" cy="975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9" idx="0"/>
          </p:cNvCxnSpPr>
          <p:nvPr/>
        </p:nvCxnSpPr>
        <p:spPr>
          <a:xfrm>
            <a:off x="3118485" y="3895090"/>
            <a:ext cx="2200910" cy="975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7475220" y="4958080"/>
            <a:ext cx="2011045" cy="6051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矩阵分解</a:t>
            </a:r>
          </a:p>
        </p:txBody>
      </p:sp>
      <p:cxnSp>
        <p:nvCxnSpPr>
          <p:cNvPr id="16" name="直接箭头连接符 15"/>
          <p:cNvCxnSpPr>
            <a:stCxn id="9" idx="3"/>
            <a:endCxn id="5" idx="1"/>
          </p:cNvCxnSpPr>
          <p:nvPr/>
        </p:nvCxnSpPr>
        <p:spPr>
          <a:xfrm>
            <a:off x="6698615" y="5260975"/>
            <a:ext cx="7766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lstStyle/>
          <a:p>
            <a:pPr algn="l"/>
            <a:r>
              <a:rPr lang="zh-CN" altLang="en-US" sz="4000"/>
              <a:t>矩阵分解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79780" y="1244600"/>
            <a:ext cx="99453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矩阵分解：指将一个矩阵分解成两个或者多个矩阵的乘积，意义层面的解释为通过隐含特征（latent factor）将user兴趣与item特征联系起来；</a:t>
            </a:r>
          </a:p>
        </p:txBody>
      </p:sp>
      <p:graphicFrame>
        <p:nvGraphicFramePr>
          <p:cNvPr id="18" name="表格 17"/>
          <p:cNvGraphicFramePr/>
          <p:nvPr>
            <p:custDataLst>
              <p:tags r:id="rId1"/>
            </p:custDataLst>
          </p:nvPr>
        </p:nvGraphicFramePr>
        <p:xfrm>
          <a:off x="872490" y="2957830"/>
          <a:ext cx="2895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1461135" y="2477770"/>
            <a:ext cx="1670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输入矩阵：</a:t>
            </a:r>
            <a:r>
              <a:rPr lang="en-US" altLang="zh-CN"/>
              <a:t>4*3</a:t>
            </a:r>
          </a:p>
        </p:txBody>
      </p:sp>
      <p:graphicFrame>
        <p:nvGraphicFramePr>
          <p:cNvPr id="21" name="表格 20"/>
          <p:cNvGraphicFramePr/>
          <p:nvPr>
            <p:custDataLst>
              <p:tags r:id="rId2"/>
            </p:custDataLst>
          </p:nvPr>
        </p:nvGraphicFramePr>
        <p:xfrm>
          <a:off x="4666615" y="2442845"/>
          <a:ext cx="21717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K2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U3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0.6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0.5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/>
          <p:nvPr>
            <p:custDataLst>
              <p:tags r:id="rId3"/>
            </p:custDataLst>
          </p:nvPr>
        </p:nvGraphicFramePr>
        <p:xfrm>
          <a:off x="4667250" y="4456430"/>
          <a:ext cx="21717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I1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I2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I3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/>
          <p:nvPr>
            <p:custDataLst>
              <p:tags r:id="rId4"/>
            </p:custDataLst>
          </p:nvPr>
        </p:nvGraphicFramePr>
        <p:xfrm>
          <a:off x="8336915" y="2957830"/>
          <a:ext cx="28956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5.8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5.7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6.8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8949055" y="2477770"/>
            <a:ext cx="1670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输出矩阵：</a:t>
            </a:r>
            <a:r>
              <a:rPr lang="en-US" altLang="zh-CN"/>
              <a:t>4*3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916805" y="1925955"/>
            <a:ext cx="164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User</a:t>
            </a:r>
            <a:r>
              <a:rPr lang="zh-CN" altLang="en-US"/>
              <a:t>矩阵：</a:t>
            </a:r>
            <a:r>
              <a:rPr lang="en-US" altLang="zh-CN"/>
              <a:t>4*2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931410" y="4040505"/>
            <a:ext cx="1642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Item</a:t>
            </a:r>
            <a:r>
              <a:rPr lang="zh-CN" altLang="en-US"/>
              <a:t>矩阵：</a:t>
            </a:r>
            <a:r>
              <a:rPr lang="en-US" altLang="zh-CN"/>
              <a:t>2*3</a:t>
            </a:r>
          </a:p>
        </p:txBody>
      </p:sp>
      <p:cxnSp>
        <p:nvCxnSpPr>
          <p:cNvPr id="28" name="直接箭头连接符 27"/>
          <p:cNvCxnSpPr>
            <a:stCxn id="18" idx="3"/>
            <a:endCxn id="21" idx="1"/>
          </p:cNvCxnSpPr>
          <p:nvPr/>
        </p:nvCxnSpPr>
        <p:spPr>
          <a:xfrm flipV="1">
            <a:off x="3768090" y="3204845"/>
            <a:ext cx="898525" cy="6800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3"/>
            <a:endCxn id="22" idx="1"/>
          </p:cNvCxnSpPr>
          <p:nvPr/>
        </p:nvCxnSpPr>
        <p:spPr>
          <a:xfrm>
            <a:off x="3768090" y="3884930"/>
            <a:ext cx="899160" cy="1028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3"/>
            <a:endCxn id="23" idx="1"/>
          </p:cNvCxnSpPr>
          <p:nvPr/>
        </p:nvCxnSpPr>
        <p:spPr>
          <a:xfrm>
            <a:off x="6838315" y="3204845"/>
            <a:ext cx="1498600" cy="6673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3"/>
            <a:endCxn id="23" idx="1"/>
          </p:cNvCxnSpPr>
          <p:nvPr/>
        </p:nvCxnSpPr>
        <p:spPr>
          <a:xfrm flipV="1">
            <a:off x="6838950" y="3872230"/>
            <a:ext cx="1497965" cy="10414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820795" y="3966845"/>
            <a:ext cx="792480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/>
              <a:t>矩阵分解</a:t>
            </a:r>
          </a:p>
          <a:p>
            <a:r>
              <a:rPr lang="en-US" altLang="zh-CN" sz="1200" b="1"/>
              <a:t>K=2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171690" y="3966845"/>
            <a:ext cx="1097280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/>
              <a:t>矩阵乘法</a:t>
            </a:r>
          </a:p>
          <a:p>
            <a:r>
              <a:rPr lang="zh-CN" altLang="en-US" sz="1200" b="1"/>
              <a:t>近似于原矩阵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48665" y="5524500"/>
            <a:ext cx="758825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模型训练的目标，是输出矩阵和输入矩阵之间的误差最小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输出矩阵的所有单元格都有值，缺失值的填充代表用户评分的预测值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模型训练的输出是用户向量和物品向量，都是</a:t>
            </a:r>
            <a:r>
              <a:rPr lang="en-US" altLang="zh-CN" sz="1600"/>
              <a:t>K</a:t>
            </a:r>
            <a:r>
              <a:rPr lang="zh-CN" altLang="en-US" sz="1600"/>
              <a:t>维度，代表</a:t>
            </a:r>
            <a:r>
              <a:rPr lang="en-US" altLang="zh-CN" sz="1600"/>
              <a:t>K</a:t>
            </a:r>
            <a:r>
              <a:rPr lang="zh-CN" altLang="en-US" sz="1600"/>
              <a:t>个不同的隐含兴趣点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用户</a:t>
            </a:r>
            <a:r>
              <a:rPr lang="en-US" altLang="zh-CN" sz="1600"/>
              <a:t>*</a:t>
            </a:r>
            <a:r>
              <a:rPr lang="zh-CN" altLang="en-US" sz="1600"/>
              <a:t>用户、用户</a:t>
            </a:r>
            <a:r>
              <a:rPr lang="en-US" altLang="zh-CN" sz="1600"/>
              <a:t>*</a:t>
            </a:r>
            <a:r>
              <a:rPr lang="zh-CN" altLang="en-US" sz="1600"/>
              <a:t>物品、物品</a:t>
            </a:r>
            <a:r>
              <a:rPr lang="en-US" altLang="zh-CN" sz="1600"/>
              <a:t>*</a:t>
            </a:r>
            <a:r>
              <a:rPr lang="zh-CN" altLang="en-US" sz="1600"/>
              <a:t>物品分别都可以计算彼此的相似度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lstStyle/>
          <a:p>
            <a:pPr algn="l"/>
            <a:r>
              <a:rPr lang="zh-CN" altLang="en-US" sz="4000"/>
              <a:t>矩阵分解 </a:t>
            </a:r>
            <a:r>
              <a:rPr lang="en-US" altLang="zh-CN" sz="4000"/>
              <a:t>- </a:t>
            </a:r>
            <a:r>
              <a:rPr lang="zh-CN" altLang="en-US" sz="4000"/>
              <a:t>真实数据流动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66445" y="1842135"/>
          <a:ext cx="1792605" cy="1426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用户</a:t>
                      </a:r>
                      <a:r>
                        <a:rPr lang="en-US" altLang="zh-CN" sz="1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物品</a:t>
                      </a:r>
                      <a:r>
                        <a:rPr lang="en-US" altLang="zh-CN" sz="1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播放量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10003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85825" y="132270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原始输入文件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3560" y="4349115"/>
            <a:ext cx="2246630" cy="953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1400"/>
              <a:t>als = ALS(userCol="userId", </a:t>
            </a:r>
          </a:p>
          <a:p>
            <a:r>
              <a:rPr lang="zh-CN" altLang="en-US" sz="1400"/>
              <a:t>          itemCol="movieId", </a:t>
            </a:r>
          </a:p>
          <a:p>
            <a:r>
              <a:rPr lang="zh-CN" altLang="en-US" sz="1400"/>
              <a:t>          ratingCol="rating")</a:t>
            </a:r>
          </a:p>
          <a:p>
            <a:r>
              <a:rPr lang="zh-CN" altLang="en-US" sz="1400"/>
              <a:t>model = als.fit(training)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6590" y="542353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矩阵分解模型训练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614420" y="16560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用户向量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3345815" y="2176145"/>
          <a:ext cx="2363470" cy="121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8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用户</a:t>
                      </a:r>
                      <a:r>
                        <a:rPr lang="en-US" altLang="zh-CN" sz="1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向量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[0.8, 0.7, 0.9]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[0.7, 0.5, 0.6]</a:t>
                      </a:r>
                      <a:endParaRPr lang="en-US" altLang="zh-C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10003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[0.3, 0.8, 0.2]</a:t>
                      </a:r>
                      <a:endParaRPr lang="en-US" altLang="zh-C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614420" y="37814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物品向量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3345815" y="4233545"/>
          <a:ext cx="2363470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物品</a:t>
                      </a:r>
                      <a:r>
                        <a:rPr lang="en-US" altLang="zh-CN" sz="1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向量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[0.4, 0.2, 0.4]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[0.6, 0.3, 0.2]</a:t>
                      </a:r>
                      <a:endParaRPr lang="en-US" altLang="zh-C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[0.4, 06, 07]</a:t>
                      </a:r>
                      <a:endParaRPr lang="en-US" altLang="zh-C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4"/>
            </p:custDataLst>
          </p:nvPr>
        </p:nvGraphicFramePr>
        <p:xfrm>
          <a:off x="6287770" y="2108200"/>
          <a:ext cx="1808480" cy="116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1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000"/>
                        <a:t>用户</a:t>
                      </a:r>
                      <a:r>
                        <a:rPr lang="en-US" altLang="zh-CN" sz="1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推荐物品列表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302, 303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301, 303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10003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301, 302</a:t>
                      </a:r>
                      <a:endParaRPr lang="en-US" altLang="zh-C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5"/>
            </p:custDataLst>
          </p:nvPr>
        </p:nvGraphicFramePr>
        <p:xfrm>
          <a:off x="6287770" y="4303395"/>
          <a:ext cx="1972310" cy="998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物品</a:t>
                      </a:r>
                      <a:r>
                        <a:rPr lang="en-US" altLang="zh-CN" sz="1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最相似的物品列表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302, 303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301, 303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301, 302</a:t>
                      </a:r>
                      <a:endParaRPr lang="en-US" altLang="zh-C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681085" y="2203450"/>
            <a:ext cx="2360295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1200" b="1"/>
              <a:t>正排列表  cassandra</a:t>
            </a:r>
          </a:p>
          <a:p>
            <a:pPr algn="ctr"/>
            <a:r>
              <a:rPr lang="zh-CN" altLang="en-US" sz="1200" b="1"/>
              <a:t>格式：用户</a:t>
            </a:r>
            <a:r>
              <a:rPr lang="en-US" altLang="zh-CN" sz="1200" b="1"/>
              <a:t>ID</a:t>
            </a:r>
            <a:r>
              <a:rPr lang="zh-CN" altLang="en-US" sz="1200" b="1"/>
              <a:t>、推荐物品列表</a:t>
            </a:r>
          </a:p>
        </p:txBody>
      </p:sp>
      <p:sp>
        <p:nvSpPr>
          <p:cNvPr id="14" name="矩形 13"/>
          <p:cNvSpPr/>
          <p:nvPr/>
        </p:nvSpPr>
        <p:spPr>
          <a:xfrm>
            <a:off x="8681085" y="4429125"/>
            <a:ext cx="2360295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1200" b="1"/>
              <a:t>倒排列表 </a:t>
            </a:r>
            <a:r>
              <a:rPr lang="en-US" altLang="zh-CN" sz="1200" b="1"/>
              <a:t>redis</a:t>
            </a:r>
          </a:p>
          <a:p>
            <a:pPr algn="ctr"/>
            <a:r>
              <a:rPr lang="zh-CN" altLang="en-US" sz="1200" b="1"/>
              <a:t>物品</a:t>
            </a:r>
            <a:r>
              <a:rPr lang="en-US" altLang="zh-CN" sz="1200" b="1"/>
              <a:t>ID</a:t>
            </a:r>
            <a:r>
              <a:rPr lang="zh-CN" altLang="en-US" sz="1200" b="1"/>
              <a:t>，相似推荐物品列表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483350" y="1656080"/>
            <a:ext cx="1417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U2I</a:t>
            </a:r>
            <a:r>
              <a:rPr lang="zh-CN" altLang="en-US"/>
              <a:t>推荐结果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65265" y="3865245"/>
            <a:ext cx="1328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I2I</a:t>
            </a:r>
            <a:r>
              <a:rPr lang="zh-CN" altLang="en-US"/>
              <a:t>推荐结果</a:t>
            </a:r>
          </a:p>
        </p:txBody>
      </p:sp>
      <p:cxnSp>
        <p:nvCxnSpPr>
          <p:cNvPr id="20" name="直接箭头连接符 19"/>
          <p:cNvCxnSpPr>
            <a:stCxn id="2" idx="2"/>
            <a:endCxn id="4" idx="0"/>
          </p:cNvCxnSpPr>
          <p:nvPr/>
        </p:nvCxnSpPr>
        <p:spPr>
          <a:xfrm>
            <a:off x="1663065" y="3268980"/>
            <a:ext cx="3810" cy="1080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3"/>
            <a:endCxn id="8" idx="1"/>
          </p:cNvCxnSpPr>
          <p:nvPr/>
        </p:nvCxnSpPr>
        <p:spPr>
          <a:xfrm flipV="1">
            <a:off x="2790190" y="2781935"/>
            <a:ext cx="555625" cy="2044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4" idx="3"/>
            <a:endCxn id="10" idx="1"/>
          </p:cNvCxnSpPr>
          <p:nvPr/>
        </p:nvCxnSpPr>
        <p:spPr>
          <a:xfrm flipV="1">
            <a:off x="2790190" y="4802505"/>
            <a:ext cx="555625" cy="234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3"/>
            <a:endCxn id="11" idx="1"/>
          </p:cNvCxnSpPr>
          <p:nvPr/>
        </p:nvCxnSpPr>
        <p:spPr>
          <a:xfrm flipV="1">
            <a:off x="5709285" y="2688590"/>
            <a:ext cx="578485" cy="933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0" idx="3"/>
            <a:endCxn id="11" idx="1"/>
          </p:cNvCxnSpPr>
          <p:nvPr/>
        </p:nvCxnSpPr>
        <p:spPr>
          <a:xfrm flipV="1">
            <a:off x="5709285" y="2688590"/>
            <a:ext cx="578485" cy="21139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0" idx="3"/>
            <a:endCxn id="12" idx="1"/>
          </p:cNvCxnSpPr>
          <p:nvPr/>
        </p:nvCxnSpPr>
        <p:spPr>
          <a:xfrm>
            <a:off x="5709285" y="4802505"/>
            <a:ext cx="57848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1" idx="3"/>
            <a:endCxn id="13" idx="1"/>
          </p:cNvCxnSpPr>
          <p:nvPr/>
        </p:nvCxnSpPr>
        <p:spPr>
          <a:xfrm flipV="1">
            <a:off x="8096250" y="2555875"/>
            <a:ext cx="584835" cy="132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2" idx="3"/>
            <a:endCxn id="14" idx="1"/>
          </p:cNvCxnSpPr>
          <p:nvPr/>
        </p:nvCxnSpPr>
        <p:spPr>
          <a:xfrm flipV="1">
            <a:off x="8260080" y="4781550"/>
            <a:ext cx="421005" cy="215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lstStyle/>
          <a:p>
            <a:pPr algn="l"/>
            <a:r>
              <a:rPr lang="zh-CN" sz="4000"/>
              <a:t>矩阵分解的优缺点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131570" y="1859915"/>
            <a:ext cx="865441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优点：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将高维的矩阵映射成两个低维矩阵的乘积，解决了数据稀疏的问题；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预测的精度比较高，高于基于领域的协同过滤以及基于内容等方法；</a:t>
            </a:r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缺点：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推荐结果无法解释，其隐空间中的维度无法与现实中的概念对应起来；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模型训练比较费时，比如只能天粒度离线训练；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0270" y="1687195"/>
            <a:ext cx="10104755" cy="286258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6600">
                <a:solidFill>
                  <a:srgbClr val="C00000"/>
                </a:solidFill>
              </a:rPr>
              <a:t>推荐系统</a:t>
            </a:r>
            <a:br>
              <a:rPr lang="zh-CN" sz="6600">
                <a:solidFill>
                  <a:srgbClr val="C00000"/>
                </a:solidFill>
              </a:rPr>
            </a:br>
            <a:r>
              <a:rPr lang="zh-CN" sz="6600">
                <a:solidFill>
                  <a:srgbClr val="C00000"/>
                </a:solidFill>
              </a:rPr>
              <a:t>A</a:t>
            </a:r>
            <a:r>
              <a:rPr lang="en-US" altLang="zh-CN" sz="6600">
                <a:solidFill>
                  <a:srgbClr val="C00000"/>
                </a:solidFill>
              </a:rPr>
              <a:t>PI</a:t>
            </a:r>
            <a:r>
              <a:rPr lang="zh-CN" altLang="en-US" sz="6600">
                <a:solidFill>
                  <a:srgbClr val="C00000"/>
                </a:solidFill>
              </a:rPr>
              <a:t>服务接口</a:t>
            </a:r>
            <a:r>
              <a:rPr lang="zh-CN" altLang="zh-CN" sz="6600">
                <a:solidFill>
                  <a:srgbClr val="C00000"/>
                </a:solidFill>
              </a:rPr>
              <a:t>长什么样子？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lstStyle/>
          <a:p>
            <a:pPr algn="l"/>
            <a:r>
              <a:rPr lang="zh-CN" sz="4000"/>
              <a:t>推荐系统的两大场景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76630" y="1287780"/>
            <a:ext cx="86544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以《爱奇艺知识》</a:t>
            </a:r>
            <a:r>
              <a:rPr lang="en-US" altLang="zh-CN"/>
              <a:t>APP</a:t>
            </a:r>
            <a:r>
              <a:rPr lang="zh-CN" altLang="en-US"/>
              <a:t>为例：</a:t>
            </a:r>
          </a:p>
        </p:txBody>
      </p:sp>
      <p:pic>
        <p:nvPicPr>
          <p:cNvPr id="10" name="图片 9" descr="首页猜你喜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80" y="1898650"/>
            <a:ext cx="2263775" cy="4759325"/>
          </a:xfrm>
          <a:prstGeom prst="rect">
            <a:avLst/>
          </a:prstGeom>
          <a:ln w="28575" cmpd="sng">
            <a:solidFill>
              <a:schemeClr val="accent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 descr="课程页相关推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300" y="1898650"/>
            <a:ext cx="2947670" cy="4759325"/>
          </a:xfrm>
          <a:prstGeom prst="rect">
            <a:avLst/>
          </a:prstGeom>
          <a:ln w="28575" cmpd="sng">
            <a:solidFill>
              <a:schemeClr val="accent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780415" y="3309620"/>
            <a:ext cx="2244090" cy="18148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>
                <a:sym typeface="+mn-ea"/>
              </a:rPr>
              <a:t>U2I</a:t>
            </a:r>
            <a:r>
              <a:rPr lang="zh-CN" altLang="en-US" sz="1600">
                <a:sym typeface="+mn-ea"/>
              </a:rPr>
              <a:t>推荐</a:t>
            </a:r>
            <a:endParaRPr lang="zh-CN" altLang="en-US" sz="1600"/>
          </a:p>
          <a:p>
            <a:pPr>
              <a:lnSpc>
                <a:spcPct val="100000"/>
              </a:lnSpc>
            </a:pP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>
                <a:sym typeface="+mn-ea"/>
              </a:rPr>
              <a:t>千人千面</a:t>
            </a:r>
            <a:r>
              <a:rPr lang="zh-CN" altLang="en-US" sz="1600"/>
              <a:t>，给每个用户推荐个性化的内容</a:t>
            </a:r>
          </a:p>
          <a:p>
            <a:pPr>
              <a:lnSpc>
                <a:spcPct val="100000"/>
              </a:lnSpc>
            </a:pP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/>
              <a:t>首页推荐、猜你喜欢等模块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718810" y="3309620"/>
            <a:ext cx="1947545" cy="19380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/>
              <a:t>I2I</a:t>
            </a:r>
            <a:r>
              <a:rPr lang="zh-CN" altLang="en-US" sz="1600"/>
              <a:t>推荐</a:t>
            </a:r>
            <a:endParaRPr lang="en-US" altLang="zh-CN" sz="1600"/>
          </a:p>
          <a:p>
            <a:pPr>
              <a:lnSpc>
                <a:spcPct val="150000"/>
              </a:lnSpc>
            </a:pPr>
            <a:endParaRPr lang="en-US" altLang="zh-CN" sz="1600"/>
          </a:p>
          <a:p>
            <a:pPr>
              <a:lnSpc>
                <a:spcPct val="150000"/>
              </a:lnSpc>
            </a:pPr>
            <a:r>
              <a:rPr lang="zh-CN" altLang="en-US" sz="1600"/>
              <a:t>基于当前消费的内容推荐相似的内容，一般叫做相关推荐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lstStyle/>
          <a:p>
            <a:pPr algn="l"/>
            <a:r>
              <a:rPr lang="en-US" altLang="zh-CN" sz="4000"/>
              <a:t>API</a:t>
            </a:r>
            <a:r>
              <a:rPr lang="zh-CN" altLang="en-US" sz="4000"/>
              <a:t>接口要完成的任务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58190" y="2072640"/>
            <a:ext cx="10902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给某个确定的用户，在他某个使用场景下，推荐他最喜欢的列表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8190" y="2991485"/>
            <a:ext cx="106762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function(</a:t>
            </a:r>
            <a:r>
              <a:rPr lang="zh-CN" altLang="en-US" sz="3600">
                <a:solidFill>
                  <a:srgbClr val="FF0000"/>
                </a:solidFill>
              </a:rPr>
              <a:t>用户信息、环境信息</a:t>
            </a:r>
            <a:r>
              <a:rPr lang="zh-CN" altLang="en-US" sz="3600"/>
              <a:t>、物品信息</a:t>
            </a:r>
            <a:r>
              <a:rPr lang="en-US" altLang="zh-CN" sz="3600"/>
              <a:t>) = </a:t>
            </a:r>
            <a:r>
              <a:rPr lang="zh-CN" altLang="en-US" sz="3600"/>
              <a:t>推荐概率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58190" y="4128135"/>
            <a:ext cx="1011682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前端传入：用户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、环境信息，需要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接口传入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后端返回：返回的是按概率排序的</a:t>
            </a:r>
            <a:r>
              <a:rPr lang="en-US" altLang="zh-CN">
                <a:sym typeface="+mn-ea"/>
              </a:rPr>
              <a:t>TOPN</a:t>
            </a:r>
            <a:r>
              <a:rPr lang="zh-CN" altLang="en-US">
                <a:sym typeface="+mn-ea"/>
              </a:rPr>
              <a:t>物品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后端计算：根据用户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查询用户信息、物品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查询物品信息、计算用户对每个物品的喜欢概率</a:t>
            </a:r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3560" y="277495"/>
            <a:ext cx="9144000" cy="893445"/>
          </a:xfrm>
        </p:spPr>
        <p:txBody>
          <a:bodyPr/>
          <a:lstStyle/>
          <a:p>
            <a:pPr algn="l"/>
            <a:r>
              <a:rPr lang="en-US" sz="4000"/>
              <a:t>API</a:t>
            </a:r>
            <a:r>
              <a:rPr lang="zh-CN" altLang="en-US" sz="4000"/>
              <a:t>接口设计</a:t>
            </a:r>
            <a:endParaRPr lang="en-US" altLang="zh-CN" sz="4000"/>
          </a:p>
        </p:txBody>
      </p:sp>
      <p:sp>
        <p:nvSpPr>
          <p:cNvPr id="3" name="矩形 2"/>
          <p:cNvSpPr/>
          <p:nvPr/>
        </p:nvSpPr>
        <p:spPr>
          <a:xfrm>
            <a:off x="845185" y="1759585"/>
            <a:ext cx="4501515" cy="4575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>
              <a:lnSpc>
                <a:spcPct val="150000"/>
              </a:lnSpc>
            </a:pPr>
            <a:r>
              <a:rPr lang="zh-CN" altLang="en-US" sz="1600" b="1">
                <a:solidFill>
                  <a:srgbClr val="C0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入参：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用户</a:t>
            </a:r>
            <a:r>
              <a:rPr lang="en-US" altLang="zh-CN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ID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设备号、手机号、微信号、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QQ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号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场景</a:t>
            </a:r>
            <a:r>
              <a:rPr lang="en-US" altLang="zh-CN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ID</a:t>
            </a:r>
            <a:endParaRPr lang="en-US" altLang="zh-CN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代表某个页面的某个推荐区块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比如首页猜你喜欢、详情页相关推荐</a:t>
            </a: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物品</a:t>
            </a:r>
            <a:r>
              <a:rPr lang="en-US" altLang="zh-CN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ID</a:t>
            </a:r>
            <a:endParaRPr lang="en-US" altLang="zh-CN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相关推荐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/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相似推荐需要</a:t>
            </a:r>
            <a:endParaRPr lang="en-US" altLang="zh-CN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环境信息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设备平台、网络类型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Wifi/4G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</a:rPr>
              <a:t>、地理位置</a:t>
            </a: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分页参数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pageidx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、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size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97855" y="1759585"/>
            <a:ext cx="5434330" cy="4575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b="1">
                <a:solidFill>
                  <a:srgbClr val="C0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返回：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物品列表</a:t>
            </a:r>
            <a:endParaRPr lang="zh-CN" altLang="en-US" sz="1600" b="1">
              <a:solidFill>
                <a:srgbClr val="C0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物品信息，比如标题、价格、封面图</a:t>
            </a: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每个Item的召回算法，可以多个，reltime@cf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分桶</a:t>
            </a:r>
            <a:r>
              <a:rPr lang="en-US" altLang="zh-CN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ID</a:t>
            </a:r>
            <a:endParaRPr lang="zh-CN" altLang="en-US" sz="1600" b="1">
              <a:solidFill>
                <a:srgbClr val="C0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代表某个推荐算法，比如协同过滤、内容推荐、混合推荐等</a:t>
            </a: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前端行为上报打点需要带上该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ID</a:t>
            </a: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，跟踪分桶效果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推荐eventid</a:t>
            </a:r>
            <a:endParaRPr lang="zh-CN" altLang="en-US" sz="1600" b="1">
              <a:solidFill>
                <a:srgbClr val="C00000"/>
              </a:solidFill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跟踪单次推荐的展现、点击等效果</a:t>
            </a: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前端行为上报打点需要带上该</a:t>
            </a:r>
            <a:r>
              <a:rPr lang="en-US" altLang="zh-CN" sz="1600"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ID</a:t>
            </a:r>
            <a:endParaRPr lang="zh-CN" altLang="en-US" sz="1600">
              <a:latin typeface="汉仪方隶简" panose="02010600000101010101" charset="-122"/>
              <a:ea typeface="汉仪方隶简" panose="02010600000101010101" charset="-122"/>
              <a:cs typeface="汉仪方隶简" panose="02010600000101010101" charset="-122"/>
              <a:sym typeface="+mn-ea"/>
            </a:endParaRPr>
          </a:p>
          <a:p>
            <a:pPr lvl="0"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FF0000"/>
                </a:solidFill>
                <a:latin typeface="汉仪方隶简" panose="02010600000101010101" charset="-122"/>
                <a:ea typeface="汉仪方隶简" panose="02010600000101010101" charset="-122"/>
                <a:cs typeface="汉仪方隶简" panose="02010600000101010101" charset="-122"/>
                <a:sym typeface="+mn-ea"/>
              </a:rPr>
              <a:t>分页信息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46760" y="1170940"/>
            <a:ext cx="6972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整个推荐系统只有一个大接口，通过</a:t>
            </a:r>
            <a:r>
              <a:rPr lang="en-US" altLang="zh-CN"/>
              <a:t>HTTP+JSON</a:t>
            </a:r>
            <a:r>
              <a:rPr lang="zh-CN" altLang="en-US"/>
              <a:t>的方式对外提供服务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86C9D2"/>
            </a:gs>
            <a:gs pos="0">
              <a:srgbClr val="B6E6EA"/>
            </a:gs>
            <a:gs pos="100000">
              <a:srgbClr val="58A4B4"/>
            </a:gs>
          </a:gsLst>
          <a:lin ang="4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4740" y="1257300"/>
            <a:ext cx="10104755" cy="434403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6600" b="1">
                <a:solidFill>
                  <a:schemeClr val="tx1"/>
                </a:solidFill>
              </a:rPr>
              <a:t>推荐系统</a:t>
            </a:r>
            <a:br>
              <a:rPr lang="zh-CN" sz="6600" b="1">
                <a:solidFill>
                  <a:schemeClr val="tx1"/>
                </a:solidFill>
              </a:rPr>
            </a:br>
            <a:r>
              <a:rPr lang="zh-CN" sz="6600" b="1">
                <a:solidFill>
                  <a:schemeClr val="tx1"/>
                </a:solidFill>
              </a:rPr>
              <a:t>怎样解决</a:t>
            </a:r>
            <a:br>
              <a:rPr lang="zh-CN" sz="6600" b="1">
                <a:solidFill>
                  <a:schemeClr val="tx1"/>
                </a:solidFill>
              </a:rPr>
            </a:br>
            <a:r>
              <a:rPr lang="zh-CN" sz="6600" b="1">
                <a:solidFill>
                  <a:schemeClr val="tx1"/>
                </a:solidFill>
              </a:rPr>
              <a:t>物品冷启动问题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6760" y="277495"/>
            <a:ext cx="9144000" cy="893445"/>
          </a:xfrm>
        </p:spPr>
        <p:txBody>
          <a:bodyPr/>
          <a:lstStyle/>
          <a:p>
            <a:pPr algn="l"/>
            <a:r>
              <a:rPr lang="zh-CN" sz="4000"/>
              <a:t>怎样解决物品冷启动问题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46760" y="1170940"/>
            <a:ext cx="7269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/>
              <a:t>物品冷启动：新加入系统的物品，因缺少行为数据而无法被扩散推荐；</a:t>
            </a:r>
          </a:p>
          <a:p>
            <a:pPr algn="l">
              <a:lnSpc>
                <a:spcPct val="150000"/>
              </a:lnSpc>
            </a:pPr>
            <a:r>
              <a:rPr lang="zh-CN"/>
              <a:t>在注重时效性的场景是问题，比如新闻类应用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4041775" y="2573020"/>
            <a:ext cx="2553970" cy="972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推荐系统</a:t>
            </a:r>
          </a:p>
        </p:txBody>
      </p:sp>
      <p:sp>
        <p:nvSpPr>
          <p:cNvPr id="8" name="矩形 7"/>
          <p:cNvSpPr/>
          <p:nvPr/>
        </p:nvSpPr>
        <p:spPr>
          <a:xfrm>
            <a:off x="5838825" y="4493260"/>
            <a:ext cx="2783205" cy="899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基于协同过滤的推荐算法</a:t>
            </a:r>
          </a:p>
          <a:p>
            <a:pPr algn="ctr"/>
            <a:endParaRPr lang="zh-CN" altLang="en-US" sz="1200"/>
          </a:p>
          <a:p>
            <a:pPr algn="ctr"/>
            <a:r>
              <a:rPr lang="zh-CN" altLang="en-US" sz="1200"/>
              <a:t>使用群体行为数据</a:t>
            </a:r>
          </a:p>
        </p:txBody>
      </p:sp>
      <p:sp>
        <p:nvSpPr>
          <p:cNvPr id="9" name="矩形 8"/>
          <p:cNvSpPr/>
          <p:nvPr/>
        </p:nvSpPr>
        <p:spPr>
          <a:xfrm>
            <a:off x="2072005" y="4493260"/>
            <a:ext cx="2620645" cy="899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基于内容的</a:t>
            </a:r>
            <a:r>
              <a:rPr lang="zh-CN"/>
              <a:t>推荐算法</a:t>
            </a:r>
          </a:p>
          <a:p>
            <a:pPr algn="ctr"/>
            <a:endParaRPr lang="zh-CN" sz="1200"/>
          </a:p>
          <a:p>
            <a:pPr algn="ctr"/>
            <a:r>
              <a:rPr lang="zh-CN" sz="1200"/>
              <a:t>使用内容本身的信息</a:t>
            </a:r>
          </a:p>
        </p:txBody>
      </p:sp>
      <p:cxnSp>
        <p:nvCxnSpPr>
          <p:cNvPr id="10" name="肘形连接符 9"/>
          <p:cNvCxnSpPr>
            <a:stCxn id="2" idx="2"/>
            <a:endCxn id="9" idx="0"/>
          </p:cNvCxnSpPr>
          <p:nvPr/>
        </p:nvCxnSpPr>
        <p:spPr>
          <a:xfrm rot="5400000">
            <a:off x="3876675" y="3051175"/>
            <a:ext cx="948055" cy="1936115"/>
          </a:xfrm>
          <a:prstGeom prst="bentConnector3">
            <a:avLst>
              <a:gd name="adj1" fmla="val 50033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2" idx="2"/>
            <a:endCxn id="8" idx="0"/>
          </p:cNvCxnSpPr>
          <p:nvPr/>
        </p:nvCxnSpPr>
        <p:spPr>
          <a:xfrm rot="5400000" flipV="1">
            <a:off x="5800725" y="3063240"/>
            <a:ext cx="948055" cy="1911985"/>
          </a:xfrm>
          <a:prstGeom prst="bentConnector3">
            <a:avLst>
              <a:gd name="adj1" fmla="val 50033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430780" y="5537200"/>
            <a:ext cx="19024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方法</a:t>
            </a:r>
            <a:r>
              <a:rPr lang="en-US" altLang="zh-CN" sz="1400"/>
              <a:t>1</a:t>
            </a:r>
            <a:r>
              <a:rPr lang="zh-CN" altLang="en-US" sz="1400"/>
              <a:t>：物品相似</a:t>
            </a:r>
            <a:r>
              <a:rPr lang="en-US" altLang="zh-CN" sz="1400"/>
              <a:t>U2I2I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937885" y="5537200"/>
            <a:ext cx="25844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方法</a:t>
            </a:r>
            <a:r>
              <a:rPr lang="en-US" altLang="zh-CN" sz="1400"/>
              <a:t>2</a:t>
            </a:r>
            <a:r>
              <a:rPr lang="zh-CN" altLang="en-US" sz="1400"/>
              <a:t>：抖音的多级流量池算法</a:t>
            </a:r>
            <a:endParaRPr lang="en-US" altLang="zh-CN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推荐系统是什么？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182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latin typeface="+mn-ea"/>
                <a:cs typeface="+mn-ea"/>
              </a:rPr>
              <a:t>定义：</a:t>
            </a:r>
            <a:r>
              <a:rPr lang="zh-CN" altLang="en-US" sz="2000" b="1">
                <a:latin typeface="+mn-ea"/>
                <a:cs typeface="+mn-ea"/>
              </a:rPr>
              <a:t>根据用户的</a:t>
            </a:r>
            <a:r>
              <a:rPr lang="zh-CN" altLang="en-US" sz="2000" b="1">
                <a:latin typeface="+mn-ea"/>
                <a:cs typeface="+mn-ea"/>
                <a:sym typeface="+mn-ea"/>
              </a:rPr>
              <a:t>历史</a:t>
            </a:r>
            <a:r>
              <a:rPr lang="zh-CN" altLang="en-US" sz="2000" b="1">
                <a:latin typeface="+mn-ea"/>
                <a:cs typeface="+mn-ea"/>
              </a:rPr>
              <a:t>信息和行为</a:t>
            </a:r>
            <a:r>
              <a:rPr lang="zh-CN" altLang="en-US" sz="2000">
                <a:latin typeface="+mn-ea"/>
                <a:cs typeface="+mn-ea"/>
              </a:rPr>
              <a:t>，向用户</a:t>
            </a:r>
            <a:r>
              <a:rPr lang="zh-CN" altLang="en-US" sz="2000" b="1">
                <a:latin typeface="+mn-ea"/>
                <a:cs typeface="+mn-ea"/>
              </a:rPr>
              <a:t>推荐他感兴趣的内容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2000" b="1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000">
              <a:latin typeface="+mn-ea"/>
              <a:cs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367790" y="3429635"/>
            <a:ext cx="1120140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  <a:r>
              <a:rPr lang="en-US" altLang="zh-CN"/>
              <a:t>1</a:t>
            </a:r>
          </a:p>
        </p:txBody>
      </p:sp>
      <p:sp>
        <p:nvSpPr>
          <p:cNvPr id="5" name="椭圆 4"/>
          <p:cNvSpPr/>
          <p:nvPr/>
        </p:nvSpPr>
        <p:spPr>
          <a:xfrm>
            <a:off x="1367790" y="4199890"/>
            <a:ext cx="1120140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  <a:r>
              <a:rPr lang="en-US" altLang="zh-CN"/>
              <a:t>2</a:t>
            </a:r>
          </a:p>
        </p:txBody>
      </p:sp>
      <p:sp>
        <p:nvSpPr>
          <p:cNvPr id="6" name="椭圆 5"/>
          <p:cNvSpPr/>
          <p:nvPr/>
        </p:nvSpPr>
        <p:spPr>
          <a:xfrm>
            <a:off x="1367790" y="5031105"/>
            <a:ext cx="1120140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  <a:r>
              <a:rPr lang="en-US" altLang="zh-CN"/>
              <a:t>3</a:t>
            </a:r>
          </a:p>
        </p:txBody>
      </p:sp>
      <p:sp>
        <p:nvSpPr>
          <p:cNvPr id="7" name="矩形 6"/>
          <p:cNvSpPr/>
          <p:nvPr/>
        </p:nvSpPr>
        <p:spPr>
          <a:xfrm>
            <a:off x="3447415" y="3387725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钢铁侠</a:t>
            </a:r>
          </a:p>
        </p:txBody>
      </p:sp>
      <p:sp>
        <p:nvSpPr>
          <p:cNvPr id="9" name="矩形 8"/>
          <p:cNvSpPr/>
          <p:nvPr/>
        </p:nvSpPr>
        <p:spPr>
          <a:xfrm>
            <a:off x="3447415" y="4153535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蝙蝠侠</a:t>
            </a:r>
          </a:p>
        </p:txBody>
      </p:sp>
      <p:sp>
        <p:nvSpPr>
          <p:cNvPr id="10" name="矩形 9"/>
          <p:cNvSpPr/>
          <p:nvPr/>
        </p:nvSpPr>
        <p:spPr>
          <a:xfrm>
            <a:off x="3447415" y="4984750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绿巨人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16785" y="275780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基于行为的协同过滤</a:t>
            </a:r>
          </a:p>
        </p:txBody>
      </p:sp>
      <p:cxnSp>
        <p:nvCxnSpPr>
          <p:cNvPr id="12" name="直接箭头连接符 11"/>
          <p:cNvCxnSpPr>
            <a:stCxn id="4" idx="6"/>
            <a:endCxn id="7" idx="1"/>
          </p:cNvCxnSpPr>
          <p:nvPr/>
        </p:nvCxnSpPr>
        <p:spPr>
          <a:xfrm>
            <a:off x="2487930" y="3612515"/>
            <a:ext cx="95948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7" idx="3"/>
            <a:endCxn id="10" idx="3"/>
          </p:cNvCxnSpPr>
          <p:nvPr/>
        </p:nvCxnSpPr>
        <p:spPr>
          <a:xfrm>
            <a:off x="5102225" y="3616960"/>
            <a:ext cx="3175" cy="1597025"/>
          </a:xfrm>
          <a:prstGeom prst="curvedConnector3">
            <a:avLst>
              <a:gd name="adj1" fmla="val 750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6"/>
            <a:endCxn id="9" idx="1"/>
          </p:cNvCxnSpPr>
          <p:nvPr/>
        </p:nvCxnSpPr>
        <p:spPr>
          <a:xfrm flipV="1">
            <a:off x="2487930" y="4382770"/>
            <a:ext cx="959485" cy="8312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4" idx="2"/>
            <a:endCxn id="6" idx="2"/>
          </p:cNvCxnSpPr>
          <p:nvPr/>
        </p:nvCxnSpPr>
        <p:spPr>
          <a:xfrm rot="10800000" flipV="1">
            <a:off x="1367790" y="3612515"/>
            <a:ext cx="3175" cy="1601470"/>
          </a:xfrm>
          <a:prstGeom prst="curved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113905" y="275780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基于内容相似推荐</a:t>
            </a:r>
          </a:p>
        </p:txBody>
      </p:sp>
      <p:sp>
        <p:nvSpPr>
          <p:cNvPr id="17" name="椭圆 16"/>
          <p:cNvSpPr/>
          <p:nvPr/>
        </p:nvSpPr>
        <p:spPr>
          <a:xfrm>
            <a:off x="6273800" y="4153535"/>
            <a:ext cx="1120140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  <a:r>
              <a:rPr lang="en-US" altLang="zh-CN"/>
              <a:t>1</a:t>
            </a:r>
          </a:p>
        </p:txBody>
      </p:sp>
      <p:sp>
        <p:nvSpPr>
          <p:cNvPr id="19" name="矩形 18"/>
          <p:cNvSpPr/>
          <p:nvPr/>
        </p:nvSpPr>
        <p:spPr>
          <a:xfrm>
            <a:off x="6205855" y="5031105"/>
            <a:ext cx="1256030" cy="84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600"/>
              <a:t>历史行为</a:t>
            </a:r>
          </a:p>
          <a:p>
            <a:pPr algn="ctr"/>
            <a:r>
              <a:rPr lang="zh-CN" sz="1600"/>
              <a:t>钢铁侠</a:t>
            </a:r>
            <a:r>
              <a:rPr lang="en-US" altLang="zh-CN" sz="1600"/>
              <a:t>, Python</a:t>
            </a:r>
          </a:p>
        </p:txBody>
      </p:sp>
      <p:sp>
        <p:nvSpPr>
          <p:cNvPr id="20" name="矩形 19"/>
          <p:cNvSpPr/>
          <p:nvPr/>
        </p:nvSpPr>
        <p:spPr>
          <a:xfrm>
            <a:off x="7724775" y="3536950"/>
            <a:ext cx="125603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科幻</a:t>
            </a:r>
          </a:p>
        </p:txBody>
      </p:sp>
      <p:sp>
        <p:nvSpPr>
          <p:cNvPr id="21" name="矩形 20"/>
          <p:cNvSpPr/>
          <p:nvPr/>
        </p:nvSpPr>
        <p:spPr>
          <a:xfrm>
            <a:off x="7724775" y="4573270"/>
            <a:ext cx="125603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Python</a:t>
            </a:r>
          </a:p>
        </p:txBody>
      </p:sp>
      <p:sp>
        <p:nvSpPr>
          <p:cNvPr id="22" name="矩形 21"/>
          <p:cNvSpPr/>
          <p:nvPr/>
        </p:nvSpPr>
        <p:spPr>
          <a:xfrm>
            <a:off x="9532620" y="3336925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蝙蝠侠</a:t>
            </a:r>
          </a:p>
        </p:txBody>
      </p:sp>
      <p:sp>
        <p:nvSpPr>
          <p:cNvPr id="23" name="矩形 22"/>
          <p:cNvSpPr/>
          <p:nvPr/>
        </p:nvSpPr>
        <p:spPr>
          <a:xfrm>
            <a:off x="9532620" y="4107180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绿巨人</a:t>
            </a:r>
          </a:p>
        </p:txBody>
      </p:sp>
      <p:sp>
        <p:nvSpPr>
          <p:cNvPr id="24" name="矩形 23"/>
          <p:cNvSpPr/>
          <p:nvPr/>
        </p:nvSpPr>
        <p:spPr>
          <a:xfrm>
            <a:off x="9532620" y="4938395"/>
            <a:ext cx="1654810" cy="457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大数据</a:t>
            </a:r>
          </a:p>
        </p:txBody>
      </p:sp>
      <p:cxnSp>
        <p:nvCxnSpPr>
          <p:cNvPr id="25" name="直接箭头连接符 24"/>
          <p:cNvCxnSpPr>
            <a:stCxn id="17" idx="6"/>
            <a:endCxn id="20" idx="1"/>
          </p:cNvCxnSpPr>
          <p:nvPr/>
        </p:nvCxnSpPr>
        <p:spPr>
          <a:xfrm flipV="1">
            <a:off x="7393940" y="3766185"/>
            <a:ext cx="330835" cy="5702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6"/>
            <a:endCxn id="21" idx="1"/>
          </p:cNvCxnSpPr>
          <p:nvPr/>
        </p:nvCxnSpPr>
        <p:spPr>
          <a:xfrm>
            <a:off x="7393940" y="4336415"/>
            <a:ext cx="330835" cy="466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0" idx="3"/>
            <a:endCxn id="22" idx="1"/>
          </p:cNvCxnSpPr>
          <p:nvPr/>
        </p:nvCxnSpPr>
        <p:spPr>
          <a:xfrm flipV="1">
            <a:off x="8980805" y="3566160"/>
            <a:ext cx="551815" cy="2000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3"/>
            <a:endCxn id="23" idx="1"/>
          </p:cNvCxnSpPr>
          <p:nvPr/>
        </p:nvCxnSpPr>
        <p:spPr>
          <a:xfrm>
            <a:off x="8980805" y="3766185"/>
            <a:ext cx="551815" cy="5702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1" idx="3"/>
            <a:endCxn id="24" idx="1"/>
          </p:cNvCxnSpPr>
          <p:nvPr/>
        </p:nvCxnSpPr>
        <p:spPr>
          <a:xfrm>
            <a:off x="8980805" y="4802505"/>
            <a:ext cx="551815" cy="3651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7" idx="4"/>
            <a:endCxn id="19" idx="0"/>
          </p:cNvCxnSpPr>
          <p:nvPr/>
        </p:nvCxnSpPr>
        <p:spPr>
          <a:xfrm>
            <a:off x="6833870" y="4518660"/>
            <a:ext cx="0" cy="512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6760" y="277495"/>
            <a:ext cx="9144000" cy="893445"/>
          </a:xfrm>
        </p:spPr>
        <p:txBody>
          <a:bodyPr/>
          <a:lstStyle/>
          <a:p>
            <a:pPr algn="l"/>
            <a:r>
              <a:rPr lang="zh-CN" sz="4000"/>
              <a:t>解决物品冷启动问题</a:t>
            </a:r>
            <a:endParaRPr lang="zh-CN" altLang="en-US" sz="4000"/>
          </a:p>
        </p:txBody>
      </p:sp>
      <p:sp>
        <p:nvSpPr>
          <p:cNvPr id="6" name="文本框 5"/>
          <p:cNvSpPr txBox="1"/>
          <p:nvPr/>
        </p:nvSpPr>
        <p:spPr>
          <a:xfrm>
            <a:off x="746760" y="1170940"/>
            <a:ext cx="716978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/>
              <a:t>方法</a:t>
            </a:r>
            <a:r>
              <a:rPr lang="en-US" altLang="zh-CN"/>
              <a:t>1</a:t>
            </a:r>
            <a:r>
              <a:rPr lang="zh-CN" altLang="en-US"/>
              <a:t>：基于物品相似算法的</a:t>
            </a:r>
            <a:r>
              <a:rPr lang="en-US" altLang="zh-CN"/>
              <a:t>U 2 I 2 I</a:t>
            </a:r>
            <a:r>
              <a:rPr lang="zh-CN" altLang="en-US"/>
              <a:t>，类似功能：看了还看、相关推荐</a:t>
            </a:r>
          </a:p>
        </p:txBody>
      </p:sp>
      <p:sp>
        <p:nvSpPr>
          <p:cNvPr id="3" name="矩形 2"/>
          <p:cNvSpPr/>
          <p:nvPr/>
        </p:nvSpPr>
        <p:spPr>
          <a:xfrm>
            <a:off x="1809115" y="273367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物品列表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721735" y="2320290"/>
            <a:ext cx="3738880" cy="737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400">
                <a:sym typeface="+mn-ea"/>
              </a:rPr>
              <a:t>内容属性：标题、描述、分类、标签、作者等</a:t>
            </a:r>
          </a:p>
          <a:p>
            <a:pPr algn="ctr"/>
            <a:r>
              <a:rPr lang="zh-CN" altLang="en-US" sz="1400"/>
              <a:t>映射成物品内容向量</a:t>
            </a:r>
          </a:p>
          <a:p>
            <a:pPr algn="ctr"/>
            <a:r>
              <a:rPr lang="zh-CN" altLang="en-US" sz="1400"/>
              <a:t>余弦相似度计算</a:t>
            </a:r>
          </a:p>
        </p:txBody>
      </p:sp>
      <p:sp>
        <p:nvSpPr>
          <p:cNvPr id="19" name="矩形 18"/>
          <p:cNvSpPr/>
          <p:nvPr/>
        </p:nvSpPr>
        <p:spPr>
          <a:xfrm>
            <a:off x="7687310" y="2733675"/>
            <a:ext cx="234124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物品</a:t>
            </a:r>
            <a:r>
              <a:rPr lang="en-US" altLang="zh-CN"/>
              <a:t>-</a:t>
            </a:r>
            <a:r>
              <a:rPr lang="zh-CN" altLang="en-US"/>
              <a:t>物品</a:t>
            </a:r>
          </a:p>
          <a:p>
            <a:pPr algn="ctr"/>
            <a:r>
              <a:rPr lang="zh-CN" altLang="en-US"/>
              <a:t>相似度</a:t>
            </a:r>
            <a:r>
              <a:rPr lang="en-US" altLang="zh-CN"/>
              <a:t>TOPN</a:t>
            </a:r>
            <a:r>
              <a:rPr lang="zh-CN" altLang="en-US"/>
              <a:t>列表</a:t>
            </a:r>
          </a:p>
        </p:txBody>
      </p:sp>
      <p:cxnSp>
        <p:nvCxnSpPr>
          <p:cNvPr id="20" name="直接箭头连接符 19"/>
          <p:cNvCxnSpPr>
            <a:stCxn id="3" idx="3"/>
            <a:endCxn id="19" idx="1"/>
          </p:cNvCxnSpPr>
          <p:nvPr/>
        </p:nvCxnSpPr>
        <p:spPr>
          <a:xfrm>
            <a:off x="3495040" y="3107055"/>
            <a:ext cx="41922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809115" y="449008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</a:p>
        </p:txBody>
      </p:sp>
      <p:sp>
        <p:nvSpPr>
          <p:cNvPr id="22" name="矩形 21"/>
          <p:cNvSpPr/>
          <p:nvPr/>
        </p:nvSpPr>
        <p:spPr>
          <a:xfrm>
            <a:off x="4965700" y="449008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物品</a:t>
            </a:r>
            <a:r>
              <a:rPr lang="en-US" altLang="zh-CN"/>
              <a:t>A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495040" y="4863465"/>
            <a:ext cx="147447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785235" y="4433570"/>
            <a:ext cx="894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400"/>
              <a:t>产生行为</a:t>
            </a:r>
          </a:p>
        </p:txBody>
      </p:sp>
      <p:sp>
        <p:nvSpPr>
          <p:cNvPr id="25" name="矩形 24"/>
          <p:cNvSpPr/>
          <p:nvPr/>
        </p:nvSpPr>
        <p:spPr>
          <a:xfrm>
            <a:off x="8014970" y="4490085"/>
            <a:ext cx="201358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/>
              <a:t>物品</a:t>
            </a:r>
            <a:r>
              <a:rPr lang="en-US" altLang="zh-CN"/>
              <a:t>A</a:t>
            </a:r>
          </a:p>
          <a:p>
            <a:pPr algn="ctr"/>
            <a:r>
              <a:rPr lang="zh-CN" altLang="en-US"/>
              <a:t>相似的其它物品</a:t>
            </a:r>
          </a:p>
        </p:txBody>
      </p:sp>
      <p:cxnSp>
        <p:nvCxnSpPr>
          <p:cNvPr id="26" name="直接箭头连接符 25"/>
          <p:cNvCxnSpPr>
            <a:stCxn id="22" idx="3"/>
            <a:endCxn id="25" idx="1"/>
          </p:cNvCxnSpPr>
          <p:nvPr/>
        </p:nvCxnSpPr>
        <p:spPr>
          <a:xfrm>
            <a:off x="6651625" y="4863465"/>
            <a:ext cx="13633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950075" y="4433570"/>
            <a:ext cx="894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400"/>
              <a:t>推荐相似</a:t>
            </a:r>
          </a:p>
        </p:txBody>
      </p:sp>
      <p:cxnSp>
        <p:nvCxnSpPr>
          <p:cNvPr id="28" name="直接箭头连接符 27"/>
          <p:cNvCxnSpPr>
            <a:stCxn id="19" idx="2"/>
            <a:endCxn id="27" idx="0"/>
          </p:cNvCxnSpPr>
          <p:nvPr/>
        </p:nvCxnSpPr>
        <p:spPr>
          <a:xfrm flipH="1">
            <a:off x="7397115" y="3479800"/>
            <a:ext cx="1461135" cy="953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213090" y="3803015"/>
            <a:ext cx="28206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通过内容相似，把新物品</a:t>
            </a:r>
            <a:r>
              <a:rPr lang="en-US" altLang="zh-CN" sz="1400"/>
              <a:t>“</a:t>
            </a:r>
            <a:r>
              <a:rPr lang="zh-CN" altLang="en-US" sz="1400"/>
              <a:t>带出来</a:t>
            </a:r>
            <a:r>
              <a:rPr lang="en-US" altLang="zh-CN" sz="1400"/>
              <a:t>”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6760" y="277495"/>
            <a:ext cx="9144000" cy="893445"/>
          </a:xfrm>
        </p:spPr>
        <p:txBody>
          <a:bodyPr/>
          <a:lstStyle/>
          <a:p>
            <a:pPr algn="l"/>
            <a:r>
              <a:rPr lang="zh-CN" sz="4000"/>
              <a:t>解决物品冷启动问题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46760" y="1170940"/>
            <a:ext cx="784225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/>
              <a:t>方法</a:t>
            </a:r>
            <a:r>
              <a:rPr lang="en-US" altLang="zh-CN"/>
              <a:t>2</a:t>
            </a:r>
            <a:r>
              <a:rPr lang="zh-CN" altLang="en-US"/>
              <a:t>：抖音内容推荐算法，多级流量池机制，实质上是基于行为方法的试探</a:t>
            </a:r>
            <a:endParaRPr lang="zh-CN"/>
          </a:p>
        </p:txBody>
      </p:sp>
      <p:sp>
        <p:nvSpPr>
          <p:cNvPr id="2" name="矩形 1"/>
          <p:cNvSpPr/>
          <p:nvPr/>
        </p:nvSpPr>
        <p:spPr>
          <a:xfrm>
            <a:off x="1048385" y="248856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新的物品</a:t>
            </a:r>
          </a:p>
        </p:txBody>
      </p:sp>
      <p:sp>
        <p:nvSpPr>
          <p:cNvPr id="4" name="矩形 3"/>
          <p:cNvSpPr/>
          <p:nvPr/>
        </p:nvSpPr>
        <p:spPr>
          <a:xfrm>
            <a:off x="4589145" y="248856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一级流量池</a:t>
            </a:r>
          </a:p>
          <a:p>
            <a:pPr algn="ctr"/>
            <a:r>
              <a:rPr lang="en-US" altLang="zh-CN"/>
              <a:t>500</a:t>
            </a:r>
            <a:r>
              <a:rPr lang="zh-CN" altLang="en-US"/>
              <a:t>推荐量</a:t>
            </a:r>
          </a:p>
        </p:txBody>
      </p:sp>
      <p:sp>
        <p:nvSpPr>
          <p:cNvPr id="5" name="矩形 4"/>
          <p:cNvSpPr/>
          <p:nvPr/>
        </p:nvSpPr>
        <p:spPr>
          <a:xfrm>
            <a:off x="4589145" y="369633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二级流量池</a:t>
            </a:r>
          </a:p>
          <a:p>
            <a:pPr algn="ctr"/>
            <a:r>
              <a:rPr lang="en-US" altLang="zh-CN"/>
              <a:t>1W</a:t>
            </a:r>
            <a:r>
              <a:rPr lang="zh-CN" altLang="en-US"/>
              <a:t>推荐量</a:t>
            </a:r>
          </a:p>
        </p:txBody>
      </p:sp>
      <p:sp>
        <p:nvSpPr>
          <p:cNvPr id="8" name="矩形 7"/>
          <p:cNvSpPr/>
          <p:nvPr/>
        </p:nvSpPr>
        <p:spPr>
          <a:xfrm>
            <a:off x="4589145" y="4904105"/>
            <a:ext cx="168592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级流量池</a:t>
            </a:r>
          </a:p>
          <a:p>
            <a:pPr algn="ctr"/>
            <a:r>
              <a:rPr lang="en-US" altLang="zh-CN"/>
              <a:t>10W</a:t>
            </a:r>
            <a:r>
              <a:rPr lang="zh-CN" altLang="en-US"/>
              <a:t>推荐量</a:t>
            </a:r>
          </a:p>
        </p:txBody>
      </p:sp>
      <p:cxnSp>
        <p:nvCxnSpPr>
          <p:cNvPr id="9" name="直接箭头连接符 8"/>
          <p:cNvCxnSpPr>
            <a:stCxn id="2" idx="3"/>
            <a:endCxn id="4" idx="1"/>
          </p:cNvCxnSpPr>
          <p:nvPr/>
        </p:nvCxnSpPr>
        <p:spPr>
          <a:xfrm>
            <a:off x="2734310" y="2861945"/>
            <a:ext cx="18548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>
            <a:off x="5432425" y="3234690"/>
            <a:ext cx="0" cy="461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432425" y="4442460"/>
            <a:ext cx="0" cy="461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316470" y="4904105"/>
            <a:ext cx="3477895" cy="746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冷启动结束</a:t>
            </a:r>
          </a:p>
          <a:p>
            <a:pPr algn="ctr"/>
            <a:r>
              <a:rPr lang="zh-CN"/>
              <a:t>协同过滤已经可以很好的推荐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275070" y="5276850"/>
            <a:ext cx="10693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505075" y="1917700"/>
            <a:ext cx="33489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进入标准：</a:t>
            </a:r>
          </a:p>
          <a:p>
            <a:r>
              <a:rPr lang="zh-CN" altLang="en-US" sz="1200"/>
              <a:t>标题</a:t>
            </a:r>
            <a:r>
              <a:rPr lang="en-US" altLang="zh-CN" sz="1200"/>
              <a:t>/</a:t>
            </a:r>
            <a:r>
              <a:rPr lang="zh-CN" altLang="en-US" sz="1200"/>
              <a:t>简介</a:t>
            </a:r>
            <a:r>
              <a:rPr lang="en-US" altLang="zh-CN" sz="1200"/>
              <a:t>/</a:t>
            </a:r>
            <a:r>
              <a:rPr lang="zh-CN" altLang="en-US" sz="1200"/>
              <a:t>封面等内容质量、账号粉丝数等评级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421880" y="3528695"/>
            <a:ext cx="246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流量池晋升影响因素：</a:t>
            </a:r>
          </a:p>
          <a:p>
            <a:r>
              <a:rPr lang="zh-CN" altLang="en-US" sz="1200"/>
              <a:t>播放率、点赞率、评论率、转发率</a:t>
            </a:r>
          </a:p>
          <a:p>
            <a:endParaRPr lang="zh-CN" altLang="en-US" sz="1200"/>
          </a:p>
          <a:p>
            <a:r>
              <a:rPr lang="zh-CN" altLang="en-US" sz="12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如果在某一级流量池效果不达标</a:t>
            </a:r>
          </a:p>
          <a:p>
            <a:r>
              <a:rPr lang="zh-CN" altLang="en-US" sz="1200"/>
              <a:t>则不再晋升流量池，推荐量停止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6508750" y="3268980"/>
            <a:ext cx="673735" cy="42735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6377940" y="4300855"/>
            <a:ext cx="851535" cy="62230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513205" y="3839210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依然是个性化的</a:t>
            </a:r>
          </a:p>
          <a:p>
            <a:r>
              <a:rPr lang="zh-CN" altLang="en-US" sz="1200"/>
              <a:t>根据内容标签的分发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3192780" y="3375660"/>
            <a:ext cx="1211580" cy="46672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01035" y="4317365"/>
            <a:ext cx="1089025" cy="70358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95" y="693420"/>
            <a:ext cx="10058400" cy="565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750570" y="2520950"/>
            <a:ext cx="7571105" cy="2862580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当今推荐系统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极其重要的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Embedding</a:t>
            </a:r>
            <a:r>
              <a:rPr lang="zh-CN" altLang="en-US" sz="5400">
                <a:solidFill>
                  <a:srgbClr val="C00000"/>
                </a:solidFill>
              </a:rPr>
              <a:t>技术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16685" y="1906270"/>
            <a:ext cx="6764655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是什么东西？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有什么用途？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怎样使用数据生成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有什么技术难题？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74725" y="887095"/>
            <a:ext cx="106889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：近几年推荐技术研究的前沿、重要的、大量论文攻克的一个技术方向，并且在真实应用中收获了非常好的效果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875" y="292735"/>
            <a:ext cx="51390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是什么东西？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80135" y="1516380"/>
            <a:ext cx="443103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/>
              <a:t>直观上看，是一个数组，元素是小数数字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0135" y="1884680"/>
            <a:ext cx="338518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以下两个都叫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[0.3, 0.5]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因为有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个元素，也叫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</a:p>
          <a:p>
            <a:pPr>
              <a:lnSpc>
                <a:spcPct val="150000"/>
              </a:lnSpc>
            </a:pP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[0.3, 0.8, 0.4, ... ...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0.1, 0.3]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因为有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个元素，叫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95365" y="1516380"/>
            <a:ext cx="443103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/>
              <a:t>物理意义上，每个小数代表一个兴趣强度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95365" y="2003425"/>
            <a:ext cx="5563870" cy="4292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比如数组第一个元素代表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喜剧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，第二个代表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动作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[0.8, 0.3]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，含义是：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这个人喜欢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0.8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强度的喜剧，喜欢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0.3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强度的动作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电影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[0.4, 0.6]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，含义是：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这个电影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0.4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的强度是喜剧片，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0.6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的强度是动作片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余弦函数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([0.8, 0.3], [0.4, 0.6])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就能算出来这个人喜欢这个电影的程度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这是可解释的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但一般情况下，是用机器学习得到用户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物品的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这时候每个数值没法解释代表什么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兴趣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</a:p>
          <a:p>
            <a:pPr>
              <a:lnSpc>
                <a:spcPct val="150000"/>
              </a:lnSpc>
            </a:pP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虽然没法解释，这样的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兴趣向量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却可以大量使用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也叫作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latent factor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、隐因子、隐含兴趣向量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875" y="292735"/>
            <a:ext cx="45224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Embedding?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6810" y="1246505"/>
            <a:ext cx="92976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假如使用某种算法（下一页介绍）</a:t>
            </a:r>
          </a:p>
          <a:p>
            <a:r>
              <a:rPr lang="zh-CN" altLang="en-US" dirty="0"/>
              <a:t>得到了每个用户的</a:t>
            </a:r>
            <a:r>
              <a:rPr lang="en-US" altLang="zh-CN" dirty="0"/>
              <a:t>100</a:t>
            </a:r>
            <a:r>
              <a:rPr lang="zh-CN" altLang="en-US" dirty="0"/>
              <a:t>维兴趣向量、每个物品的</a:t>
            </a:r>
            <a:r>
              <a:rPr lang="en-US" altLang="zh-CN" dirty="0"/>
              <a:t>100</a:t>
            </a:r>
            <a:r>
              <a:rPr lang="zh-CN" altLang="en-US" dirty="0"/>
              <a:t>维兴趣向量，每个元素表示</a:t>
            </a:r>
            <a:r>
              <a:rPr lang="en-US" altLang="zh-CN" dirty="0"/>
              <a:t>“</a:t>
            </a:r>
            <a:r>
              <a:rPr lang="zh-CN" altLang="en-US" dirty="0"/>
              <a:t>隐含的兴趣</a:t>
            </a:r>
            <a:r>
              <a:rPr lang="en-US" altLang="zh-CN" dirty="0"/>
              <a:t>”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146810" y="4925060"/>
          <a:ext cx="3514725" cy="1531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en-US" altLang="zh-CN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[0.4,0.3,0,5,......,0.8,0.2]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en-US" altLang="zh-CN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[0.2,0.3,0,4,......,0.2,0.3]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 ...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en-US" altLang="zh-CN"/>
                        <a:t>m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[0.3,0.2,0,1,......,0.5,0.6]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1146810" y="2512060"/>
          <a:ext cx="3514725" cy="1531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物品</a:t>
                      </a:r>
                      <a:r>
                        <a:rPr lang="en-US" altLang="zh-CN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[0.2,0.3,0,6,......,0.6,0.2]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物品</a:t>
                      </a:r>
                      <a:r>
                        <a:rPr lang="en-US" altLang="zh-CN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[0.1,0.5,0,3,......,0.1,0.4]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 ...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物品</a:t>
                      </a:r>
                      <a:r>
                        <a:rPr lang="en-US" altLang="zh-CN" sz="1800">
                          <a:sym typeface="+mn-ea"/>
                        </a:rPr>
                        <a:t>n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[0.3,0.7,0,5,......,0.8,0.4]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95045" y="4556760"/>
            <a:ext cx="3818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</a:t>
            </a:r>
            <a:r>
              <a:rPr lang="zh-CN" altLang="en-US"/>
              <a:t>个用户的</a:t>
            </a:r>
            <a:r>
              <a:rPr lang="en-US" altLang="zh-CN"/>
              <a:t>100</a:t>
            </a:r>
            <a:r>
              <a:rPr lang="zh-CN" altLang="en-US"/>
              <a:t>位兴趣</a:t>
            </a:r>
            <a:r>
              <a:rPr lang="en-US" altLang="zh-CN"/>
              <a:t>Embedding</a:t>
            </a:r>
            <a:r>
              <a:rPr lang="zh-CN" altLang="en-US"/>
              <a:t>向量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254760" y="2143760"/>
            <a:ext cx="3298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</a:t>
            </a:r>
            <a:r>
              <a:rPr lang="zh-CN" altLang="en-US"/>
              <a:t>个物品的</a:t>
            </a:r>
            <a:r>
              <a:rPr lang="en-US" altLang="zh-CN"/>
              <a:t>100</a:t>
            </a:r>
            <a:r>
              <a:rPr lang="zh-CN" altLang="en-US"/>
              <a:t>维</a:t>
            </a:r>
            <a:r>
              <a:rPr lang="en-US" altLang="zh-CN"/>
              <a:t>Embedding</a:t>
            </a:r>
            <a:r>
              <a:rPr lang="zh-CN" altLang="en-US"/>
              <a:t>向量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181090" y="2862580"/>
            <a:ext cx="48602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：物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物推荐，相关推荐、买了又买、看了又看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使用一个物品的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用余弦相似度计算最相似的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个物品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181090" y="3988435"/>
            <a:ext cx="48602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：人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物推荐，猜你喜欢、猜你想看、猜你想买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使用一个用户的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用余弦相似度计算最相似的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个物品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181090" y="5180330"/>
            <a:ext cx="38442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：人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人推荐，猜你认识、推荐好友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使用一个用户的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用余弦相似度计算最相似的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个用户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723765" y="3350895"/>
            <a:ext cx="13843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723765" y="5690870"/>
            <a:ext cx="13843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723765" y="3611245"/>
            <a:ext cx="1294130" cy="6978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756785" y="4595495"/>
            <a:ext cx="1269365" cy="802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875" y="292735"/>
            <a:ext cx="63582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怎样使用数据生成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59790" y="1500505"/>
            <a:ext cx="9356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、基于</a:t>
            </a:r>
            <a:r>
              <a:rPr lang="zh-CN" b="1">
                <a:solidFill>
                  <a:srgbClr val="FF0000"/>
                </a:solidFill>
              </a:rPr>
              <a:t>内容</a:t>
            </a:r>
            <a:r>
              <a:rPr lang="en-US" altLang="zh-CN" b="1">
                <a:solidFill>
                  <a:srgbClr val="FF0000"/>
                </a:solidFill>
              </a:rPr>
              <a:t>word2vec</a:t>
            </a:r>
            <a:r>
              <a:rPr lang="zh-CN" altLang="en-US" b="1">
                <a:solidFill>
                  <a:srgbClr val="FF0000"/>
                </a:solidFill>
              </a:rPr>
              <a:t>的</a:t>
            </a:r>
            <a:r>
              <a:rPr lang="en-US" altLang="zh-CN" b="1">
                <a:solidFill>
                  <a:srgbClr val="FF0000"/>
                </a:solidFill>
              </a:rPr>
              <a:t>Embedding</a:t>
            </a:r>
            <a:r>
              <a:rPr lang="zh-CN" altLang="en-US" b="1">
                <a:solidFill>
                  <a:srgbClr val="FF0000"/>
                </a:solidFill>
              </a:rPr>
              <a:t>；</a:t>
            </a:r>
            <a:r>
              <a:rPr lang="en-US" altLang="zh-CN"/>
              <a:t>2</a:t>
            </a:r>
            <a:r>
              <a:rPr lang="zh-CN" altLang="en-US"/>
              <a:t>、协同过滤矩阵分解的方法；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DNN</a:t>
            </a:r>
            <a:r>
              <a:rPr lang="zh-CN" altLang="en-US"/>
              <a:t>深度学习的方法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" y="1991360"/>
            <a:ext cx="6388735" cy="449643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773035" y="3198495"/>
            <a:ext cx="318706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b="1"/>
              <a:t>Item2vec</a:t>
            </a:r>
            <a:r>
              <a:rPr lang="zh-CN" altLang="en-US" sz="1400" b="1"/>
              <a:t>算法：</a:t>
            </a:r>
          </a:p>
          <a:p>
            <a:endParaRPr lang="zh-CN" altLang="en-US" sz="1400"/>
          </a:p>
          <a:p>
            <a:r>
              <a:rPr lang="zh-CN" altLang="en-US" sz="1400"/>
              <a:t>把（文档ID，用户词语列表），变成（用户ID，播放电影ID列表），输入到word2vec，就能得到每个电影的Embedding向量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875" y="292735"/>
            <a:ext cx="63582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怎样使用数据生成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60" y="2348230"/>
            <a:ext cx="1990090" cy="16135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59790" y="2041525"/>
            <a:ext cx="41592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、准备输入文件：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、物品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、评分、时间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90" y="4300220"/>
            <a:ext cx="2374900" cy="2476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9790" y="3961765"/>
            <a:ext cx="145478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、读取到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spark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4075" y="2518410"/>
            <a:ext cx="3514725" cy="1543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34075" y="2156460"/>
            <a:ext cx="19138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、使用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spark als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训练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9040" y="4507230"/>
            <a:ext cx="4676140" cy="20631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78095" y="4200525"/>
            <a:ext cx="26898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得到内容的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embedding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向量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59790" y="1500505"/>
            <a:ext cx="9318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、基于</a:t>
            </a:r>
            <a:r>
              <a:rPr lang="zh-CN">
                <a:solidFill>
                  <a:schemeClr val="tx1"/>
                </a:solidFill>
              </a:rPr>
              <a:t>内容</a:t>
            </a:r>
            <a:r>
              <a:rPr lang="en-US" altLang="zh-CN">
                <a:solidFill>
                  <a:schemeClr val="tx1"/>
                </a:solidFill>
              </a:rPr>
              <a:t>word2vec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Embedding</a:t>
            </a:r>
            <a:r>
              <a:rPr lang="zh-CN" altLang="en-US">
                <a:solidFill>
                  <a:schemeClr val="tx1"/>
                </a:solidFill>
              </a:rPr>
              <a:t>；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 b="1">
                <a:solidFill>
                  <a:srgbClr val="FF0000"/>
                </a:solidFill>
              </a:rPr>
              <a:t>、协同过滤矩阵分解的方法；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DNN</a:t>
            </a:r>
            <a:r>
              <a:rPr lang="zh-CN" altLang="en-US"/>
              <a:t>深度学习的方法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875" y="292735"/>
            <a:ext cx="63582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怎样使用数据生成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59790" y="2072640"/>
            <a:ext cx="5185410" cy="4447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44920" y="1811655"/>
            <a:ext cx="5127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一个</a:t>
            </a:r>
            <a:r>
              <a:rPr lang="en-US" altLang="zh-CN"/>
              <a:t>DNN</a:t>
            </a:r>
            <a:r>
              <a:rPr lang="zh-CN" altLang="en-US"/>
              <a:t>模型中，</a:t>
            </a:r>
            <a:r>
              <a:rPr lang="en-US" altLang="zh-CN"/>
              <a:t>Embedding</a:t>
            </a:r>
            <a:r>
              <a:rPr lang="zh-CN" altLang="en-US"/>
              <a:t>层的</a:t>
            </a:r>
            <a:r>
              <a:rPr lang="en-US" altLang="zh-CN"/>
              <a:t>weights</a:t>
            </a:r>
            <a:r>
              <a:rPr lang="zh-CN" altLang="en-US"/>
              <a:t>就是向量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920" y="2359660"/>
            <a:ext cx="5212080" cy="41605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59790" y="1318260"/>
            <a:ext cx="93287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、基于</a:t>
            </a:r>
            <a:r>
              <a:rPr lang="zh-CN">
                <a:solidFill>
                  <a:schemeClr val="tx1"/>
                </a:solidFill>
              </a:rPr>
              <a:t>内容</a:t>
            </a:r>
            <a:r>
              <a:rPr lang="en-US" altLang="zh-CN">
                <a:solidFill>
                  <a:schemeClr val="tx1"/>
                </a:solidFill>
              </a:rPr>
              <a:t>word2vec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Embedding</a:t>
            </a:r>
            <a:r>
              <a:rPr lang="zh-CN" altLang="en-US">
                <a:solidFill>
                  <a:schemeClr val="tx1"/>
                </a:solidFill>
              </a:rPr>
              <a:t>；</a:t>
            </a:r>
            <a:r>
              <a:rPr lang="en-US" altLang="zh-CN"/>
              <a:t>2、协同过滤矩阵分解的方法；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DNN</a:t>
            </a:r>
            <a:r>
              <a:rPr lang="zh-CN" altLang="en-US" b="1">
                <a:solidFill>
                  <a:srgbClr val="FF0000"/>
                </a:solidFill>
              </a:rPr>
              <a:t>深度学习的方法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875" y="292735"/>
            <a:ext cx="59518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Embedding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的技术难题？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75665" y="1246505"/>
            <a:ext cx="9388475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Embedding</a:t>
            </a:r>
            <a:r>
              <a:rPr lang="zh-CN" altLang="en-US" b="1">
                <a:solidFill>
                  <a:srgbClr val="FF0000"/>
                </a:solidFill>
              </a:rPr>
              <a:t>的快速近邻搜索是一个技术难题</a:t>
            </a:r>
          </a:p>
          <a:p>
            <a:endParaRPr lang="zh-CN" altLang="en-US"/>
          </a:p>
          <a:p>
            <a:r>
              <a:rPr lang="zh-CN" altLang="en-US"/>
              <a:t>问题：</a:t>
            </a:r>
          </a:p>
          <a:p>
            <a:r>
              <a:rPr lang="zh-CN" altLang="en-US"/>
              <a:t>对一个电影</a:t>
            </a:r>
            <a:r>
              <a:rPr lang="en-US" altLang="zh-CN"/>
              <a:t>embedding</a:t>
            </a:r>
            <a:r>
              <a:rPr lang="zh-CN" altLang="en-US"/>
              <a:t>，怎样在</a:t>
            </a:r>
            <a:r>
              <a:rPr lang="en-US" altLang="zh-CN"/>
              <a:t>100W</a:t>
            </a:r>
            <a:r>
              <a:rPr lang="zh-CN" altLang="en-US"/>
              <a:t>的其它电影</a:t>
            </a:r>
            <a:r>
              <a:rPr lang="en-US" altLang="zh-CN"/>
              <a:t>Embedding</a:t>
            </a:r>
            <a:r>
              <a:rPr lang="zh-CN" altLang="en-US"/>
              <a:t>中，搜出</a:t>
            </a:r>
            <a:r>
              <a:rPr lang="en-US" altLang="zh-CN"/>
              <a:t>Top10</a:t>
            </a:r>
            <a:r>
              <a:rPr lang="zh-CN" altLang="en-US"/>
              <a:t>最相似的电影？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几个方法：</a:t>
            </a:r>
          </a:p>
          <a:p>
            <a:r>
              <a:rPr lang="en-US" altLang="zh-CN"/>
              <a:t>1</a:t>
            </a:r>
            <a:r>
              <a:rPr lang="zh-CN" altLang="en-US"/>
              <a:t>、离线暴力搜索</a:t>
            </a:r>
          </a:p>
          <a:p>
            <a:r>
              <a:rPr lang="zh-CN" altLang="en-US"/>
              <a:t>对</a:t>
            </a:r>
            <a:r>
              <a:rPr lang="en-US" altLang="zh-CN"/>
              <a:t>100W</a:t>
            </a:r>
            <a:r>
              <a:rPr lang="zh-CN" altLang="en-US"/>
              <a:t>的每个</a:t>
            </a:r>
            <a:r>
              <a:rPr lang="en-US" altLang="zh-CN"/>
              <a:t>embedding</a:t>
            </a:r>
            <a:r>
              <a:rPr lang="zh-CN" altLang="en-US"/>
              <a:t>，离线使用</a:t>
            </a:r>
            <a:r>
              <a:rPr lang="en-US" altLang="zh-CN"/>
              <a:t>for</a:t>
            </a:r>
            <a:r>
              <a:rPr lang="zh-CN" altLang="en-US"/>
              <a:t>循环挨个计算余弦相似度，产出</a:t>
            </a:r>
            <a:r>
              <a:rPr lang="en-US" altLang="zh-CN"/>
              <a:t>TOP 10</a:t>
            </a:r>
            <a:r>
              <a:rPr lang="zh-CN" altLang="en-US"/>
              <a:t>的电影</a:t>
            </a:r>
          </a:p>
          <a:p>
            <a:r>
              <a:rPr lang="zh-CN" altLang="en-US"/>
              <a:t>将（电影</a:t>
            </a:r>
            <a:r>
              <a:rPr lang="en-US" altLang="zh-CN"/>
              <a:t>ID</a:t>
            </a:r>
            <a:r>
              <a:rPr lang="zh-CN" altLang="en-US"/>
              <a:t>、相似</a:t>
            </a:r>
            <a:r>
              <a:rPr lang="en-US" altLang="zh-CN"/>
              <a:t>TOP10</a:t>
            </a:r>
            <a:r>
              <a:rPr lang="zh-CN" altLang="en-US"/>
              <a:t>的电影</a:t>
            </a:r>
            <a:r>
              <a:rPr lang="en-US" altLang="zh-CN"/>
              <a:t>ID</a:t>
            </a:r>
            <a:r>
              <a:rPr lang="zh-CN" altLang="en-US"/>
              <a:t>列表）存入</a:t>
            </a:r>
            <a:r>
              <a:rPr lang="en-US" altLang="zh-CN"/>
              <a:t>Redis</a:t>
            </a:r>
            <a:r>
              <a:rPr lang="zh-CN" altLang="en-US"/>
              <a:t>在线使用</a:t>
            </a:r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、离线</a:t>
            </a:r>
            <a:r>
              <a:rPr lang="en-US" altLang="zh-CN"/>
              <a:t>LSH</a:t>
            </a:r>
            <a:r>
              <a:rPr lang="zh-CN" altLang="en-US"/>
              <a:t>降低准确度的相似搜索</a:t>
            </a:r>
          </a:p>
          <a:p>
            <a:r>
              <a:rPr lang="en-US" altLang="zh-CN"/>
              <a:t>LSH</a:t>
            </a:r>
            <a:r>
              <a:rPr lang="zh-CN" altLang="en-US"/>
              <a:t>：局部敏感哈希</a:t>
            </a:r>
          </a:p>
          <a:p>
            <a:r>
              <a:rPr lang="zh-CN" altLang="en-US"/>
              <a:t>原理是先把</a:t>
            </a:r>
            <a:r>
              <a:rPr lang="en-US" altLang="zh-CN"/>
              <a:t>Embedding</a:t>
            </a:r>
            <a:r>
              <a:rPr lang="zh-CN" altLang="en-US"/>
              <a:t>分成很多桶，然后在桶或桶的附近搜索，可以极大加快搜索速度</a:t>
            </a:r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、在线搜索，满足</a:t>
            </a:r>
            <a:r>
              <a:rPr lang="en-US" altLang="zh-CN"/>
              <a:t>50MS</a:t>
            </a:r>
            <a:r>
              <a:rPr lang="zh-CN" altLang="en-US"/>
              <a:t>以下的百万、千万的近邻搜索</a:t>
            </a:r>
          </a:p>
          <a:p>
            <a:r>
              <a:rPr lang="zh-CN" altLang="en-US"/>
              <a:t>常用</a:t>
            </a:r>
            <a:r>
              <a:rPr lang="en-US" altLang="zh-CN"/>
              <a:t>facebook</a:t>
            </a:r>
            <a:r>
              <a:rPr lang="zh-CN" altLang="en-US"/>
              <a:t>开源的</a:t>
            </a:r>
            <a:r>
              <a:rPr lang="en-US" altLang="zh-CN"/>
              <a:t>faiss</a:t>
            </a:r>
            <a:r>
              <a:rPr lang="zh-CN" altLang="en-US"/>
              <a:t>近邻搜索库，可以流式往里面添加</a:t>
            </a:r>
            <a:r>
              <a:rPr lang="en-US" altLang="zh-CN"/>
              <a:t>Embedding</a:t>
            </a:r>
            <a:r>
              <a:rPr lang="zh-CN" altLang="en-US"/>
              <a:t>，然后</a:t>
            </a:r>
            <a:r>
              <a:rPr lang="en-US" altLang="zh-CN"/>
              <a:t>ms</a:t>
            </a:r>
            <a:r>
              <a:rPr lang="zh-CN" altLang="en-US"/>
              <a:t>级别搜索近邻</a:t>
            </a:r>
          </a:p>
          <a:p>
            <a:r>
              <a:rPr lang="zh-CN" altLang="en-US"/>
              <a:t>使用的原理为降维、聚类、索引树等方法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推荐系统解决了什么问题？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3535"/>
            <a:ext cx="10515600" cy="137223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600" b="1">
                <a:latin typeface="+mn-ea"/>
                <a:cs typeface="+mn-ea"/>
              </a:rPr>
              <a:t>信息过载：</a:t>
            </a:r>
            <a:r>
              <a:rPr lang="zh-CN" altLang="en-US" sz="1600">
                <a:latin typeface="+mn-ea"/>
                <a:cs typeface="+mn-ea"/>
              </a:rPr>
              <a:t>商品、视频等有好几百万</a:t>
            </a:r>
          </a:p>
          <a:p>
            <a:pPr>
              <a:lnSpc>
                <a:spcPct val="100000"/>
              </a:lnSpc>
            </a:pPr>
            <a:r>
              <a:rPr lang="zh-CN" altLang="en-US" sz="1600">
                <a:latin typeface="+mn-ea"/>
                <a:cs typeface="+mn-ea"/>
              </a:rPr>
              <a:t>用户：怎样找到自己感兴趣的物品？</a:t>
            </a:r>
          </a:p>
          <a:p>
            <a:pPr>
              <a:lnSpc>
                <a:spcPct val="100000"/>
              </a:lnSpc>
            </a:pPr>
            <a:r>
              <a:rPr lang="zh-CN" altLang="en-US" sz="1600">
                <a:latin typeface="+mn-ea"/>
                <a:cs typeface="+mn-ea"/>
              </a:rPr>
              <a:t>系统：怎样展示几百万的物品给用户，达到自己的商业目标？</a:t>
            </a:r>
          </a:p>
          <a:p>
            <a:pPr>
              <a:lnSpc>
                <a:spcPct val="100000"/>
              </a:lnSpc>
            </a:pPr>
            <a:endParaRPr lang="zh-CN" altLang="en-US" sz="1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1600">
              <a:latin typeface="+mn-ea"/>
              <a:cs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10" y="4304665"/>
            <a:ext cx="4762500" cy="23812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8200" y="3197860"/>
            <a:ext cx="529844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b="1">
                <a:latin typeface="+mn-ea"/>
                <a:cs typeface="+mn-ea"/>
                <a:sym typeface="+mn-ea"/>
              </a:rPr>
              <a:t>挖掘长尾：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+mn-ea"/>
                <a:cs typeface="+mn-ea"/>
                <a:sym typeface="+mn-ea"/>
              </a:rPr>
              <a:t>大部分的冷门物品得不到暴露，然而他们的加和价值超过热门物品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亚马逊图书分类57%的收入来自长尾冷门的书籍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532880" y="3282315"/>
            <a:ext cx="5298440" cy="2338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b="1">
                <a:latin typeface="+mn-ea"/>
                <a:cs typeface="+mn-ea"/>
                <a:sym typeface="+mn-ea"/>
              </a:rPr>
              <a:t>用户体验：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搜索：当明确自己的目标的时候，我们用搜索引擎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推荐：当不明确的时候，推荐系统推荐我们感兴趣的商品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一个系统推荐了我很感兴趣，但是自己很难发现的物品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想一想逛京东、亚马逊，买了自己不需要物品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/>
              <a:t>提升用户体验，增大系统留存和转化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10765" y="1997710"/>
            <a:ext cx="7571105" cy="286258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依赖数据源与特征工程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875" y="292735"/>
            <a:ext cx="41262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数据来源与数据应用</a:t>
            </a:r>
          </a:p>
        </p:txBody>
      </p:sp>
      <p:sp>
        <p:nvSpPr>
          <p:cNvPr id="5" name="矩形 4"/>
          <p:cNvSpPr/>
          <p:nvPr/>
        </p:nvSpPr>
        <p:spPr>
          <a:xfrm>
            <a:off x="1857375" y="1706880"/>
            <a:ext cx="2704465" cy="1136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业务数据库</a:t>
            </a:r>
            <a:endParaRPr lang="en-US" altLang="zh-CN" b="1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MySQL</a:t>
            </a:r>
            <a:r>
              <a:rPr lang="zh-CN" altLang="en-US"/>
              <a:t>、</a:t>
            </a:r>
            <a:r>
              <a:rPr lang="en-US" altLang="zh-CN"/>
              <a:t>REDIS</a:t>
            </a:r>
            <a:endParaRPr lang="zh-CN" altLang="en-US"/>
          </a:p>
          <a:p>
            <a:pPr algn="ctr"/>
            <a:r>
              <a:rPr lang="zh-CN" altLang="en-US"/>
              <a:t>物品数据、用户列表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857375" y="3294380"/>
            <a:ext cx="270446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前端埋点日志</a:t>
            </a:r>
          </a:p>
          <a:p>
            <a:pPr algn="ctr"/>
            <a:r>
              <a:rPr lang="en-US" altLang="zh-CN"/>
              <a:t>Kafka</a:t>
            </a:r>
            <a:r>
              <a:rPr lang="zh-CN" altLang="en-US"/>
              <a:t>流</a:t>
            </a:r>
            <a:r>
              <a:rPr lang="en-US" altLang="zh-CN"/>
              <a:t>/HDFS</a:t>
            </a:r>
            <a:r>
              <a:rPr lang="zh-CN" altLang="en-US"/>
              <a:t>表</a:t>
            </a:r>
          </a:p>
          <a:p>
            <a:pPr algn="ctr"/>
            <a:r>
              <a:rPr lang="zh-CN" altLang="en-US"/>
              <a:t>用户行为日志</a:t>
            </a:r>
          </a:p>
        </p:txBody>
      </p:sp>
      <p:sp>
        <p:nvSpPr>
          <p:cNvPr id="13" name="矩形 12"/>
          <p:cNvSpPr/>
          <p:nvPr/>
        </p:nvSpPr>
        <p:spPr>
          <a:xfrm>
            <a:off x="1857375" y="4954270"/>
            <a:ext cx="270446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b="1">
                <a:solidFill>
                  <a:srgbClr val="FF0000"/>
                </a:solidFill>
              </a:rPr>
              <a:t>外部数据</a:t>
            </a:r>
          </a:p>
          <a:p>
            <a:pPr algn="ctr"/>
            <a:r>
              <a:rPr lang="en-US" altLang="zh-CN"/>
              <a:t>CSV/TXT/API/HIVE</a:t>
            </a:r>
            <a:r>
              <a:rPr lang="zh-CN" altLang="en-US"/>
              <a:t>表</a:t>
            </a:r>
          </a:p>
          <a:p>
            <a:pPr algn="ctr"/>
            <a:r>
              <a:rPr lang="zh-CN" altLang="en-US"/>
              <a:t>其他业务的可用数据</a:t>
            </a:r>
          </a:p>
        </p:txBody>
      </p:sp>
      <p:sp>
        <p:nvSpPr>
          <p:cNvPr id="14" name="矩形 13"/>
          <p:cNvSpPr/>
          <p:nvPr/>
        </p:nvSpPr>
        <p:spPr>
          <a:xfrm>
            <a:off x="6177280" y="1811655"/>
            <a:ext cx="353250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b="1">
                <a:solidFill>
                  <a:srgbClr val="FF0000"/>
                </a:solidFill>
              </a:rPr>
              <a:t>离线</a:t>
            </a:r>
            <a:r>
              <a:rPr lang="en-US" altLang="zh-CN" b="1">
                <a:solidFill>
                  <a:srgbClr val="FF0000"/>
                </a:solidFill>
              </a:rPr>
              <a:t>/</a:t>
            </a:r>
            <a:r>
              <a:rPr lang="zh-CN" altLang="en-US" b="1">
                <a:solidFill>
                  <a:srgbClr val="FF0000"/>
                </a:solidFill>
              </a:rPr>
              <a:t>在线处理</a:t>
            </a:r>
          </a:p>
          <a:p>
            <a:pPr algn="ctr"/>
            <a:r>
              <a:rPr lang="zh-CN" altLang="en-US"/>
              <a:t>用于机器学习预估模型训练</a:t>
            </a:r>
          </a:p>
        </p:txBody>
      </p:sp>
      <p:sp>
        <p:nvSpPr>
          <p:cNvPr id="15" name="矩形 14"/>
          <p:cNvSpPr/>
          <p:nvPr/>
        </p:nvSpPr>
        <p:spPr>
          <a:xfrm>
            <a:off x="6177280" y="3395980"/>
            <a:ext cx="353250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b="1">
                <a:solidFill>
                  <a:srgbClr val="FF0000"/>
                </a:solidFill>
              </a:rPr>
              <a:t>在线实时请求</a:t>
            </a:r>
          </a:p>
          <a:p>
            <a:pPr algn="ctr"/>
            <a:r>
              <a:rPr lang="zh-CN"/>
              <a:t>用于在线机器学习模型预估</a:t>
            </a:r>
          </a:p>
        </p:txBody>
      </p:sp>
      <p:sp>
        <p:nvSpPr>
          <p:cNvPr id="16" name="矩形 15"/>
          <p:cNvSpPr/>
          <p:nvPr/>
        </p:nvSpPr>
        <p:spPr>
          <a:xfrm>
            <a:off x="6177280" y="4897120"/>
            <a:ext cx="3532505" cy="120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b="1">
                <a:solidFill>
                  <a:srgbClr val="FF0000"/>
                </a:solidFill>
              </a:rPr>
              <a:t>统计报表输出</a:t>
            </a:r>
          </a:p>
          <a:p>
            <a:pPr algn="ctr"/>
            <a:r>
              <a:rPr lang="zh-CN"/>
              <a:t>用于查看效果报表</a:t>
            </a:r>
            <a:r>
              <a:rPr lang="en-US" altLang="zh-CN"/>
              <a:t>/ABTest</a:t>
            </a:r>
            <a:r>
              <a:rPr lang="zh-CN" altLang="en-US"/>
              <a:t>效果</a:t>
            </a:r>
          </a:p>
        </p:txBody>
      </p:sp>
      <p:sp>
        <p:nvSpPr>
          <p:cNvPr id="17" name="右箭头 16"/>
          <p:cNvSpPr/>
          <p:nvPr/>
        </p:nvSpPr>
        <p:spPr>
          <a:xfrm>
            <a:off x="4972050" y="2147570"/>
            <a:ext cx="838200" cy="6477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4972050" y="3575050"/>
            <a:ext cx="838200" cy="6477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4972050" y="5177790"/>
            <a:ext cx="838200" cy="6477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61285" y="12306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数据来源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95210" y="13385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数据应用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875" y="292735"/>
            <a:ext cx="3719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推荐系统数据分类</a:t>
            </a:r>
          </a:p>
        </p:txBody>
      </p:sp>
      <p:sp>
        <p:nvSpPr>
          <p:cNvPr id="2" name="矩形 1"/>
          <p:cNvSpPr/>
          <p:nvPr/>
        </p:nvSpPr>
        <p:spPr>
          <a:xfrm>
            <a:off x="994410" y="1409700"/>
            <a:ext cx="4611600" cy="1706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用户数据</a:t>
            </a:r>
            <a:endParaRPr lang="zh-CN" altLang="en-US"/>
          </a:p>
          <a:p>
            <a:pPr algn="ctr"/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自然属性：性别、年龄、学历、职业、收入水平、消费水平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统计属性：最近</a:t>
            </a:r>
            <a:r>
              <a:rPr lang="en-US" altLang="zh-CN"/>
              <a:t>N</a:t>
            </a:r>
            <a:r>
              <a:rPr lang="zh-CN" altLang="en-US"/>
              <a:t>天最喜欢的物品列表、标签、作者、价格区间</a:t>
            </a:r>
          </a:p>
        </p:txBody>
      </p:sp>
      <p:sp>
        <p:nvSpPr>
          <p:cNvPr id="3" name="矩形 2"/>
          <p:cNvSpPr/>
          <p:nvPr/>
        </p:nvSpPr>
        <p:spPr>
          <a:xfrm>
            <a:off x="6002655" y="1409700"/>
            <a:ext cx="4610735" cy="1706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物品数据</a:t>
            </a:r>
            <a:endParaRPr lang="zh-CN" altLang="en-US"/>
          </a:p>
          <a:p>
            <a:pPr algn="ctr"/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基本属性：标题、分类、标签、作者、评分、价格、发布时间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统计属性：最近</a:t>
            </a:r>
            <a:r>
              <a:rPr lang="en-US" altLang="zh-CN"/>
              <a:t>N</a:t>
            </a:r>
            <a:r>
              <a:rPr lang="zh-CN" altLang="en-US"/>
              <a:t>天热度、点击</a:t>
            </a:r>
            <a:r>
              <a:rPr lang="en-US" altLang="zh-CN"/>
              <a:t>/</a:t>
            </a:r>
            <a:r>
              <a:rPr lang="zh-CN" altLang="en-US"/>
              <a:t>播放等次数、最喜欢看的人群性别</a:t>
            </a:r>
            <a:r>
              <a:rPr lang="en-US" altLang="zh-CN"/>
              <a:t>/</a:t>
            </a:r>
            <a:r>
              <a:rPr lang="zh-CN" altLang="en-US"/>
              <a:t>年龄</a:t>
            </a:r>
            <a:r>
              <a:rPr lang="en-US" altLang="zh-CN"/>
              <a:t>/</a:t>
            </a:r>
            <a:r>
              <a:rPr lang="zh-CN" altLang="en-US"/>
              <a:t>职业分布</a:t>
            </a:r>
          </a:p>
        </p:txBody>
      </p:sp>
      <p:sp>
        <p:nvSpPr>
          <p:cNvPr id="6" name="矩形 5"/>
          <p:cNvSpPr/>
          <p:nvPr/>
        </p:nvSpPr>
        <p:spPr>
          <a:xfrm>
            <a:off x="4269740" y="3544570"/>
            <a:ext cx="2792095" cy="1269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行为数据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点击、播放、收藏、关注、评论、分享、搜索、购买</a:t>
            </a:r>
          </a:p>
        </p:txBody>
      </p:sp>
      <p:sp>
        <p:nvSpPr>
          <p:cNvPr id="7" name="矩形 6"/>
          <p:cNvSpPr/>
          <p:nvPr/>
        </p:nvSpPr>
        <p:spPr>
          <a:xfrm>
            <a:off x="4269740" y="5241290"/>
            <a:ext cx="2792095" cy="1269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上下文环境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时间、地点、</a:t>
            </a:r>
            <a:r>
              <a:rPr lang="zh-CN" altLang="en-US">
                <a:sym typeface="+mn-ea"/>
              </a:rPr>
              <a:t>天气、节假日、手机型号</a:t>
            </a:r>
            <a:r>
              <a:rPr lang="zh-CN" altLang="en-US"/>
              <a:t>、网络</a:t>
            </a:r>
          </a:p>
        </p:txBody>
      </p:sp>
      <p:cxnSp>
        <p:nvCxnSpPr>
          <p:cNvPr id="8" name="肘形连接符 7"/>
          <p:cNvCxnSpPr>
            <a:stCxn id="2" idx="2"/>
            <a:endCxn id="6" idx="1"/>
          </p:cNvCxnSpPr>
          <p:nvPr/>
        </p:nvCxnSpPr>
        <p:spPr>
          <a:xfrm rot="5400000" flipV="1">
            <a:off x="3253423" y="3163253"/>
            <a:ext cx="1062990" cy="96964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3" idx="2"/>
            <a:endCxn id="6" idx="3"/>
          </p:cNvCxnSpPr>
          <p:nvPr/>
        </p:nvCxnSpPr>
        <p:spPr>
          <a:xfrm rot="5400000">
            <a:off x="7153275" y="3024505"/>
            <a:ext cx="1063625" cy="124650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0"/>
            <a:endCxn id="6" idx="2"/>
          </p:cNvCxnSpPr>
          <p:nvPr/>
        </p:nvCxnSpPr>
        <p:spPr>
          <a:xfrm flipV="1">
            <a:off x="5666105" y="4813935"/>
            <a:ext cx="0" cy="4273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94410" y="4585970"/>
            <a:ext cx="24688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故事：用户在某环境下</a:t>
            </a:r>
          </a:p>
          <a:p>
            <a:r>
              <a:rPr lang="zh-CN" altLang="en-US"/>
              <a:t>对物品做了某操作</a:t>
            </a:r>
          </a:p>
          <a:p>
            <a:endParaRPr lang="zh-CN" altLang="en-US"/>
          </a:p>
          <a:p>
            <a:r>
              <a:rPr lang="zh-CN" altLang="en-US"/>
              <a:t>行为数据表达了</a:t>
            </a:r>
          </a:p>
          <a:p>
            <a:r>
              <a:rPr lang="zh-CN" altLang="en-US"/>
              <a:t>用户直接的兴趣偏好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875" y="292735"/>
            <a:ext cx="3719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数据源的特征处理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9175" y="1299845"/>
            <a:ext cx="9098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问题背景：机器学习模型的输入，都需要是数值类型</a:t>
            </a:r>
          </a:p>
          <a:p>
            <a:r>
              <a:rPr lang="zh-CN" altLang="en-US"/>
              <a:t>特征工程：把原始特征经过筛选、转换、映射，得到可以输入给机器学习模型的数值类型</a:t>
            </a:r>
          </a:p>
        </p:txBody>
      </p:sp>
      <p:sp>
        <p:nvSpPr>
          <p:cNvPr id="12" name="矩形 11"/>
          <p:cNvSpPr/>
          <p:nvPr/>
        </p:nvSpPr>
        <p:spPr>
          <a:xfrm>
            <a:off x="1619250" y="2595245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数值类特征</a:t>
            </a:r>
          </a:p>
        </p:txBody>
      </p:sp>
      <p:sp>
        <p:nvSpPr>
          <p:cNvPr id="13" name="矩形 12"/>
          <p:cNvSpPr/>
          <p:nvPr/>
        </p:nvSpPr>
        <p:spPr>
          <a:xfrm>
            <a:off x="1619250" y="3865245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文本类特征</a:t>
            </a:r>
          </a:p>
        </p:txBody>
      </p:sp>
      <p:sp>
        <p:nvSpPr>
          <p:cNvPr id="14" name="矩形 13"/>
          <p:cNvSpPr/>
          <p:nvPr/>
        </p:nvSpPr>
        <p:spPr>
          <a:xfrm>
            <a:off x="1619250" y="5087620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ID</a:t>
            </a:r>
            <a:r>
              <a:rPr lang="zh-CN" altLang="en-US" b="1">
                <a:solidFill>
                  <a:srgbClr val="FF0000"/>
                </a:solidFill>
              </a:rPr>
              <a:t>类特征</a:t>
            </a:r>
          </a:p>
        </p:txBody>
      </p:sp>
      <p:sp>
        <p:nvSpPr>
          <p:cNvPr id="15" name="矩形 14"/>
          <p:cNvSpPr/>
          <p:nvPr/>
        </p:nvSpPr>
        <p:spPr>
          <a:xfrm>
            <a:off x="4691380" y="2595245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比如年龄、价格</a:t>
            </a:r>
          </a:p>
        </p:txBody>
      </p:sp>
      <p:sp>
        <p:nvSpPr>
          <p:cNvPr id="16" name="矩形 15"/>
          <p:cNvSpPr/>
          <p:nvPr/>
        </p:nvSpPr>
        <p:spPr>
          <a:xfrm>
            <a:off x="7750175" y="2595245"/>
            <a:ext cx="2694940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/>
              <a:t>1</a:t>
            </a:r>
            <a:r>
              <a:rPr lang="zh-CN" altLang="en-US"/>
              <a:t>、归一化处理</a:t>
            </a:r>
          </a:p>
          <a:p>
            <a:pPr algn="l"/>
            <a:r>
              <a:rPr lang="en-US" altLang="zh-CN"/>
              <a:t>2</a:t>
            </a:r>
            <a:r>
              <a:rPr lang="zh-CN" altLang="en-US"/>
              <a:t>、分箱处理</a:t>
            </a:r>
          </a:p>
        </p:txBody>
      </p:sp>
      <p:sp>
        <p:nvSpPr>
          <p:cNvPr id="17" name="矩形 16"/>
          <p:cNvSpPr/>
          <p:nvPr/>
        </p:nvSpPr>
        <p:spPr>
          <a:xfrm>
            <a:off x="4691380" y="3865245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比如标题、关键词</a:t>
            </a:r>
          </a:p>
        </p:txBody>
      </p:sp>
      <p:sp>
        <p:nvSpPr>
          <p:cNvPr id="18" name="矩形 17"/>
          <p:cNvSpPr/>
          <p:nvPr/>
        </p:nvSpPr>
        <p:spPr>
          <a:xfrm>
            <a:off x="7750175" y="3865245"/>
            <a:ext cx="2694940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/>
              <a:t>先分词、提取关键词</a:t>
            </a:r>
            <a:endParaRPr lang="en-US" altLang="zh-CN"/>
          </a:p>
          <a:p>
            <a:pPr algn="l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one/multi-hot</a:t>
            </a:r>
            <a:r>
              <a:rPr lang="zh-CN" altLang="en-US"/>
              <a:t>编码</a:t>
            </a:r>
          </a:p>
          <a:p>
            <a:pPr algn="l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tf-idf/word-embedding</a:t>
            </a:r>
          </a:p>
        </p:txBody>
      </p:sp>
      <p:sp>
        <p:nvSpPr>
          <p:cNvPr id="19" name="矩形 18"/>
          <p:cNvSpPr/>
          <p:nvPr/>
        </p:nvSpPr>
        <p:spPr>
          <a:xfrm>
            <a:off x="4691380" y="5087620"/>
            <a:ext cx="2257425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播放、购买的</a:t>
            </a:r>
            <a:r>
              <a:rPr lang="en-US" altLang="zh-CN"/>
              <a:t>ID</a:t>
            </a:r>
            <a:r>
              <a:rPr lang="zh-CN" altLang="en-US"/>
              <a:t>列表</a:t>
            </a:r>
          </a:p>
        </p:txBody>
      </p:sp>
      <p:sp>
        <p:nvSpPr>
          <p:cNvPr id="20" name="矩形 19"/>
          <p:cNvSpPr/>
          <p:nvPr/>
        </p:nvSpPr>
        <p:spPr>
          <a:xfrm>
            <a:off x="7750175" y="5087620"/>
            <a:ext cx="2694940" cy="9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/>
              <a:t>embedding</a:t>
            </a:r>
            <a:r>
              <a:rPr lang="zh-CN" altLang="en-US"/>
              <a:t>向量化</a:t>
            </a:r>
          </a:p>
        </p:txBody>
      </p:sp>
      <p:cxnSp>
        <p:nvCxnSpPr>
          <p:cNvPr id="21" name="直接箭头连接符 20"/>
          <p:cNvCxnSpPr>
            <a:stCxn id="12" idx="3"/>
            <a:endCxn id="15" idx="1"/>
          </p:cNvCxnSpPr>
          <p:nvPr/>
        </p:nvCxnSpPr>
        <p:spPr>
          <a:xfrm>
            <a:off x="3876675" y="3063240"/>
            <a:ext cx="8147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3"/>
          </p:cNvCxnSpPr>
          <p:nvPr/>
        </p:nvCxnSpPr>
        <p:spPr>
          <a:xfrm>
            <a:off x="3876675" y="4333240"/>
            <a:ext cx="83820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9" idx="1"/>
          </p:cNvCxnSpPr>
          <p:nvPr/>
        </p:nvCxnSpPr>
        <p:spPr>
          <a:xfrm>
            <a:off x="3876675" y="5555615"/>
            <a:ext cx="8147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6948805" y="3063240"/>
            <a:ext cx="8013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7" idx="3"/>
            <a:endCxn id="18" idx="1"/>
          </p:cNvCxnSpPr>
          <p:nvPr/>
        </p:nvCxnSpPr>
        <p:spPr>
          <a:xfrm>
            <a:off x="6948805" y="4333240"/>
            <a:ext cx="8013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9" idx="3"/>
            <a:endCxn id="20" idx="1"/>
          </p:cNvCxnSpPr>
          <p:nvPr/>
        </p:nvCxnSpPr>
        <p:spPr>
          <a:xfrm>
            <a:off x="6948805" y="5555615"/>
            <a:ext cx="8013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10765" y="1997710"/>
            <a:ext cx="7571105" cy="286258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开发所需要的技术环境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875" y="292735"/>
            <a:ext cx="5466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sz="3200">
                <a:solidFill>
                  <a:srgbClr val="C00000"/>
                </a:solidFill>
                <a:sym typeface="+mn-ea"/>
              </a:rPr>
              <a:t>推荐系统开发所需要的技术栈</a:t>
            </a:r>
            <a:endParaRPr lang="zh-CN" sz="3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7800" y="5453380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/>
              <a:t>编程语言：</a:t>
            </a:r>
            <a:r>
              <a:rPr lang="en-US" altLang="zh-CN"/>
              <a:t>python</a:t>
            </a:r>
            <a:r>
              <a:rPr lang="zh-CN" altLang="en-US"/>
              <a:t>、</a:t>
            </a:r>
            <a:r>
              <a:rPr lang="en-US" altLang="zh-CN"/>
              <a:t>java</a:t>
            </a:r>
            <a:r>
              <a:rPr lang="zh-CN" altLang="en-US"/>
              <a:t>、</a:t>
            </a:r>
            <a:r>
              <a:rPr lang="en-US" altLang="zh-CN"/>
              <a:t>c++</a:t>
            </a:r>
          </a:p>
        </p:txBody>
      </p:sp>
      <p:sp>
        <p:nvSpPr>
          <p:cNvPr id="3" name="矩形 2"/>
          <p:cNvSpPr/>
          <p:nvPr/>
        </p:nvSpPr>
        <p:spPr>
          <a:xfrm>
            <a:off x="1447800" y="4426585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/>
              <a:t>数据处理：</a:t>
            </a:r>
            <a:r>
              <a:rPr lang="en-US" altLang="zh-CN"/>
              <a:t>numpy/pandas</a:t>
            </a:r>
            <a:r>
              <a:rPr lang="zh-CN" altLang="en-US"/>
              <a:t>、</a:t>
            </a:r>
            <a:r>
              <a:rPr lang="en-US" altLang="zh-CN"/>
              <a:t>hive</a:t>
            </a:r>
            <a:r>
              <a:rPr lang="zh-CN" altLang="en-US"/>
              <a:t>、</a:t>
            </a:r>
            <a:r>
              <a:rPr lang="en-US" altLang="zh-CN"/>
              <a:t>spark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47800" y="3399790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/>
              <a:t>数据存储：</a:t>
            </a:r>
            <a:r>
              <a:rPr lang="en-US" altLang="zh-CN"/>
              <a:t>mysql</a:t>
            </a:r>
            <a:r>
              <a:rPr lang="zh-CN" altLang="en-US"/>
              <a:t>、</a:t>
            </a:r>
            <a:r>
              <a:rPr lang="en-US" altLang="zh-CN"/>
              <a:t>redis</a:t>
            </a:r>
            <a:r>
              <a:rPr lang="zh-CN" altLang="en-US"/>
              <a:t>、</a:t>
            </a:r>
            <a:r>
              <a:rPr lang="en-US" altLang="zh-CN"/>
              <a:t>hbase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47800" y="2372995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/>
              <a:t>机器学习：</a:t>
            </a:r>
            <a:r>
              <a:rPr lang="en-US" altLang="zh-CN"/>
              <a:t>sklearn</a:t>
            </a:r>
            <a:r>
              <a:rPr lang="zh-CN" altLang="en-US"/>
              <a:t>、</a:t>
            </a:r>
            <a:r>
              <a:rPr lang="en-US" altLang="zh-CN"/>
              <a:t>spark mllib</a:t>
            </a:r>
            <a:r>
              <a:rPr lang="zh-CN" altLang="en-US"/>
              <a:t>、</a:t>
            </a:r>
            <a:r>
              <a:rPr lang="en-US" altLang="zh-CN"/>
              <a:t>tensorflow</a:t>
            </a:r>
          </a:p>
        </p:txBody>
      </p:sp>
      <p:sp>
        <p:nvSpPr>
          <p:cNvPr id="8" name="矩形 7"/>
          <p:cNvSpPr/>
          <p:nvPr/>
        </p:nvSpPr>
        <p:spPr>
          <a:xfrm>
            <a:off x="1447800" y="1346200"/>
            <a:ext cx="929640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/>
              <a:t>在线服务：</a:t>
            </a:r>
            <a:r>
              <a:rPr lang="en-US" altLang="zh-CN"/>
              <a:t>flask</a:t>
            </a:r>
            <a:r>
              <a:rPr lang="zh-CN" altLang="en-US"/>
              <a:t>、</a:t>
            </a:r>
            <a:r>
              <a:rPr lang="en-US" altLang="zh-CN"/>
              <a:t>docker</a:t>
            </a:r>
            <a:r>
              <a:rPr lang="zh-CN" altLang="en-US"/>
              <a:t>、</a:t>
            </a:r>
            <a:r>
              <a:rPr lang="en-US" altLang="zh-CN"/>
              <a:t>grpc/http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875" y="292735"/>
            <a:ext cx="4653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课程代码实战的编程环境</a:t>
            </a:r>
          </a:p>
        </p:txBody>
      </p:sp>
      <p:sp>
        <p:nvSpPr>
          <p:cNvPr id="5" name="矩形 4"/>
          <p:cNvSpPr/>
          <p:nvPr/>
        </p:nvSpPr>
        <p:spPr>
          <a:xfrm>
            <a:off x="1038225" y="1327150"/>
            <a:ext cx="9296400" cy="51796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系统环境：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在</a:t>
            </a:r>
            <a:r>
              <a:rPr lang="en-US" altLang="zh-CN" sz="2000"/>
              <a:t>virtualbox</a:t>
            </a:r>
            <a:r>
              <a:rPr lang="zh-CN" altLang="en-US" sz="2000"/>
              <a:t>虚拟机用</a:t>
            </a:r>
            <a:r>
              <a:rPr lang="en-US" altLang="zh-CN" sz="2000">
                <a:sym typeface="+mn-ea"/>
              </a:rPr>
              <a:t>ubuntu</a:t>
            </a:r>
            <a:r>
              <a:rPr lang="zh-CN" altLang="en-US" sz="2000">
                <a:sym typeface="+mn-ea"/>
              </a:rPr>
              <a:t>搭建</a:t>
            </a:r>
            <a:r>
              <a:rPr lang="en-US" altLang="zh-CN" sz="2000">
                <a:sym typeface="+mn-ea"/>
              </a:rPr>
              <a:t>python</a:t>
            </a:r>
            <a:r>
              <a:rPr lang="zh-CN" altLang="en-US" sz="2000">
                <a:sym typeface="+mn-ea"/>
              </a:rPr>
              <a:t>环境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用</a:t>
            </a:r>
            <a:r>
              <a:rPr lang="en-US" altLang="zh-CN" sz="2000"/>
              <a:t>windows/linux/mac</a:t>
            </a:r>
            <a:r>
              <a:rPr lang="zh-CN" altLang="en-US" sz="2000"/>
              <a:t>用</a:t>
            </a:r>
            <a:r>
              <a:rPr lang="en-US" altLang="zh-CN" sz="2000"/>
              <a:t>securecrt</a:t>
            </a:r>
            <a:r>
              <a:rPr lang="zh-CN" altLang="en-US" sz="2000"/>
              <a:t>远程连接</a:t>
            </a:r>
            <a:r>
              <a:rPr lang="en-US" altLang="zh-CN" sz="2000"/>
              <a:t>ubuntu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编辑器：</a:t>
            </a:r>
            <a:r>
              <a:rPr lang="en-US" altLang="zh-CN" sz="2000"/>
              <a:t>jupyter notebook</a:t>
            </a:r>
            <a:r>
              <a:rPr lang="zh-CN" altLang="en-US" sz="2000"/>
              <a:t>、</a:t>
            </a:r>
            <a:r>
              <a:rPr lang="en-US" altLang="zh-CN" sz="2000"/>
              <a:t>pycharm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Python</a:t>
            </a:r>
            <a:r>
              <a:rPr lang="zh-CN" altLang="en-US" sz="2000"/>
              <a:t>环境：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anaconda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numpy/pandas/matplotlib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sklearn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tensorflow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pyspark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flask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875" y="292735"/>
            <a:ext cx="48260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PySpark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Ubuntu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</a:t>
            </a:r>
            <a:r>
              <a:rPr lang="zh-CN" altLang="zh-CN" sz="3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安装</a:t>
            </a:r>
          </a:p>
        </p:txBody>
      </p:sp>
      <p:sp>
        <p:nvSpPr>
          <p:cNvPr id="5" name="矩形 4"/>
          <p:cNvSpPr/>
          <p:nvPr/>
        </p:nvSpPr>
        <p:spPr>
          <a:xfrm>
            <a:off x="1214755" y="1127125"/>
            <a:ext cx="9296400" cy="10674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/>
              <a:t>1</a:t>
            </a:r>
            <a:r>
              <a:rPr lang="zh-CN" altLang="en-US" sz="2000"/>
              <a:t>、下载安装包</a:t>
            </a: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地址：https://spark.apache.org/downloads.html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14450" y="2266950"/>
            <a:ext cx="7343775" cy="16573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14450" y="4073525"/>
            <a:ext cx="9296400" cy="26384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/>
              <a:t>2</a:t>
            </a:r>
            <a:r>
              <a:rPr lang="zh-CN" altLang="en-US" sz="2000"/>
              <a:t>、解压到/home/pss/software/spark-2.4.6-bin-hadoop2.7</a:t>
            </a: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/>
              <a:t>3</a:t>
            </a:r>
            <a:r>
              <a:rPr lang="zh-CN" altLang="en-US" sz="2000"/>
              <a:t>、在</a:t>
            </a:r>
            <a:r>
              <a:rPr lang="en-US" altLang="zh-CN" sz="2000"/>
              <a:t>~/.bashrc</a:t>
            </a:r>
            <a:r>
              <a:rPr lang="zh-CN" altLang="en-US" sz="2000"/>
              <a:t>最后添加环境变量</a:t>
            </a: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export SPARK_HOME=</a:t>
            </a:r>
            <a:r>
              <a:rPr lang="zh-CN" altLang="en-US" sz="2000">
                <a:sym typeface="+mn-ea"/>
              </a:rPr>
              <a:t>/home/pss/software/spark-2.4.6-bin-hadoop2.7</a:t>
            </a:r>
            <a:endParaRPr lang="zh-CN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export PATH=$SPARK_HOME/bin:$PATH</a:t>
            </a: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/>
              <a:t>4</a:t>
            </a:r>
            <a:r>
              <a:rPr lang="zh-CN" altLang="en-US" sz="2000"/>
              <a:t>、安装</a:t>
            </a:r>
            <a:r>
              <a:rPr lang="en-US" altLang="zh-CN" sz="2000"/>
              <a:t>findspark</a:t>
            </a:r>
            <a:r>
              <a:rPr lang="zh-CN" altLang="en-US" sz="2000"/>
              <a:t>，这样可以在</a:t>
            </a:r>
            <a:r>
              <a:rPr lang="en-US" altLang="zh-CN" sz="2000"/>
              <a:t>jupyter notebook</a:t>
            </a:r>
            <a:r>
              <a:rPr lang="zh-CN" altLang="en-US" sz="2000"/>
              <a:t>中自动查找</a:t>
            </a:r>
            <a:r>
              <a:rPr lang="en-US" altLang="zh-CN" sz="2000"/>
              <a:t>spark</a:t>
            </a:r>
            <a:r>
              <a:rPr lang="zh-CN" altLang="en-US" sz="2000"/>
              <a:t>环境</a:t>
            </a: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pip install findspark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7425" y="1445260"/>
            <a:ext cx="7677150" cy="396748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 </a:t>
            </a:r>
            <a:r>
              <a:rPr lang="en-US" altLang="zh-CN" sz="5400">
                <a:solidFill>
                  <a:srgbClr val="C00000"/>
                </a:solidFill>
              </a:rPr>
              <a:t>- </a:t>
            </a:r>
            <a:r>
              <a:rPr lang="zh-CN" altLang="en-US" sz="5400">
                <a:solidFill>
                  <a:srgbClr val="C00000"/>
                </a:solidFill>
              </a:rPr>
              <a:t>实战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PySpark训练word2vec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实现内容相似推荐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7425" y="1445260"/>
            <a:ext cx="7677150" cy="396748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 </a:t>
            </a:r>
            <a:r>
              <a:rPr lang="en-US" altLang="zh-CN" sz="5400">
                <a:solidFill>
                  <a:srgbClr val="C00000"/>
                </a:solidFill>
              </a:rPr>
              <a:t>- </a:t>
            </a:r>
            <a:r>
              <a:rPr lang="zh-CN" altLang="en-US" sz="5400">
                <a:solidFill>
                  <a:srgbClr val="C00000"/>
                </a:solidFill>
              </a:rPr>
              <a:t>实战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使用腾讯开源Word2vec实现内容相似推荐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现在学习推荐系统还来得及吗？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91005"/>
            <a:ext cx="10515600" cy="371411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latin typeface="+mn-ea"/>
                <a:cs typeface="+mn-ea"/>
              </a:rPr>
              <a:t>学习，永远都不晚，现在学就是最佳时机！！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3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latin typeface="+mn-ea"/>
                <a:cs typeface="+mn-ea"/>
              </a:rPr>
              <a:t>如果对现状工作不满意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latin typeface="+mn-ea"/>
                <a:cs typeface="+mn-ea"/>
              </a:rPr>
              <a:t>如果想要将来更好的发展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360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>
                <a:latin typeface="+mn-ea"/>
                <a:cs typeface="+mn-ea"/>
              </a:rPr>
              <a:t>推荐系统是我强烈建议的一个方向！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7425" y="1445260"/>
            <a:ext cx="7677150" cy="396748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 </a:t>
            </a:r>
            <a:r>
              <a:rPr lang="en-US" altLang="zh-CN" sz="5400">
                <a:solidFill>
                  <a:srgbClr val="C00000"/>
                </a:solidFill>
              </a:rPr>
              <a:t>- </a:t>
            </a:r>
            <a:r>
              <a:rPr lang="zh-CN" altLang="en-US" sz="5400">
                <a:solidFill>
                  <a:srgbClr val="C00000"/>
                </a:solidFill>
              </a:rPr>
              <a:t>实战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Python训练item2vec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实现电影相关推荐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7425" y="1445260"/>
            <a:ext cx="7677150" cy="396748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 </a:t>
            </a:r>
            <a:r>
              <a:rPr lang="en-US" altLang="zh-CN" sz="5400">
                <a:solidFill>
                  <a:srgbClr val="C00000"/>
                </a:solidFill>
              </a:rPr>
              <a:t>- </a:t>
            </a:r>
            <a:r>
              <a:rPr lang="zh-CN" altLang="en-US" sz="5400">
                <a:solidFill>
                  <a:srgbClr val="C00000"/>
                </a:solidFill>
              </a:rPr>
              <a:t>实战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Python使用SparkALS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矩阵分解实现电影推荐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7425" y="1445260"/>
            <a:ext cx="7677150" cy="396748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 </a:t>
            </a:r>
            <a:r>
              <a:rPr lang="en-US" altLang="zh-CN" sz="5400">
                <a:solidFill>
                  <a:srgbClr val="C00000"/>
                </a:solidFill>
              </a:rPr>
              <a:t>- </a:t>
            </a:r>
            <a:r>
              <a:rPr lang="zh-CN" altLang="en-US" sz="5400">
                <a:solidFill>
                  <a:srgbClr val="C00000"/>
                </a:solidFill>
              </a:rPr>
              <a:t>实战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Python实现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基于标签的推荐系统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7425" y="1445260"/>
            <a:ext cx="7677150" cy="396748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 </a:t>
            </a:r>
            <a:r>
              <a:rPr lang="en-US" altLang="zh-CN" sz="5400">
                <a:solidFill>
                  <a:srgbClr val="C00000"/>
                </a:solidFill>
              </a:rPr>
              <a:t>- </a:t>
            </a:r>
            <a:r>
              <a:rPr lang="zh-CN" altLang="en-US" sz="5400">
                <a:solidFill>
                  <a:srgbClr val="C00000"/>
                </a:solidFill>
              </a:rPr>
              <a:t>实战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Tensorflow2实现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zh-CN" sz="5400">
                <a:solidFill>
                  <a:srgbClr val="C00000"/>
                </a:solidFill>
              </a:rPr>
              <a:t>双塔</a:t>
            </a:r>
            <a:r>
              <a:rPr lang="en-US" altLang="zh-CN" sz="5400">
                <a:solidFill>
                  <a:srgbClr val="C00000"/>
                </a:solidFill>
              </a:rPr>
              <a:t>DNN</a:t>
            </a:r>
            <a:r>
              <a:rPr lang="zh-CN" altLang="en-US" sz="5400">
                <a:solidFill>
                  <a:srgbClr val="C00000"/>
                </a:solidFill>
              </a:rPr>
              <a:t>排序模型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63015" y="92710"/>
            <a:ext cx="7854950" cy="6340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95665" y="1393190"/>
            <a:ext cx="24384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产出的</a:t>
            </a:r>
            <a:r>
              <a:rPr lang="en-US" altLang="zh-CN"/>
              <a:t>Embedding</a:t>
            </a:r>
          </a:p>
          <a:p>
            <a:r>
              <a:rPr lang="zh-CN" altLang="en-US"/>
              <a:t>可以用于</a:t>
            </a:r>
            <a:r>
              <a:rPr lang="en-US" altLang="zh-CN"/>
              <a:t>ANN</a:t>
            </a:r>
            <a:r>
              <a:rPr lang="zh-CN" altLang="en-US"/>
              <a:t>近邻搜索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961255" y="1934210"/>
            <a:ext cx="3365500" cy="10890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8433435" y="2155190"/>
            <a:ext cx="1056005" cy="6877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161030" y="6433185"/>
            <a:ext cx="841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User</a:t>
            </a:r>
            <a:r>
              <a:rPr lang="zh-CN" altLang="en-US"/>
              <a:t>塔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242810" y="6433185"/>
            <a:ext cx="840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Item</a:t>
            </a:r>
            <a:r>
              <a:rPr lang="zh-CN" altLang="en-US"/>
              <a:t>塔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7425" y="1445260"/>
            <a:ext cx="7677150" cy="396748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5400" dirty="0">
                <a:solidFill>
                  <a:srgbClr val="C00000"/>
                </a:solidFill>
              </a:rPr>
              <a:t>推荐系统 </a:t>
            </a:r>
            <a:r>
              <a:rPr lang="en-US" altLang="zh-CN" sz="5400" dirty="0">
                <a:solidFill>
                  <a:srgbClr val="C00000"/>
                </a:solidFill>
              </a:rPr>
              <a:t>- </a:t>
            </a:r>
            <a:r>
              <a:rPr lang="zh-CN" altLang="en-US" sz="5400" dirty="0">
                <a:solidFill>
                  <a:srgbClr val="C00000"/>
                </a:solidFill>
              </a:rPr>
              <a:t>实战</a:t>
            </a:r>
            <a:br>
              <a:rPr lang="zh-CN" sz="5400" dirty="0">
                <a:solidFill>
                  <a:srgbClr val="C00000"/>
                </a:solidFill>
              </a:rPr>
            </a:br>
            <a:r>
              <a:rPr sz="5400" dirty="0" err="1">
                <a:solidFill>
                  <a:srgbClr val="C00000"/>
                </a:solidFill>
              </a:rPr>
              <a:t>Python使用Faiss</a:t>
            </a:r>
            <a:br>
              <a:rPr sz="5400" dirty="0">
                <a:solidFill>
                  <a:srgbClr val="C00000"/>
                </a:solidFill>
              </a:rPr>
            </a:br>
            <a:r>
              <a:rPr sz="5400" dirty="0" err="1">
                <a:solidFill>
                  <a:srgbClr val="C00000"/>
                </a:solidFill>
              </a:rPr>
              <a:t>实现向量近邻搜索</a:t>
            </a:r>
            <a:endParaRPr sz="5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7425" y="1445260"/>
            <a:ext cx="7677150" cy="396748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5400">
                <a:solidFill>
                  <a:srgbClr val="C00000"/>
                </a:solidFill>
              </a:rPr>
              <a:t>推荐系统 </a:t>
            </a:r>
            <a:r>
              <a:rPr lang="en-US" altLang="zh-CN" sz="5400">
                <a:solidFill>
                  <a:srgbClr val="C00000"/>
                </a:solidFill>
              </a:rPr>
              <a:t>- </a:t>
            </a:r>
            <a:r>
              <a:rPr lang="zh-CN" altLang="en-US" sz="5400">
                <a:solidFill>
                  <a:srgbClr val="C00000"/>
                </a:solidFill>
              </a:rPr>
              <a:t>实战</a:t>
            </a:r>
            <a:br>
              <a:rPr lang="zh-CN" sz="5400">
                <a:solidFill>
                  <a:srgbClr val="C00000"/>
                </a:solidFill>
              </a:rPr>
            </a:br>
            <a:r>
              <a:rPr lang="en-US" sz="5400">
                <a:solidFill>
                  <a:srgbClr val="C00000"/>
                </a:solidFill>
              </a:rPr>
              <a:t>Python</a:t>
            </a:r>
            <a:r>
              <a:rPr sz="5400">
                <a:solidFill>
                  <a:srgbClr val="C00000"/>
                </a:solidFill>
              </a:rPr>
              <a:t>使用flask实现</a:t>
            </a:r>
            <a:br>
              <a:rPr sz="5400">
                <a:solidFill>
                  <a:srgbClr val="C00000"/>
                </a:solidFill>
              </a:rPr>
            </a:br>
            <a:r>
              <a:rPr sz="5400">
                <a:solidFill>
                  <a:srgbClr val="C00000"/>
                </a:solidFill>
              </a:rPr>
              <a:t>推荐系统</a:t>
            </a:r>
            <a:r>
              <a:rPr sz="5400">
                <a:solidFill>
                  <a:srgbClr val="C00000"/>
                </a:solidFill>
                <a:sym typeface="+mn-ea"/>
              </a:rPr>
              <a:t>在线</a:t>
            </a:r>
            <a:r>
              <a:rPr sz="5400">
                <a:solidFill>
                  <a:srgbClr val="C00000"/>
                </a:solidFill>
              </a:rPr>
              <a:t>API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7515" y="1267460"/>
            <a:ext cx="7571105" cy="401701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800"/>
              <a:t>推荐系统</a:t>
            </a:r>
            <a:br>
              <a:rPr lang="zh-CN" altLang="en-US" sz="8800"/>
            </a:br>
            <a:r>
              <a:rPr lang="zh-CN" altLang="en-US" sz="8800"/>
              <a:t>包含哪些环节？</a:t>
            </a:r>
          </a:p>
        </p:txBody>
      </p:sp>
      <p:pic>
        <p:nvPicPr>
          <p:cNvPr id="3" name="图片 2" descr="个人透明图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340" y="447040"/>
            <a:ext cx="10058400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推荐系统</a:t>
            </a:r>
            <a:r>
              <a:rPr lang="en-US" altLang="zh-CN"/>
              <a:t>-</a:t>
            </a:r>
            <a:r>
              <a:rPr lang="zh-CN" altLang="en-US"/>
              <a:t>包含哪些环节？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852295" y="2897505"/>
            <a:ext cx="1980000" cy="72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>
                <a:latin typeface="+mj-ea"/>
                <a:ea typeface="+mj-ea"/>
              </a:rPr>
              <a:t>召回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174780" y="2898140"/>
            <a:ext cx="1980000" cy="72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>
                <a:latin typeface="+mj-ea"/>
                <a:ea typeface="+mj-ea"/>
              </a:rPr>
              <a:t>排序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299615" y="2897505"/>
            <a:ext cx="1980000" cy="72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>
                <a:latin typeface="+mj-ea"/>
                <a:ea typeface="+mj-ea"/>
              </a:rPr>
              <a:t>调整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852295" y="3857625"/>
            <a:ext cx="21170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协同过滤召回</a:t>
            </a: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内容相似召回</a:t>
            </a: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图算法召回</a:t>
            </a: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热门召回</a:t>
            </a: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新课召回</a:t>
            </a: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等等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174615" y="3857625"/>
            <a:ext cx="22371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zh-CN" altLang="en-US" sz="2000">
                <a:latin typeface="+mj-ea"/>
                <a:ea typeface="+mj-ea"/>
                <a:cs typeface="+mj-ea"/>
              </a:rPr>
              <a:t>机器学习</a:t>
            </a:r>
          </a:p>
          <a:p>
            <a:pPr indent="0">
              <a:lnSpc>
                <a:spcPct val="100000"/>
              </a:lnSpc>
              <a:buNone/>
            </a:pPr>
            <a:r>
              <a:rPr lang="zh-CN" altLang="en-US" sz="2000">
                <a:latin typeface="+mj-ea"/>
                <a:ea typeface="+mj-ea"/>
                <a:cs typeface="+mj-ea"/>
              </a:rPr>
              <a:t>二分类算法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j-ea"/>
                <a:ea typeface="+mj-ea"/>
                <a:cs typeface="+mj-ea"/>
              </a:rPr>
              <a:t>LR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j-ea"/>
                <a:ea typeface="+mj-ea"/>
                <a:cs typeface="+mj-ea"/>
              </a:rPr>
              <a:t>GBDT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j-ea"/>
                <a:ea typeface="+mj-ea"/>
                <a:cs typeface="+mj-ea"/>
              </a:rPr>
              <a:t>DNN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j-ea"/>
                <a:ea typeface="+mj-ea"/>
                <a:cs typeface="+mj-ea"/>
              </a:rPr>
              <a:t>Wide&amp;Deep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333105" y="3857625"/>
            <a:ext cx="19119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sym typeface="+mn-ea"/>
              </a:rPr>
              <a:t>去重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sym typeface="+mn-ea"/>
              </a:rPr>
              <a:t>已购过滤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sym typeface="+mn-ea"/>
              </a:rPr>
              <a:t>在线过滤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zh-CN" altLang="en-US" sz="2000">
              <a:latin typeface="+mj-ea"/>
              <a:ea typeface="+mj-ea"/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sym typeface="+mn-ea"/>
              </a:rPr>
              <a:t>热门补足</a:t>
            </a:r>
            <a:endParaRPr lang="zh-CN" altLang="en-US" sz="2000">
              <a:latin typeface="+mj-ea"/>
              <a:ea typeface="+mj-ea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</a:rPr>
              <a:t>分页提取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</a:rPr>
              <a:t>合并内容信息</a:t>
            </a:r>
          </a:p>
        </p:txBody>
      </p:sp>
      <p:cxnSp>
        <p:nvCxnSpPr>
          <p:cNvPr id="36" name="直接箭头连接符 35"/>
          <p:cNvCxnSpPr>
            <a:stCxn id="5" idx="3"/>
            <a:endCxn id="13" idx="1"/>
          </p:cNvCxnSpPr>
          <p:nvPr/>
        </p:nvCxnSpPr>
        <p:spPr>
          <a:xfrm>
            <a:off x="3832225" y="3257550"/>
            <a:ext cx="134239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3" idx="3"/>
            <a:endCxn id="14" idx="1"/>
          </p:cNvCxnSpPr>
          <p:nvPr/>
        </p:nvCxnSpPr>
        <p:spPr>
          <a:xfrm flipV="1">
            <a:off x="7154545" y="3257550"/>
            <a:ext cx="114490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09905" y="3258185"/>
            <a:ext cx="134239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28625" y="2390140"/>
            <a:ext cx="2188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数据量：万</a:t>
            </a:r>
            <a:r>
              <a:rPr lang="en-US" altLang="zh-CN"/>
              <a:t>/</a:t>
            </a:r>
            <a:r>
              <a:rPr lang="zh-CN" altLang="en-US"/>
              <a:t>百万</a:t>
            </a:r>
            <a:r>
              <a:rPr lang="en-US" altLang="zh-CN"/>
              <a:t>/</a:t>
            </a:r>
            <a:r>
              <a:rPr lang="zh-CN" altLang="en-US"/>
              <a:t>亿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681730" y="2390140"/>
            <a:ext cx="1642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数据量：万</a:t>
            </a:r>
            <a:r>
              <a:rPr lang="en-US" altLang="zh-CN"/>
              <a:t>/</a:t>
            </a:r>
            <a:r>
              <a:rPr lang="zh-CN" altLang="en-US"/>
              <a:t>千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905625" y="2390140"/>
            <a:ext cx="1642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数据量：千</a:t>
            </a:r>
            <a:r>
              <a:rPr lang="en-US" altLang="zh-CN"/>
              <a:t>/</a:t>
            </a:r>
            <a:r>
              <a:rPr lang="zh-CN" altLang="en-US"/>
              <a:t>百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287635" y="2390140"/>
            <a:ext cx="1642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数据量：百</a:t>
            </a:r>
            <a:r>
              <a:rPr lang="en-US" altLang="zh-CN"/>
              <a:t>/</a:t>
            </a:r>
            <a:r>
              <a:rPr lang="zh-CN" altLang="en-US"/>
              <a:t>十</a:t>
            </a:r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10279380" y="3258820"/>
            <a:ext cx="114490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56590" y="1471930"/>
            <a:ext cx="11273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挑战：怎样从海量的内容中，挑选出用户感兴趣的条目，并且满足系统</a:t>
            </a:r>
            <a:r>
              <a:rPr lang="en-US" altLang="zh-CN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50MS~300MS</a:t>
            </a:r>
            <a:r>
              <a: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的低延迟要求？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97815" y="2758440"/>
            <a:ext cx="640080" cy="3683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输入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1143615" y="2758440"/>
            <a:ext cx="640080" cy="36830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5" grpId="2"/>
      <p:bldP spid="17" grpId="0"/>
      <p:bldP spid="18" grpId="0"/>
      <p:bldP spid="18" grpId="1"/>
      <p:bldP spid="18" grpId="2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cf61d94-5b75-4aa1-8581-cd5a9eefe32e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6166ef3-95e2-4e34-b597-0ab7357b871b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6166ef3-95e2-4e34-b597-0ab7357b871b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b5166d4-7971-463a-b35e-b5641dc804c6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b5166d4-7971-463a-b35e-b5641dc804c6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41923476"/>
  <p:tag name="KSO_WM_UNIT_PLACING_PICTURE_USER_VIEWPORT" val="{&quot;height&quot;:11205,&quot;width&quot;:13065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610,&quot;width&quot;:11565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853,&quot;width&quot;:849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cf61d94-5b75-4aa1-8581-cd5a9eefe32e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f488ad5-a72c-460a-b7c6-ec0720e0a5f7}"/>
  <p:tag name="TABLE_SKINIDX" val="0"/>
  <p:tag name="TABLE_ENCOLOR" val="#5CA2F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f488ad5-a72c-460a-b7c6-ec0720e0a5f7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f488ad5-a72c-460a-b7c6-ec0720e0a5f7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f488ad5-a72c-460a-b7c6-ec0720e0a5f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6166ef3-95e2-4e34-b597-0ab7357b871b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6166ef3-95e2-4e34-b597-0ab7357b871b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6166ef3-95e2-4e34-b597-0ab7357b871b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5412</Words>
  <Application>Microsoft Office PowerPoint</Application>
  <PresentationFormat>宽屏</PresentationFormat>
  <Paragraphs>936</Paragraphs>
  <Slides>76</Slides>
  <Notes>67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1" baseType="lpstr">
      <vt:lpstr>汉仪方隶简</vt:lpstr>
      <vt:lpstr>微软雅黑</vt:lpstr>
      <vt:lpstr>Arial</vt:lpstr>
      <vt:lpstr>Calibri</vt:lpstr>
      <vt:lpstr>Office 主题</vt:lpstr>
      <vt:lpstr>推荐系统 从入门到实战</vt:lpstr>
      <vt:lpstr>为什么要 学习推荐系统？</vt:lpstr>
      <vt:lpstr>本节视频提纲</vt:lpstr>
      <vt:lpstr>为什么要学习推荐系统</vt:lpstr>
      <vt:lpstr>推荐系统是什么？</vt:lpstr>
      <vt:lpstr>推荐系统解决了什么问题？</vt:lpstr>
      <vt:lpstr>现在学习推荐系统还来得及吗？</vt:lpstr>
      <vt:lpstr>推荐系统 包含哪些环节？</vt:lpstr>
      <vt:lpstr>推荐系统-包含哪些环节？</vt:lpstr>
      <vt:lpstr>推荐系统 有哪些召回路径？</vt:lpstr>
      <vt:lpstr>推荐系统 - 有哪些召回路径？</vt:lpstr>
      <vt:lpstr>Netflix经典 推荐系统架构</vt:lpstr>
      <vt:lpstr>Netflix经典推荐系统架构</vt:lpstr>
      <vt:lpstr>推荐系统 通用技术架构</vt:lpstr>
      <vt:lpstr>推荐系统技术架构(数据流图)</vt:lpstr>
      <vt:lpstr>怎样实现基于内容 推荐系统</vt:lpstr>
      <vt:lpstr>怎样实现基于内容的推荐系统？</vt:lpstr>
      <vt:lpstr>怎样实现用户向量和物品向量的相似度计算？</vt:lpstr>
      <vt:lpstr>优缺点</vt:lpstr>
      <vt:lpstr>怎样实现协同过滤 推荐系统</vt:lpstr>
      <vt:lpstr>推荐系统分类</vt:lpstr>
      <vt:lpstr>协同过滤 Collaborative Filtering</vt:lpstr>
      <vt:lpstr>实例：基于用户的协同过滤</vt:lpstr>
      <vt:lpstr>实例：基于用户的协同过滤</vt:lpstr>
      <vt:lpstr>协同过滤的优缺点</vt:lpstr>
      <vt:lpstr>推荐系统怎样实现 多路召回融合排序</vt:lpstr>
      <vt:lpstr>问题：多路召回怎样融合排序？</vt:lpstr>
      <vt:lpstr>几种多路召回结果融合的方法</vt:lpstr>
      <vt:lpstr>推荐系统 怎样实现AB实验</vt:lpstr>
      <vt:lpstr>为什么需要AB Test?</vt:lpstr>
      <vt:lpstr>怎样实现AB测试？</vt:lpstr>
      <vt:lpstr>AB测试中的常见错误</vt:lpstr>
      <vt:lpstr>推荐系统 实现内容相似推荐</vt:lpstr>
      <vt:lpstr>怎样实现内容相似推荐</vt:lpstr>
      <vt:lpstr>推荐系统 实现用户聚类推荐</vt:lpstr>
      <vt:lpstr>用户聚类推荐</vt:lpstr>
      <vt:lpstr>技术实现流程</vt:lpstr>
      <vt:lpstr>优缺点</vt:lpstr>
      <vt:lpstr>推荐系统 怎样实现矩阵分解协同过滤</vt:lpstr>
      <vt:lpstr>推荐系统分类</vt:lpstr>
      <vt:lpstr>矩阵分解</vt:lpstr>
      <vt:lpstr>矩阵分解 - 真实数据流动</vt:lpstr>
      <vt:lpstr>矩阵分解的优缺点</vt:lpstr>
      <vt:lpstr>推荐系统 API服务接口长什么样子？</vt:lpstr>
      <vt:lpstr>推荐系统的两大场景</vt:lpstr>
      <vt:lpstr>API接口要完成的任务</vt:lpstr>
      <vt:lpstr>API接口设计</vt:lpstr>
      <vt:lpstr>推荐系统 怎样解决 物品冷启动问题</vt:lpstr>
      <vt:lpstr>怎样解决物品冷启动问题</vt:lpstr>
      <vt:lpstr>解决物品冷启动问题</vt:lpstr>
      <vt:lpstr>解决物品冷启动问题</vt:lpstr>
      <vt:lpstr>当今推荐系统 极其重要的 Embedding技术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推荐系统 依赖数据源与特征工程</vt:lpstr>
      <vt:lpstr>PowerPoint 演示文稿</vt:lpstr>
      <vt:lpstr>PowerPoint 演示文稿</vt:lpstr>
      <vt:lpstr>PowerPoint 演示文稿</vt:lpstr>
      <vt:lpstr>推荐系统 开发所需要的技术环境</vt:lpstr>
      <vt:lpstr>PowerPoint 演示文稿</vt:lpstr>
      <vt:lpstr>PowerPoint 演示文稿</vt:lpstr>
      <vt:lpstr>PowerPoint 演示文稿</vt:lpstr>
      <vt:lpstr>推荐系统 - 实战 PySpark训练word2vec 实现内容相似推荐</vt:lpstr>
      <vt:lpstr>推荐系统 - 实战 使用腾讯开源Word2vec实现内容相似推荐</vt:lpstr>
      <vt:lpstr>推荐系统 - 实战 Python训练item2vec 实现电影相关推荐</vt:lpstr>
      <vt:lpstr>推荐系统 - 实战 Python使用SparkALS 矩阵分解实现电影推荐</vt:lpstr>
      <vt:lpstr>推荐系统 - 实战 Python实现 基于标签的推荐系统</vt:lpstr>
      <vt:lpstr>推荐系统 - 实战 Tensorflow2实现 双塔DNN排序模型</vt:lpstr>
      <vt:lpstr>PowerPoint 演示文稿</vt:lpstr>
      <vt:lpstr>推荐系统 - 实战 Python使用Faiss 实现向量近邻搜索</vt:lpstr>
      <vt:lpstr>推荐系统 - 实战 Python使用flask实现 推荐系统在线API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推荐系统 从入门到实战</dc:title>
  <dc:creator/>
  <cp:lastModifiedBy>钱 li'yin</cp:lastModifiedBy>
  <cp:revision>1089</cp:revision>
  <dcterms:created xsi:type="dcterms:W3CDTF">2019-10-30T14:16:00Z</dcterms:created>
  <dcterms:modified xsi:type="dcterms:W3CDTF">2020-12-31T01:14:06Z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