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UD04: Diseño web con CSS. Diseño </a:t>
            </a:r>
            <a:r>
              <a:rPr lang="es-ES" b="1" dirty="0" err="1"/>
              <a:t>responsive</a:t>
            </a:r>
            <a:r>
              <a:rPr lang="es-ES" b="1" dirty="0"/>
              <a:t>. Accesibilidad</a:t>
            </a:r>
          </a:p>
          <a:p>
            <a:r>
              <a:rPr lang="es-ES" dirty="0"/>
              <a:t>Tema 2: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Layout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3144E-6322-4D42-8BF6-EE80394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y columnas repetitivas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F9A7A-7924-49A5-A2F3-A2DBA004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algunos casos, en las propiedades </a:t>
            </a:r>
            <a:r>
              <a:rPr lang="es-ES" b="1" dirty="0" err="1"/>
              <a:t>grid-template-columns</a:t>
            </a:r>
            <a:r>
              <a:rPr lang="es-ES" dirty="0"/>
              <a:t> y </a:t>
            </a:r>
            <a:r>
              <a:rPr lang="es-ES" b="1" dirty="0" err="1"/>
              <a:t>grid-template-rows</a:t>
            </a:r>
            <a:r>
              <a:rPr lang="es-ES" dirty="0"/>
              <a:t> podemos necesitar indicar las mismas cantidades un número alto de veces, resultando repetitivo y molesto</a:t>
            </a:r>
          </a:p>
          <a:p>
            <a:r>
              <a:rPr lang="es-ES" dirty="0"/>
              <a:t>Se puede utilizar la expresión </a:t>
            </a:r>
            <a:r>
              <a:rPr lang="es-ES" b="1" dirty="0" err="1"/>
              <a:t>repeat</a:t>
            </a:r>
            <a:r>
              <a:rPr lang="es-ES" b="1" dirty="0"/>
              <a:t>() </a:t>
            </a:r>
            <a:r>
              <a:rPr lang="es-ES" dirty="0"/>
              <a:t>para indicar repetición de valores, indicando el número de veces que se repiten y el tamaño en cuestión</a:t>
            </a:r>
          </a:p>
          <a:p>
            <a:r>
              <a:rPr lang="es-ES" dirty="0"/>
              <a:t>La expresión a utilizar sería la siguiente:</a:t>
            </a:r>
          </a:p>
          <a:p>
            <a:pPr marL="457200" lvl="1" indent="0">
              <a:buNone/>
            </a:pPr>
            <a:r>
              <a:rPr lang="es-ES" b="1" dirty="0" err="1"/>
              <a:t>repeat</a:t>
            </a:r>
            <a:r>
              <a:rPr lang="es-ES" b="1" dirty="0"/>
              <a:t>([</a:t>
            </a:r>
            <a:r>
              <a:rPr lang="es-ES" b="1" dirty="0" err="1"/>
              <a:t>núm</a:t>
            </a:r>
            <a:r>
              <a:rPr lang="es-ES" b="1" dirty="0"/>
              <a:t> de veces], [valor o valores])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3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y columnas repetitivas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27238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.grid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lightgray;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grid;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grid-template-columns: 100px repeat(2, 70px) 200px;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grid-template-rows: repeat(2, 50px 100px);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47177" y="1859339"/>
            <a:ext cx="5314553" cy="31393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class="grid"&gt; &lt;!-- contenedor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11&lt;/div&gt; &lt;!-- primera fila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12&lt;/div&gt;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13&lt;/div&gt;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14&lt;/div&gt;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21&lt;/div&gt; &lt;!-- segunda fila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22&lt;/div&gt;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23&lt;/div&gt;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24&lt;/div&gt;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31&lt;/div&gt; &lt;!-- tercera fila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32&lt;/div&gt;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33&lt;/div&gt;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34&lt;/div&gt;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41&lt;/div&gt; &lt;!-- cuarta fila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42&lt;/div&gt;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43&lt;/div&gt;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44&lt;/div&gt;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4576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4812F-DA3B-4AEA-BF7E-2BE9B27C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por áreas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1E92E-0C3F-4586-BFF2-9BBACC65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posible indicar el nombre y posición concreta de cada área de una cuadrícula</a:t>
            </a:r>
          </a:p>
          <a:p>
            <a:r>
              <a:rPr lang="es-ES" dirty="0"/>
              <a:t>De esta forma, es muy sencillo crear una cuadrícula altamente personalizada en apenas unas cuantas líneas de CSS, con mucha flexibilidad en la disposición y posición de cada área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2A938E-5D0D-41C4-AA19-5D8A59E2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0" y="4404946"/>
            <a:ext cx="10706101" cy="16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3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por áreas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32778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.grid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lightgray;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grid;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grid-template-areas: "head head"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"menu main"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"foot foot";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.item{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.a { grid-area: head; background: blue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.b { grid-area: menu; background: red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.c { grid-area: main; background: green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.d { grid-area: foot; background: orange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47177" y="1859339"/>
            <a:ext cx="5314553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class="grid"&gt; &lt;!-- contenedor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1&lt;/div&gt; &lt;!-- cada uno de los ítems del grid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40B222-223E-42E1-864B-77AAC5A54D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4469" y="3521334"/>
            <a:ext cx="5125549" cy="25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E832-CE48-47D1-8F1B-D1B580C2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con huecos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4E81E-7509-4CCC-8FB8-1B365870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especificar los huecos (espacio entre celdas) podemos utilizar las propiedades </a:t>
            </a:r>
            <a:r>
              <a:rPr lang="es-ES" b="1" dirty="0" err="1"/>
              <a:t>grid</a:t>
            </a:r>
            <a:r>
              <a:rPr lang="es-ES" b="1" dirty="0"/>
              <a:t>-</a:t>
            </a:r>
            <a:r>
              <a:rPr lang="es-ES" b="1" dirty="0" err="1"/>
              <a:t>column</a:t>
            </a:r>
            <a:r>
              <a:rPr lang="es-ES" b="1" dirty="0"/>
              <a:t>-gap</a:t>
            </a:r>
            <a:r>
              <a:rPr lang="es-ES" dirty="0"/>
              <a:t> y/o </a:t>
            </a:r>
            <a:r>
              <a:rPr lang="es-ES" b="1" dirty="0" err="1"/>
              <a:t>grid</a:t>
            </a:r>
            <a:r>
              <a:rPr lang="es-ES" b="1" dirty="0"/>
              <a:t>-</a:t>
            </a:r>
            <a:r>
              <a:rPr lang="es-ES" b="1" dirty="0" err="1"/>
              <a:t>row</a:t>
            </a:r>
            <a:r>
              <a:rPr lang="es-ES" b="1" dirty="0"/>
              <a:t>-gap</a:t>
            </a:r>
          </a:p>
          <a:p>
            <a:r>
              <a:rPr lang="es-ES" dirty="0"/>
              <a:t>En ellas indicaremos el tamaño de dichos huecos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B71C37-0AD5-43DF-8275-6B0A315A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3854322"/>
            <a:ext cx="10011508" cy="161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60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con huecos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355481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.grid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lightgray;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grid;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grid-template-areas: "head head"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"menu main"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"foot foot";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grid-column-gap: 100px;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grid-row-gap: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.item{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.a { grid-area: head; background: blue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.b { grid-area: menu; background: red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.c { grid-area: main; background: green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.d { grid-area: foot; background: orange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47177" y="1859339"/>
            <a:ext cx="5314553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class="grid"&gt; &lt;!-- contenedor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1&lt;/div&gt; &lt;!-- cada uno de los ítems del grid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B94064-5982-4853-8348-0432373A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1719" y="3560705"/>
            <a:ext cx="4805468" cy="23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9BC11-6BEE-4793-B636-D60DF69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Atajo: </a:t>
            </a:r>
            <a:r>
              <a:rPr lang="es-ES" dirty="0" err="1"/>
              <a:t>Grid</a:t>
            </a:r>
            <a:r>
              <a:rPr lang="es-ES" dirty="0"/>
              <a:t> con huecos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97486-1CBE-40BC-961E-68D73BAA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 una propiedad de atajo para las propiedades </a:t>
            </a:r>
            <a:r>
              <a:rPr lang="es-ES" b="1" dirty="0" err="1"/>
              <a:t>grid</a:t>
            </a:r>
            <a:r>
              <a:rPr lang="es-ES" b="1" dirty="0"/>
              <a:t>-</a:t>
            </a:r>
            <a:r>
              <a:rPr lang="es-ES" b="1" dirty="0" err="1"/>
              <a:t>column</a:t>
            </a:r>
            <a:r>
              <a:rPr lang="es-ES" b="1" dirty="0"/>
              <a:t>-gap</a:t>
            </a:r>
            <a:r>
              <a:rPr lang="es-ES" dirty="0"/>
              <a:t> y </a:t>
            </a:r>
            <a:r>
              <a:rPr lang="es-ES" b="1" dirty="0" err="1"/>
              <a:t>grid</a:t>
            </a:r>
            <a:r>
              <a:rPr lang="es-ES" b="1" dirty="0"/>
              <a:t>-</a:t>
            </a:r>
            <a:r>
              <a:rPr lang="es-ES" b="1" dirty="0" err="1"/>
              <a:t>row</a:t>
            </a:r>
            <a:r>
              <a:rPr lang="es-ES" b="1" dirty="0"/>
              <a:t>-gap</a:t>
            </a:r>
            <a:r>
              <a:rPr lang="es-ES" dirty="0"/>
              <a:t>, permitiéndonos la posibilidad de no tener que indicarlas por separado.</a:t>
            </a:r>
          </a:p>
          <a:p>
            <a:r>
              <a:rPr lang="es-ES" dirty="0"/>
              <a:t>La propiedad en cuestión sería </a:t>
            </a:r>
            <a:r>
              <a:rPr lang="es-ES" b="1" dirty="0" err="1"/>
              <a:t>grid</a:t>
            </a:r>
            <a:r>
              <a:rPr lang="es-ES" b="1" dirty="0"/>
              <a:t>-gap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868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Atajo: </a:t>
            </a:r>
            <a:r>
              <a:rPr lang="es-ES" dirty="0" err="1"/>
              <a:t>Grid</a:t>
            </a:r>
            <a:r>
              <a:rPr lang="es-ES" dirty="0"/>
              <a:t> con huecos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34163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.grid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lightgray;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grid;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grid-template-areas: "head head"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"menu main"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"foot foot";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grid-gap: 10px 100px;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.item{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.a { grid-area: head; background: blue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.b { grid-area: menu; background: red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.c { grid-area: main; background: green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.d { grid-area: foot; background: orange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47177" y="1859339"/>
            <a:ext cx="5314553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class="grid"&gt; &lt;!-- contenedor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1&lt;/div&gt; &lt;!-- cada uno de los ítems del grid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B94064-5982-4853-8348-0432373A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1719" y="3560705"/>
            <a:ext cx="4805468" cy="23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4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D4AE4-91A8-4B6C-931C-95C9A7B4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Posición en el </a:t>
            </a:r>
            <a:r>
              <a:rPr lang="es-ES" dirty="0" err="1"/>
              <a:t>Grid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43F7C-D34C-422A-BE0E-97DF2C81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3429000"/>
            <a:ext cx="9603275" cy="2037345"/>
          </a:xfrm>
        </p:spPr>
        <p:txBody>
          <a:bodyPr>
            <a:normAutofit/>
          </a:bodyPr>
          <a:lstStyle/>
          <a:p>
            <a:r>
              <a:rPr lang="es-ES" sz="1600" dirty="0"/>
              <a:t>También podemos utilizar las propiedades </a:t>
            </a:r>
            <a:r>
              <a:rPr lang="es-ES" sz="1600" dirty="0" err="1"/>
              <a:t>justify-content</a:t>
            </a:r>
            <a:r>
              <a:rPr lang="es-ES" sz="1600" dirty="0"/>
              <a:t> o </a:t>
            </a:r>
            <a:r>
              <a:rPr lang="es-ES" sz="1600" dirty="0" err="1"/>
              <a:t>align-content</a:t>
            </a:r>
            <a:r>
              <a:rPr lang="es-ES" sz="1600" dirty="0"/>
              <a:t> para modificar la distribución de todo el contenido en su conjunto, y no sólo de los ítems por separado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3945FB-8C57-42A0-81EF-AD011534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29" y="1751543"/>
            <a:ext cx="9995555" cy="15692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C5665C-69B8-4D5E-A9F4-1B950A22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29" y="4213326"/>
            <a:ext cx="9995555" cy="15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56715-7D3C-4600-BC3E-9EF9080F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Posición en el </a:t>
            </a:r>
            <a:r>
              <a:rPr lang="es-ES" dirty="0" err="1"/>
              <a:t>Grid</a:t>
            </a:r>
            <a:endParaRPr lang="es-ES" dirty="0"/>
          </a:p>
        </p:txBody>
      </p:sp>
      <p:pic>
        <p:nvPicPr>
          <p:cNvPr id="5" name="Imagen 4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14EB1C1A-CB22-4A79-850C-DBBB54D6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35" y="1628876"/>
            <a:ext cx="5645330" cy="42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8C7D-D013-4104-91FA-0CDDC730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671F8-91E6-4131-9C6B-C426E847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Flexbox</a:t>
            </a:r>
            <a:r>
              <a:rPr lang="es-ES" dirty="0"/>
              <a:t> está optimizado para estructuras de una dimensión, vertical u horizontal</a:t>
            </a:r>
          </a:p>
          <a:p>
            <a:r>
              <a:rPr lang="es-ES" dirty="0"/>
              <a:t>Se necesita un nuevo sistema para páginas webs que trabajen en dos dimensiones</a:t>
            </a:r>
          </a:p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CSS nace de esa necesidad, y recoge las ventajas de ese sistema, añadiéndole numerosas mejoras y características que permiten crear rápidamente cuadrículas sencillas y potentes de forma prácticamente instantánea</a:t>
            </a:r>
          </a:p>
        </p:txBody>
      </p:sp>
    </p:spTree>
    <p:extLst>
      <p:ext uri="{BB962C8B-B14F-4D97-AF65-F5344CB8AC3E}">
        <p14:creationId xmlns:p14="http://schemas.microsoft.com/office/powerpoint/2010/main" val="107734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por áreas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424731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.grid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lightgray;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grid;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grid-template-areas: "head head"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"menu main"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"foot foot";</a:t>
            </a:r>
          </a:p>
          <a:p>
            <a:endParaRPr lang="en-US" sz="9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justify-items: stretch;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height: 200px;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align-items: stretch;</a:t>
            </a:r>
          </a:p>
          <a:p>
            <a:endParaRPr lang="en-US" sz="9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justify-content: stretch;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align-content: stretch;</a:t>
            </a:r>
            <a:endParaRPr lang="it-IT" sz="9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.item{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.a { grid-area: head; background: blue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.b { grid-area: menu; background: red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.c { grid-area: main; background: green }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.d { grid-area: foot; background: orange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47177" y="1859339"/>
            <a:ext cx="5314553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class="grid"&gt; &lt;!-- contenedor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1&lt;/div&gt; &lt;!-- cada uno de los ítems del grid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40B222-223E-42E1-864B-77AAC5A54D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4469" y="3521334"/>
            <a:ext cx="5125549" cy="25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11745-C470-4951-A01C-2286EE97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Ajuste automático de celdas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53B944-28AF-440F-BCB8-4AEA4DEA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09" y="1767520"/>
            <a:ext cx="9090581" cy="186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2284FB-F99D-4EA7-AC31-FB426FD35A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351" y="4007182"/>
            <a:ext cx="5317209" cy="1370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9591F0-7842-466D-82AD-3A7F04486D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7104" y="4007182"/>
            <a:ext cx="5583381" cy="13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5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677A-55CE-4638-B8B7-2DDE5FFE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Atajo: </a:t>
            </a:r>
            <a:r>
              <a:rPr lang="es-ES" dirty="0" err="1"/>
              <a:t>Grid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D887C-394B-48AE-9FAE-04FE7752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 una propiedad </a:t>
            </a:r>
            <a:r>
              <a:rPr lang="es-ES" b="1" dirty="0" err="1"/>
              <a:t>grid</a:t>
            </a:r>
            <a:r>
              <a:rPr lang="es-ES" dirty="0"/>
              <a:t> que sirve de atajo para la mayoría de propiedades CSS relativas a cuadrículas.</a:t>
            </a:r>
          </a:p>
          <a:p>
            <a:r>
              <a:rPr lang="es-ES" dirty="0"/>
              <a:t>Su esquema de utilización sería el siguiente, junto a algunos ejemplos: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19541A-9EE0-423F-88A0-2E6C9E555C24}"/>
              </a:ext>
            </a:extLst>
          </p:cNvPr>
          <p:cNvSpPr/>
          <p:nvPr/>
        </p:nvSpPr>
        <p:spPr>
          <a:xfrm>
            <a:off x="2217622" y="3819057"/>
            <a:ext cx="7428569" cy="193899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.grid {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grid: &lt;grid-template&gt; &lt;grid-auto-flow&gt; &lt;grid-auto-rows&gt; / &lt;grid-auto-columns&gt; */</a:t>
            </a:r>
          </a:p>
          <a:p>
            <a:endParaRPr lang="it-IT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grid: 100px 20px;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grid: 200px repeat(2, 100px) 300px;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grid: row;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grid: column dense;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grid: row 200px;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grid: row 400px / 150px;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1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BE358-DE54-436C-9181-78BF7582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para ítems hijos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47D2F-7F58-4BA5-8DF6-59FCD4C9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siguientes propiedades se aplican a cada ítem hijo de la cuadrícula, para alterar o cambiar el comportamiento específico de dicho elemento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F76C5B-48D9-42DC-AC17-5BCEA924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34" y="3023647"/>
            <a:ext cx="8367346" cy="169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2324C2-7B2D-474C-B176-A57BB0AA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34" y="4717565"/>
            <a:ext cx="8367346" cy="2031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471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8751D-3BF2-443D-AF42-0253A968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grid-column</a:t>
            </a:r>
            <a:r>
              <a:rPr lang="es-ES" dirty="0"/>
              <a:t> &amp; </a:t>
            </a:r>
            <a:r>
              <a:rPr lang="es-ES" dirty="0" err="1"/>
              <a:t>grid-row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0E9079-A8A3-40DC-8568-28ECD8F7C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416" y="2171769"/>
            <a:ext cx="5268491" cy="28634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3DE70A-96EA-420A-8A08-6077207848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187106"/>
            <a:ext cx="5268491" cy="24224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80F83A-8A78-45EE-8B83-955C7632FF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9556" y="3603489"/>
            <a:ext cx="5813191" cy="26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48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7DF5-24D6-446A-94BF-8B86F0B6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Atajo: </a:t>
            </a:r>
            <a:r>
              <a:rPr lang="es-ES" dirty="0" err="1"/>
              <a:t>grid-column</a:t>
            </a:r>
            <a:r>
              <a:rPr lang="es-ES" dirty="0"/>
              <a:t> y </a:t>
            </a:r>
            <a:r>
              <a:rPr lang="es-ES" dirty="0" err="1"/>
              <a:t>grid-row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938AA-CB9A-463E-B49C-F00AD01E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Propiedades de atajo </a:t>
            </a:r>
            <a:r>
              <a:rPr lang="es-ES" b="1" dirty="0" err="1"/>
              <a:t>grid-column</a:t>
            </a:r>
            <a:r>
              <a:rPr lang="es-ES" dirty="0"/>
              <a:t> y </a:t>
            </a:r>
            <a:r>
              <a:rPr lang="es-ES" b="1" dirty="0" err="1"/>
              <a:t>grid-row</a:t>
            </a:r>
            <a:r>
              <a:rPr lang="es-ES" dirty="0"/>
              <a:t> donde se nos permite escribir en un formato abreviado las propiedades anteriores</a:t>
            </a:r>
          </a:p>
          <a:p>
            <a:r>
              <a:rPr lang="es-ES" dirty="0"/>
              <a:t>También es posible utilizar la palabra clave </a:t>
            </a:r>
            <a:r>
              <a:rPr lang="es-ES" b="1" dirty="0" err="1"/>
              <a:t>span</a:t>
            </a:r>
            <a:r>
              <a:rPr lang="es-ES" dirty="0"/>
              <a:t> seguida de un número, que indica que abarque hasta esa columna o celda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3FAF-BDDC-4AC5-99AC-8C47E7B7757B}"/>
              </a:ext>
            </a:extLst>
          </p:cNvPr>
          <p:cNvSpPr/>
          <p:nvPr/>
        </p:nvSpPr>
        <p:spPr>
          <a:xfrm>
            <a:off x="2217622" y="3942150"/>
            <a:ext cx="7428569" cy="230832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.grid {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display: grid;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.a {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grid-column: &lt;grid-column-start&gt; &lt;grid-column-end&gt; */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grid-row: &lt;grid-row-start&gt; &lt;grid-row-end&gt; */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grid-column: auto;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grid-column: 4 / 6;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grid-column: span 3;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  grid-column: span 3 / 6;</a:t>
            </a:r>
          </a:p>
          <a:p>
            <a:r>
              <a:rPr lang="it-IT" sz="1200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18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6D14A-36EB-4705-8192-E27CE569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8E04D-554D-4534-905E-EFF4D51B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7207" y="1684985"/>
            <a:ext cx="6945923" cy="45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97875-4B82-406A-B4CB-81168EFA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E40B3-811C-4A59-98A3-1346F5F4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/>
              <a:t>Contenedor</a:t>
            </a:r>
            <a:r>
              <a:rPr lang="es-ES" dirty="0"/>
              <a:t>: Existe un elemento padre que es el contenedor que definirá la cuadrícula o rejilla.</a:t>
            </a:r>
          </a:p>
          <a:p>
            <a:r>
              <a:rPr lang="es-ES" b="1" dirty="0"/>
              <a:t>Ítem</a:t>
            </a:r>
            <a:r>
              <a:rPr lang="es-ES" dirty="0"/>
              <a:t>: Cada uno de los hijos que contiene la cuadrícula (</a:t>
            </a:r>
            <a:r>
              <a:rPr lang="es-ES" i="1" dirty="0"/>
              <a:t>elemento contenedor</a:t>
            </a:r>
            <a:r>
              <a:rPr lang="es-ES" dirty="0"/>
              <a:t>).</a:t>
            </a:r>
          </a:p>
          <a:p>
            <a:r>
              <a:rPr lang="es-ES" b="1" dirty="0"/>
              <a:t>Celda (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cell</a:t>
            </a:r>
            <a:r>
              <a:rPr lang="es-ES" b="1" dirty="0"/>
              <a:t>)</a:t>
            </a:r>
            <a:r>
              <a:rPr lang="es-ES" dirty="0"/>
              <a:t>: Cada uno de los cuadritos (</a:t>
            </a:r>
            <a:r>
              <a:rPr lang="es-ES" i="1" dirty="0"/>
              <a:t>unidad mínima</a:t>
            </a:r>
            <a:r>
              <a:rPr lang="es-ES" dirty="0"/>
              <a:t>) de la cuadrícula.</a:t>
            </a:r>
          </a:p>
          <a:p>
            <a:r>
              <a:rPr lang="es-ES" b="1" dirty="0" err="1"/>
              <a:t>Area</a:t>
            </a:r>
            <a:r>
              <a:rPr lang="es-ES" b="1" dirty="0"/>
              <a:t> (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area</a:t>
            </a:r>
            <a:r>
              <a:rPr lang="es-ES" b="1" dirty="0"/>
              <a:t>)</a:t>
            </a:r>
            <a:r>
              <a:rPr lang="es-ES" dirty="0"/>
              <a:t>: Región o conjunto de celdas de la cuadrícula.</a:t>
            </a:r>
          </a:p>
          <a:p>
            <a:r>
              <a:rPr lang="es-ES" b="1" dirty="0"/>
              <a:t>Banda (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track</a:t>
            </a:r>
            <a:r>
              <a:rPr lang="es-ES" b="1" dirty="0"/>
              <a:t>)</a:t>
            </a:r>
            <a:r>
              <a:rPr lang="es-ES" dirty="0"/>
              <a:t>: Banda horizontal o vertical de celdas de la cuadrícula.</a:t>
            </a:r>
          </a:p>
          <a:p>
            <a:r>
              <a:rPr lang="es-ES" b="1" dirty="0"/>
              <a:t>Línea (</a:t>
            </a:r>
            <a:r>
              <a:rPr lang="es-ES" b="1" dirty="0" err="1"/>
              <a:t>grid</a:t>
            </a:r>
            <a:r>
              <a:rPr lang="es-ES" b="1" dirty="0"/>
              <a:t> line)</a:t>
            </a:r>
            <a:r>
              <a:rPr lang="es-ES" dirty="0"/>
              <a:t>: Separador horizontal o vertical de las celdas de la cuadrícula.</a:t>
            </a:r>
          </a:p>
        </p:txBody>
      </p:sp>
    </p:spTree>
    <p:extLst>
      <p:ext uri="{BB962C8B-B14F-4D97-AF65-F5344CB8AC3E}">
        <p14:creationId xmlns:p14="http://schemas.microsoft.com/office/powerpoint/2010/main" val="129592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BA00-84A3-4534-9A35-871A1A98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73621-2555-444E-A96B-344BFB6C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activar la cuadrícula </a:t>
            </a:r>
            <a:r>
              <a:rPr lang="es-ES" dirty="0" err="1"/>
              <a:t>grid</a:t>
            </a:r>
            <a:r>
              <a:rPr lang="es-ES" dirty="0"/>
              <a:t> hay que utilizar sobre el elemento contenedor la propiedad display y especificar el valor </a:t>
            </a:r>
            <a:r>
              <a:rPr lang="es-ES" b="1" dirty="0" err="1"/>
              <a:t>grid</a:t>
            </a:r>
            <a:r>
              <a:rPr lang="es-ES" dirty="0"/>
              <a:t> o </a:t>
            </a:r>
            <a:r>
              <a:rPr lang="es-ES" b="1" dirty="0" err="1"/>
              <a:t>inline-grid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D18966-BEFE-4E19-B44E-519B9991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26" y="3429000"/>
            <a:ext cx="9264162" cy="1423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6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EFFE-04D2-4776-8EF6-4C40CDD3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con filas y columnas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13CBC-0A85-4D5B-9C56-0EA555CD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posible crear cuadrículas con un tamaño explícito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5626D-C471-42F0-AAE0-464FF0B7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79" y="3021199"/>
            <a:ext cx="9982855" cy="1595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76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con filas y columnas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27238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.grid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lightgray;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grid;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grid-template-columns: 50px 300px;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grid-template-rows: 200px 75px;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47177" y="1859339"/>
            <a:ext cx="5314553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class="grid"&gt; &lt;!-- contenedor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1&lt;/div&gt; &lt;!-- cada uno de los ítems del grid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71F128-AF92-4B6B-A7BE-12957A12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5420" y="3429000"/>
            <a:ext cx="2712833" cy="31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0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9DA6B-A4B9-45A9-B981-A3454839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</a:t>
            </a:r>
            <a:r>
              <a:rPr lang="es-ES" dirty="0"/>
              <a:t>: Unidad fracción restante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7A39-95DF-4BDA-8ECF-4EA3ACF6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ejemplo se ha utilizado </a:t>
            </a:r>
            <a:r>
              <a:rPr lang="es-ES" b="1" dirty="0" err="1"/>
              <a:t>píxels</a:t>
            </a:r>
            <a:r>
              <a:rPr lang="es-ES" dirty="0"/>
              <a:t> como unidades de las celdas de la cuadrícula</a:t>
            </a:r>
          </a:p>
          <a:p>
            <a:r>
              <a:rPr lang="es-ES" dirty="0"/>
              <a:t>Podemos utilizar otras unidades (</a:t>
            </a:r>
            <a:r>
              <a:rPr lang="es-ES" i="1" dirty="0"/>
              <a:t>e incluso combinarlas</a:t>
            </a:r>
            <a:r>
              <a:rPr lang="es-ES" dirty="0"/>
              <a:t>) como porcentajes, la palabra clave </a:t>
            </a:r>
            <a:r>
              <a:rPr lang="es-ES" b="1" dirty="0"/>
              <a:t>auto</a:t>
            </a:r>
            <a:r>
              <a:rPr lang="es-ES" dirty="0"/>
              <a:t> (</a:t>
            </a:r>
            <a:r>
              <a:rPr lang="es-ES" i="1" dirty="0"/>
              <a:t>que obtiene el tamaño restante</a:t>
            </a:r>
            <a:r>
              <a:rPr lang="es-ES" dirty="0"/>
              <a:t>) o la unidad especial </a:t>
            </a:r>
            <a:r>
              <a:rPr lang="es-ES" b="1" dirty="0" err="1"/>
              <a:t>fr</a:t>
            </a:r>
            <a:r>
              <a:rPr lang="es-ES" dirty="0"/>
              <a:t> (</a:t>
            </a:r>
            <a:r>
              <a:rPr lang="es-ES" i="1" dirty="0" err="1"/>
              <a:t>fraction</a:t>
            </a:r>
            <a:r>
              <a:rPr lang="es-ES" dirty="0"/>
              <a:t>), que simboliza una </a:t>
            </a:r>
            <a:r>
              <a:rPr lang="es-ES" b="1" dirty="0"/>
              <a:t>fracción de espacio restante en el </a:t>
            </a:r>
            <a:r>
              <a:rPr lang="es-ES" b="1" dirty="0" err="1"/>
              <a:t>grid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957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</a:t>
            </a:r>
            <a:r>
              <a:rPr lang="es-ES" dirty="0"/>
              <a:t>: Unidad fracción restante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27238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.grid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lightgray;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grid;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grid-template-columns: 1fr </a:t>
            </a:r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1fr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grid-template-rows: 2fr 1fr;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47177" y="1859339"/>
            <a:ext cx="5314553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class="grid"&gt; &lt;!-- contenedor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class="a item"&gt;Item 1&lt;/div&gt; &lt;!-- cada uno de los ítems del grid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class="b item"&gt;Item 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class="c item"&gt;Item 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class="d item"&gt;Item 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13D9A7-65ED-42F5-814B-2394DCE8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0969" y="3521334"/>
            <a:ext cx="4385163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04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2284</Words>
  <Application>Microsoft Office PowerPoint</Application>
  <PresentationFormat>Panorámica</PresentationFormat>
  <Paragraphs>321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Consolas</vt:lpstr>
      <vt:lpstr>Galería</vt:lpstr>
      <vt:lpstr>Lenguajes de marca y sistemas de información</vt:lpstr>
      <vt:lpstr>Conceptos</vt:lpstr>
      <vt:lpstr>Conceptos</vt:lpstr>
      <vt:lpstr>Conceptos</vt:lpstr>
      <vt:lpstr>Conceptos</vt:lpstr>
      <vt:lpstr>Grid con filas y columnas</vt:lpstr>
      <vt:lpstr>Grid con filas y columnas</vt:lpstr>
      <vt:lpstr>fr: Unidad fracción restante</vt:lpstr>
      <vt:lpstr>fr: Unidad fracción restante</vt:lpstr>
      <vt:lpstr>Filas y columnas repetitivas</vt:lpstr>
      <vt:lpstr>Filas y columnas repetitivas</vt:lpstr>
      <vt:lpstr>Grid por áreas</vt:lpstr>
      <vt:lpstr>Grid por áreas</vt:lpstr>
      <vt:lpstr>Grid con huecos</vt:lpstr>
      <vt:lpstr>Grid con huecos</vt:lpstr>
      <vt:lpstr>Atajo: Grid con huecos</vt:lpstr>
      <vt:lpstr>Atajo: Grid con huecos</vt:lpstr>
      <vt:lpstr>Posición en el Grid</vt:lpstr>
      <vt:lpstr>Posición en el Grid</vt:lpstr>
      <vt:lpstr>Grid por áreas</vt:lpstr>
      <vt:lpstr>Ajuste automático de celdas</vt:lpstr>
      <vt:lpstr>Atajo: Grid</vt:lpstr>
      <vt:lpstr>Propiedades para ítems hijos</vt:lpstr>
      <vt:lpstr>grid-column &amp; grid-row</vt:lpstr>
      <vt:lpstr>Atajo: grid-column y grid-row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43</cp:revision>
  <dcterms:created xsi:type="dcterms:W3CDTF">2020-04-15T23:35:33Z</dcterms:created>
  <dcterms:modified xsi:type="dcterms:W3CDTF">2020-05-03T13:19:41Z</dcterms:modified>
</cp:coreProperties>
</file>