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68" r:id="rId6"/>
    <p:sldId id="259" r:id="rId7"/>
    <p:sldId id="260" r:id="rId8"/>
    <p:sldId id="261" r:id="rId9"/>
    <p:sldId id="262" r:id="rId10"/>
    <p:sldId id="263" r:id="rId11"/>
    <p:sldId id="264" r:id="rId12"/>
    <p:sldId id="265" r:id="rId13"/>
    <p:sldId id="266"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7A18B37-842E-4CF7-A70F-1B09415F3244}">
          <p14:sldIdLst>
            <p14:sldId id="256"/>
            <p14:sldId id="257"/>
            <p14:sldId id="258"/>
            <p14:sldId id="267"/>
            <p14:sldId id="268"/>
            <p14:sldId id="259"/>
            <p14:sldId id="260"/>
            <p14:sldId id="261"/>
            <p14:sldId id="262"/>
            <p14:sldId id="263"/>
            <p14:sldId id="264"/>
            <p14:sldId id="265"/>
            <p14:sldId id="266"/>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muñoz" initials="am" lastIdx="2" clrIdx="0">
    <p:extLst>
      <p:ext uri="{19B8F6BF-5375-455C-9EA6-DF929625EA0E}">
        <p15:presenceInfo xmlns:p15="http://schemas.microsoft.com/office/powerpoint/2012/main" userId="b5d254e14e690c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60"/>
  </p:normalViewPr>
  <p:slideViewPr>
    <p:cSldViewPr snapToGrid="0">
      <p:cViewPr varScale="1">
        <p:scale>
          <a:sx n="87" d="100"/>
          <a:sy n="87"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5/10/2020</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9166" y="2974448"/>
            <a:ext cx="4645152" cy="24938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094337" y="2971669"/>
            <a:ext cx="4645152" cy="24871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5/10/2020</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‹Nº›</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5/10/2020</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terializecss.com/"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ulma.i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getskeleton.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urecss.io/"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jdan.github.io/98.cs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getbootstrap.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get.found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DC351A-4710-46FA-826E-BF5BEE197B4E}"/>
              </a:ext>
            </a:extLst>
          </p:cNvPr>
          <p:cNvSpPr>
            <a:spLocks noGrp="1"/>
          </p:cNvSpPr>
          <p:nvPr>
            <p:ph type="ctrTitle"/>
          </p:nvPr>
        </p:nvSpPr>
        <p:spPr/>
        <p:txBody>
          <a:bodyPr>
            <a:normAutofit fontScale="90000"/>
          </a:bodyPr>
          <a:lstStyle/>
          <a:p>
            <a:r>
              <a:rPr lang="es-ES" dirty="0"/>
              <a:t>Lenguajes de marca y sistemas de información</a:t>
            </a:r>
          </a:p>
        </p:txBody>
      </p:sp>
      <p:sp>
        <p:nvSpPr>
          <p:cNvPr id="3" name="Subtítulo 2">
            <a:extLst>
              <a:ext uri="{FF2B5EF4-FFF2-40B4-BE49-F238E27FC236}">
                <a16:creationId xmlns:a16="http://schemas.microsoft.com/office/drawing/2014/main" id="{5346E8C7-DD41-43C5-AA59-0F2EAD0DFD9F}"/>
              </a:ext>
            </a:extLst>
          </p:cNvPr>
          <p:cNvSpPr>
            <a:spLocks noGrp="1"/>
          </p:cNvSpPr>
          <p:nvPr>
            <p:ph type="subTitle" idx="1"/>
          </p:nvPr>
        </p:nvSpPr>
        <p:spPr/>
        <p:txBody>
          <a:bodyPr>
            <a:normAutofit/>
          </a:bodyPr>
          <a:lstStyle/>
          <a:p>
            <a:r>
              <a:rPr lang="es-ES" b="1" dirty="0"/>
              <a:t>UD04: Diseño web con CSS, diseño </a:t>
            </a:r>
            <a:r>
              <a:rPr lang="es-ES" b="1" dirty="0" err="1"/>
              <a:t>responsive</a:t>
            </a:r>
            <a:r>
              <a:rPr lang="es-ES" b="1" dirty="0"/>
              <a:t> y accesibilidad</a:t>
            </a:r>
          </a:p>
          <a:p>
            <a:r>
              <a:rPr lang="es-ES" dirty="0"/>
              <a:t>Tema 3: Framework CSS</a:t>
            </a:r>
          </a:p>
        </p:txBody>
      </p:sp>
      <p:sp>
        <p:nvSpPr>
          <p:cNvPr id="4" name="CuadroTexto 3">
            <a:extLst>
              <a:ext uri="{FF2B5EF4-FFF2-40B4-BE49-F238E27FC236}">
                <a16:creationId xmlns:a16="http://schemas.microsoft.com/office/drawing/2014/main" id="{6385C97C-158E-47B9-BCD0-554279371DBA}"/>
              </a:ext>
            </a:extLst>
          </p:cNvPr>
          <p:cNvSpPr txBox="1"/>
          <p:nvPr/>
        </p:nvSpPr>
        <p:spPr>
          <a:xfrm>
            <a:off x="7403123" y="5029199"/>
            <a:ext cx="4424609" cy="646331"/>
          </a:xfrm>
          <a:prstGeom prst="rect">
            <a:avLst/>
          </a:prstGeom>
          <a:noFill/>
        </p:spPr>
        <p:txBody>
          <a:bodyPr wrap="none" rtlCol="0">
            <a:spAutoFit/>
          </a:bodyPr>
          <a:lstStyle/>
          <a:p>
            <a:r>
              <a:rPr lang="es-ES" dirty="0"/>
              <a:t>CIFP a Carballeira – Marcos Valcárcel</a:t>
            </a:r>
          </a:p>
          <a:p>
            <a:pPr algn="r"/>
            <a:r>
              <a:rPr lang="es-ES" dirty="0"/>
              <a:t>Antonio Muñoz Rubio</a:t>
            </a:r>
          </a:p>
        </p:txBody>
      </p:sp>
    </p:spTree>
    <p:extLst>
      <p:ext uri="{BB962C8B-B14F-4D97-AF65-F5344CB8AC3E}">
        <p14:creationId xmlns:p14="http://schemas.microsoft.com/office/powerpoint/2010/main" val="2093493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0180D-DDB8-45E5-9EC8-0C341343195A}"/>
              </a:ext>
            </a:extLst>
          </p:cNvPr>
          <p:cNvSpPr>
            <a:spLocks noGrp="1"/>
          </p:cNvSpPr>
          <p:nvPr>
            <p:ph type="title"/>
          </p:nvPr>
        </p:nvSpPr>
        <p:spPr/>
        <p:txBody>
          <a:bodyPr/>
          <a:lstStyle/>
          <a:p>
            <a:r>
              <a:rPr lang="es-ES" dirty="0" err="1"/>
              <a:t>Materialize</a:t>
            </a:r>
            <a:endParaRPr lang="es-ES" dirty="0"/>
          </a:p>
        </p:txBody>
      </p:sp>
      <p:pic>
        <p:nvPicPr>
          <p:cNvPr id="5" name="Marcador de contenido 4">
            <a:extLst>
              <a:ext uri="{FF2B5EF4-FFF2-40B4-BE49-F238E27FC236}">
                <a16:creationId xmlns:a16="http://schemas.microsoft.com/office/drawing/2014/main" id="{D307A201-62B1-41FE-908F-9CF9CA2BBA0D}"/>
              </a:ext>
            </a:extLst>
          </p:cNvPr>
          <p:cNvPicPr>
            <a:picLocks noGrp="1" noChangeAspect="1"/>
          </p:cNvPicPr>
          <p:nvPr>
            <p:ph idx="1"/>
          </p:nvPr>
        </p:nvPicPr>
        <p:blipFill>
          <a:blip r:embed="rId2"/>
          <a:stretch>
            <a:fillRect/>
          </a:stretch>
        </p:blipFill>
        <p:spPr>
          <a:xfrm>
            <a:off x="8005966" y="-150829"/>
            <a:ext cx="2603278" cy="2603278"/>
          </a:xfrm>
        </p:spPr>
      </p:pic>
      <p:sp>
        <p:nvSpPr>
          <p:cNvPr id="6" name="Marcador de contenido 2">
            <a:extLst>
              <a:ext uri="{FF2B5EF4-FFF2-40B4-BE49-F238E27FC236}">
                <a16:creationId xmlns:a16="http://schemas.microsoft.com/office/drawing/2014/main" id="{A790DBE7-1209-497D-B47E-7E66D276C26E}"/>
              </a:ext>
            </a:extLst>
          </p:cNvPr>
          <p:cNvSpPr txBox="1">
            <a:spLocks/>
          </p:cNvSpPr>
          <p:nvPr/>
        </p:nvSpPr>
        <p:spPr>
          <a:xfrm>
            <a:off x="1130270" y="2171769"/>
            <a:ext cx="9603275" cy="3294576"/>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ES" dirty="0"/>
              <a:t>Concebido especialmente para proyectos que hagan del Material </a:t>
            </a:r>
            <a:r>
              <a:rPr lang="es-ES" dirty="0" err="1"/>
              <a:t>Design</a:t>
            </a:r>
            <a:r>
              <a:rPr lang="es-ES" dirty="0"/>
              <a:t> su bandera</a:t>
            </a:r>
          </a:p>
          <a:p>
            <a:r>
              <a:rPr lang="es-ES" dirty="0"/>
              <a:t>No sólo contiene multitud de clases CSS ya configuradas,  además incorpora código JavaScript para añadir a nuestras interfaces</a:t>
            </a:r>
          </a:p>
          <a:p>
            <a:r>
              <a:rPr lang="es-ES" dirty="0"/>
              <a:t>Los diseños son más robustos y la estética final es más homogénea</a:t>
            </a:r>
          </a:p>
          <a:p>
            <a:r>
              <a:rPr lang="es-ES" dirty="0" err="1"/>
              <a:t>Materialize</a:t>
            </a:r>
            <a:r>
              <a:rPr lang="es-ES" dirty="0"/>
              <a:t> sólo ocupa aproximadamente unos 140 KB con su CSS, a lo que hay que añadirle 180 KB con el JS</a:t>
            </a:r>
          </a:p>
          <a:p>
            <a:pPr marL="0" indent="0" algn="ctr">
              <a:buNone/>
            </a:pPr>
            <a:r>
              <a:rPr lang="es-ES" b="1" dirty="0">
                <a:hlinkClick r:id="rId3"/>
              </a:rPr>
              <a:t>https://materializecss.com/</a:t>
            </a:r>
            <a:endParaRPr lang="es-ES" b="1" dirty="0"/>
          </a:p>
        </p:txBody>
      </p:sp>
    </p:spTree>
    <p:extLst>
      <p:ext uri="{BB962C8B-B14F-4D97-AF65-F5344CB8AC3E}">
        <p14:creationId xmlns:p14="http://schemas.microsoft.com/office/powerpoint/2010/main" val="4238872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9B447-68D5-4D28-982F-E7FFD0851F76}"/>
              </a:ext>
            </a:extLst>
          </p:cNvPr>
          <p:cNvSpPr>
            <a:spLocks noGrp="1"/>
          </p:cNvSpPr>
          <p:nvPr>
            <p:ph type="title"/>
          </p:nvPr>
        </p:nvSpPr>
        <p:spPr/>
        <p:txBody>
          <a:bodyPr/>
          <a:lstStyle/>
          <a:p>
            <a:r>
              <a:rPr lang="es-ES" dirty="0" err="1"/>
              <a:t>Materialize</a:t>
            </a:r>
            <a:endParaRPr lang="es-ES" dirty="0"/>
          </a:p>
        </p:txBody>
      </p:sp>
      <p:sp>
        <p:nvSpPr>
          <p:cNvPr id="7" name="CuadroTexto 6">
            <a:extLst>
              <a:ext uri="{FF2B5EF4-FFF2-40B4-BE49-F238E27FC236}">
                <a16:creationId xmlns:a16="http://schemas.microsoft.com/office/drawing/2014/main" id="{922E22BC-DB71-4B65-A5C1-03BFD5298B53}"/>
              </a:ext>
            </a:extLst>
          </p:cNvPr>
          <p:cNvSpPr txBox="1"/>
          <p:nvPr/>
        </p:nvSpPr>
        <p:spPr>
          <a:xfrm>
            <a:off x="2453726" y="4988891"/>
            <a:ext cx="1561748" cy="369332"/>
          </a:xfrm>
          <a:prstGeom prst="rect">
            <a:avLst/>
          </a:prstGeom>
          <a:noFill/>
        </p:spPr>
        <p:txBody>
          <a:bodyPr wrap="square" rtlCol="0">
            <a:spAutoFit/>
          </a:bodyPr>
          <a:lstStyle/>
          <a:p>
            <a:pPr algn="ctr"/>
            <a:r>
              <a:rPr lang="es-ES" dirty="0"/>
              <a:t>Página web</a:t>
            </a:r>
          </a:p>
        </p:txBody>
      </p:sp>
      <p:sp>
        <p:nvSpPr>
          <p:cNvPr id="8" name="CuadroTexto 7">
            <a:extLst>
              <a:ext uri="{FF2B5EF4-FFF2-40B4-BE49-F238E27FC236}">
                <a16:creationId xmlns:a16="http://schemas.microsoft.com/office/drawing/2014/main" id="{2A236065-E0FA-463E-BBE4-211FE0798EE0}"/>
              </a:ext>
            </a:extLst>
          </p:cNvPr>
          <p:cNvSpPr txBox="1"/>
          <p:nvPr/>
        </p:nvSpPr>
        <p:spPr>
          <a:xfrm>
            <a:off x="8043490" y="5235135"/>
            <a:ext cx="1561748" cy="369332"/>
          </a:xfrm>
          <a:prstGeom prst="rect">
            <a:avLst/>
          </a:prstGeom>
          <a:noFill/>
        </p:spPr>
        <p:txBody>
          <a:bodyPr wrap="square" rtlCol="0">
            <a:spAutoFit/>
          </a:bodyPr>
          <a:lstStyle/>
          <a:p>
            <a:pPr algn="ctr"/>
            <a:r>
              <a:rPr lang="es-ES" dirty="0"/>
              <a:t>Ejemplo</a:t>
            </a:r>
          </a:p>
        </p:txBody>
      </p:sp>
      <p:pic>
        <p:nvPicPr>
          <p:cNvPr id="4" name="Imagen 3">
            <a:extLst>
              <a:ext uri="{FF2B5EF4-FFF2-40B4-BE49-F238E27FC236}">
                <a16:creationId xmlns:a16="http://schemas.microsoft.com/office/drawing/2014/main" id="{89E9334A-1C10-4226-99F8-26720DBC9E72}"/>
              </a:ext>
            </a:extLst>
          </p:cNvPr>
          <p:cNvPicPr>
            <a:picLocks noChangeAspect="1"/>
          </p:cNvPicPr>
          <p:nvPr/>
        </p:nvPicPr>
        <p:blipFill>
          <a:blip r:embed="rId2"/>
          <a:stretch>
            <a:fillRect/>
          </a:stretch>
        </p:blipFill>
        <p:spPr>
          <a:xfrm>
            <a:off x="510675" y="2342105"/>
            <a:ext cx="5447849" cy="2614968"/>
          </a:xfrm>
          <a:prstGeom prst="rect">
            <a:avLst/>
          </a:prstGeom>
          <a:ln>
            <a:noFill/>
          </a:ln>
          <a:effectLst>
            <a:outerShdw blurRad="292100" dist="139700" dir="2700000" algn="tl" rotWithShape="0">
              <a:srgbClr val="333333">
                <a:alpha val="65000"/>
              </a:srgbClr>
            </a:outerShdw>
          </a:effectLst>
        </p:spPr>
      </p:pic>
      <p:pic>
        <p:nvPicPr>
          <p:cNvPr id="10" name="Marcador de contenido 9" descr="Captura de pantalla de un celular&#10;&#10;Descripción generada automáticamente">
            <a:extLst>
              <a:ext uri="{FF2B5EF4-FFF2-40B4-BE49-F238E27FC236}">
                <a16:creationId xmlns:a16="http://schemas.microsoft.com/office/drawing/2014/main" id="{4030F16D-669D-440A-9E60-042C3822E2ED}"/>
              </a:ext>
            </a:extLst>
          </p:cNvPr>
          <p:cNvPicPr>
            <a:picLocks noGrp="1" noChangeAspect="1"/>
          </p:cNvPicPr>
          <p:nvPr>
            <p:ph idx="1"/>
          </p:nvPr>
        </p:nvPicPr>
        <p:blipFill>
          <a:blip r:embed="rId3"/>
          <a:stretch>
            <a:fillRect/>
          </a:stretch>
        </p:blipFill>
        <p:spPr>
          <a:xfrm>
            <a:off x="6263230" y="1781968"/>
            <a:ext cx="5122268" cy="32940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217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82E89-53E0-412F-B958-A36A4F971192}"/>
              </a:ext>
            </a:extLst>
          </p:cNvPr>
          <p:cNvSpPr>
            <a:spLocks noGrp="1"/>
          </p:cNvSpPr>
          <p:nvPr>
            <p:ph type="title"/>
          </p:nvPr>
        </p:nvSpPr>
        <p:spPr/>
        <p:txBody>
          <a:bodyPr/>
          <a:lstStyle/>
          <a:p>
            <a:r>
              <a:rPr lang="es-ES" dirty="0" err="1"/>
              <a:t>Bulma</a:t>
            </a:r>
            <a:endParaRPr lang="es-ES" dirty="0"/>
          </a:p>
        </p:txBody>
      </p:sp>
      <p:sp>
        <p:nvSpPr>
          <p:cNvPr id="3" name="Marcador de contenido 2">
            <a:extLst>
              <a:ext uri="{FF2B5EF4-FFF2-40B4-BE49-F238E27FC236}">
                <a16:creationId xmlns:a16="http://schemas.microsoft.com/office/drawing/2014/main" id="{E725AD80-6E7F-42BF-A584-445716075633}"/>
              </a:ext>
            </a:extLst>
          </p:cNvPr>
          <p:cNvSpPr>
            <a:spLocks noGrp="1"/>
          </p:cNvSpPr>
          <p:nvPr>
            <p:ph idx="1"/>
          </p:nvPr>
        </p:nvSpPr>
        <p:spPr/>
        <p:txBody>
          <a:bodyPr/>
          <a:lstStyle/>
          <a:p>
            <a:r>
              <a:rPr lang="es-ES" dirty="0"/>
              <a:t>Es un proyecto open </a:t>
            </a:r>
            <a:r>
              <a:rPr lang="es-ES" dirty="0" err="1"/>
              <a:t>source</a:t>
            </a:r>
            <a:endParaRPr lang="es-ES" dirty="0"/>
          </a:p>
          <a:p>
            <a:r>
              <a:rPr lang="es-ES" dirty="0"/>
              <a:t>Esta creado para trabajar con el diseño de cajas flexibles o </a:t>
            </a:r>
            <a:r>
              <a:rPr lang="es-ES" dirty="0" err="1"/>
              <a:t>Flexbox</a:t>
            </a:r>
            <a:endParaRPr lang="es-ES" dirty="0"/>
          </a:p>
          <a:p>
            <a:r>
              <a:rPr lang="es-ES" dirty="0" err="1"/>
              <a:t>Bulma</a:t>
            </a:r>
            <a:r>
              <a:rPr lang="es-ES" dirty="0"/>
              <a:t> es muy ligero, liviano y con soporte para móviles</a:t>
            </a:r>
          </a:p>
          <a:p>
            <a:r>
              <a:rPr lang="es-ES" dirty="0"/>
              <a:t>Cuenta con mas de 200 mil usuarios hasta la actualidad y se encuentra entre los </a:t>
            </a:r>
            <a:r>
              <a:rPr lang="es-ES" dirty="0" err="1"/>
              <a:t>Frameworks</a:t>
            </a:r>
            <a:r>
              <a:rPr lang="es-ES" dirty="0"/>
              <a:t> más populares del área, junto con Bootstrap y </a:t>
            </a:r>
            <a:r>
              <a:rPr lang="es-ES" dirty="0" err="1"/>
              <a:t>Foundation</a:t>
            </a:r>
            <a:endParaRPr lang="es-ES" dirty="0"/>
          </a:p>
          <a:p>
            <a:pPr marL="0" indent="0" algn="ctr">
              <a:buNone/>
            </a:pPr>
            <a:r>
              <a:rPr lang="es-ES" b="1" dirty="0">
                <a:hlinkClick r:id="rId2"/>
              </a:rPr>
              <a:t>https://bulma.io/</a:t>
            </a:r>
            <a:endParaRPr lang="es-ES" b="1" dirty="0"/>
          </a:p>
        </p:txBody>
      </p:sp>
      <p:pic>
        <p:nvPicPr>
          <p:cNvPr id="9" name="Imagen 8">
            <a:extLst>
              <a:ext uri="{FF2B5EF4-FFF2-40B4-BE49-F238E27FC236}">
                <a16:creationId xmlns:a16="http://schemas.microsoft.com/office/drawing/2014/main" id="{D08FF83B-9E58-45EB-9F0F-8CA61F4C3489}"/>
              </a:ext>
            </a:extLst>
          </p:cNvPr>
          <p:cNvPicPr>
            <a:picLocks noChangeAspect="1"/>
          </p:cNvPicPr>
          <p:nvPr/>
        </p:nvPicPr>
        <p:blipFill>
          <a:blip r:embed="rId3"/>
          <a:stretch>
            <a:fillRect/>
          </a:stretch>
        </p:blipFill>
        <p:spPr>
          <a:xfrm>
            <a:off x="6172199" y="555381"/>
            <a:ext cx="4378569" cy="1094642"/>
          </a:xfrm>
          <a:prstGeom prst="rect">
            <a:avLst/>
          </a:prstGeom>
        </p:spPr>
      </p:pic>
    </p:spTree>
    <p:extLst>
      <p:ext uri="{BB962C8B-B14F-4D97-AF65-F5344CB8AC3E}">
        <p14:creationId xmlns:p14="http://schemas.microsoft.com/office/powerpoint/2010/main" val="1064477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9B447-68D5-4D28-982F-E7FFD0851F76}"/>
              </a:ext>
            </a:extLst>
          </p:cNvPr>
          <p:cNvSpPr>
            <a:spLocks noGrp="1"/>
          </p:cNvSpPr>
          <p:nvPr>
            <p:ph type="title"/>
          </p:nvPr>
        </p:nvSpPr>
        <p:spPr/>
        <p:txBody>
          <a:bodyPr/>
          <a:lstStyle/>
          <a:p>
            <a:r>
              <a:rPr lang="es-ES" dirty="0" err="1"/>
              <a:t>Bulma</a:t>
            </a:r>
            <a:endParaRPr lang="es-ES" dirty="0"/>
          </a:p>
        </p:txBody>
      </p:sp>
      <p:sp>
        <p:nvSpPr>
          <p:cNvPr id="7" name="CuadroTexto 6">
            <a:extLst>
              <a:ext uri="{FF2B5EF4-FFF2-40B4-BE49-F238E27FC236}">
                <a16:creationId xmlns:a16="http://schemas.microsoft.com/office/drawing/2014/main" id="{922E22BC-DB71-4B65-A5C1-03BFD5298B53}"/>
              </a:ext>
            </a:extLst>
          </p:cNvPr>
          <p:cNvSpPr txBox="1"/>
          <p:nvPr/>
        </p:nvSpPr>
        <p:spPr>
          <a:xfrm>
            <a:off x="2453726" y="4988891"/>
            <a:ext cx="1561748" cy="369332"/>
          </a:xfrm>
          <a:prstGeom prst="rect">
            <a:avLst/>
          </a:prstGeom>
          <a:noFill/>
        </p:spPr>
        <p:txBody>
          <a:bodyPr wrap="square" rtlCol="0">
            <a:spAutoFit/>
          </a:bodyPr>
          <a:lstStyle/>
          <a:p>
            <a:pPr algn="ctr"/>
            <a:r>
              <a:rPr lang="es-ES" dirty="0"/>
              <a:t>Página web</a:t>
            </a:r>
          </a:p>
        </p:txBody>
      </p:sp>
      <p:sp>
        <p:nvSpPr>
          <p:cNvPr id="8" name="CuadroTexto 7">
            <a:extLst>
              <a:ext uri="{FF2B5EF4-FFF2-40B4-BE49-F238E27FC236}">
                <a16:creationId xmlns:a16="http://schemas.microsoft.com/office/drawing/2014/main" id="{2A236065-E0FA-463E-BBE4-211FE0798EE0}"/>
              </a:ext>
            </a:extLst>
          </p:cNvPr>
          <p:cNvSpPr txBox="1"/>
          <p:nvPr/>
        </p:nvSpPr>
        <p:spPr>
          <a:xfrm>
            <a:off x="8043489" y="4988891"/>
            <a:ext cx="1561748" cy="369332"/>
          </a:xfrm>
          <a:prstGeom prst="rect">
            <a:avLst/>
          </a:prstGeom>
          <a:noFill/>
        </p:spPr>
        <p:txBody>
          <a:bodyPr wrap="square" rtlCol="0">
            <a:spAutoFit/>
          </a:bodyPr>
          <a:lstStyle/>
          <a:p>
            <a:pPr algn="ctr"/>
            <a:r>
              <a:rPr lang="es-ES" dirty="0"/>
              <a:t>Ejemplo</a:t>
            </a:r>
          </a:p>
        </p:txBody>
      </p:sp>
      <p:pic>
        <p:nvPicPr>
          <p:cNvPr id="9" name="Marcador de contenido 8" descr="Una captura de pantalla de un celular con letras&#10;&#10;Descripción generada automáticamente">
            <a:extLst>
              <a:ext uri="{FF2B5EF4-FFF2-40B4-BE49-F238E27FC236}">
                <a16:creationId xmlns:a16="http://schemas.microsoft.com/office/drawing/2014/main" id="{5EE19138-CF09-4AED-802F-3468D2D70020}"/>
              </a:ext>
            </a:extLst>
          </p:cNvPr>
          <p:cNvPicPr>
            <a:picLocks noGrp="1" noChangeAspect="1"/>
          </p:cNvPicPr>
          <p:nvPr>
            <p:ph idx="1"/>
          </p:nvPr>
        </p:nvPicPr>
        <p:blipFill>
          <a:blip r:embed="rId2"/>
          <a:stretch>
            <a:fillRect/>
          </a:stretch>
        </p:blipFill>
        <p:spPr>
          <a:xfrm>
            <a:off x="6187188" y="2342105"/>
            <a:ext cx="5274351" cy="2614968"/>
          </a:xfrm>
          <a:prstGeom prst="rect">
            <a:avLst/>
          </a:prstGeom>
          <a:ln>
            <a:noFill/>
          </a:ln>
          <a:effectLst>
            <a:outerShdw blurRad="292100" dist="139700" dir="2700000" algn="tl" rotWithShape="0">
              <a:srgbClr val="333333">
                <a:alpha val="65000"/>
              </a:srgbClr>
            </a:outerShdw>
          </a:effectLst>
        </p:spPr>
      </p:pic>
      <p:pic>
        <p:nvPicPr>
          <p:cNvPr id="11" name="Imagen 10">
            <a:extLst>
              <a:ext uri="{FF2B5EF4-FFF2-40B4-BE49-F238E27FC236}">
                <a16:creationId xmlns:a16="http://schemas.microsoft.com/office/drawing/2014/main" id="{2D6577C8-44B8-4B32-93B2-ED97A9E496D2}"/>
              </a:ext>
            </a:extLst>
          </p:cNvPr>
          <p:cNvPicPr>
            <a:picLocks noChangeAspect="1"/>
          </p:cNvPicPr>
          <p:nvPr/>
        </p:nvPicPr>
        <p:blipFill>
          <a:blip r:embed="rId3"/>
          <a:stretch>
            <a:fillRect/>
          </a:stretch>
        </p:blipFill>
        <p:spPr>
          <a:xfrm>
            <a:off x="513658" y="2342105"/>
            <a:ext cx="5441884" cy="26149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8605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D22E28-6E86-4E1A-91EA-DDB94E684D10}"/>
              </a:ext>
            </a:extLst>
          </p:cNvPr>
          <p:cNvSpPr>
            <a:spLocks noGrp="1"/>
          </p:cNvSpPr>
          <p:nvPr>
            <p:ph type="title"/>
          </p:nvPr>
        </p:nvSpPr>
        <p:spPr/>
        <p:txBody>
          <a:bodyPr/>
          <a:lstStyle/>
          <a:p>
            <a:r>
              <a:rPr lang="es-ES" dirty="0" err="1"/>
              <a:t>Skeleton</a:t>
            </a:r>
            <a:endParaRPr lang="es-ES" dirty="0"/>
          </a:p>
        </p:txBody>
      </p:sp>
      <p:sp>
        <p:nvSpPr>
          <p:cNvPr id="3" name="Marcador de contenido 2">
            <a:extLst>
              <a:ext uri="{FF2B5EF4-FFF2-40B4-BE49-F238E27FC236}">
                <a16:creationId xmlns:a16="http://schemas.microsoft.com/office/drawing/2014/main" id="{A2CCB3BC-6BA8-4B00-80ED-D48E3CEC80C9}"/>
              </a:ext>
            </a:extLst>
          </p:cNvPr>
          <p:cNvSpPr>
            <a:spLocks noGrp="1"/>
          </p:cNvSpPr>
          <p:nvPr>
            <p:ph idx="1"/>
          </p:nvPr>
        </p:nvSpPr>
        <p:spPr/>
        <p:txBody>
          <a:bodyPr>
            <a:normAutofit fontScale="92500" lnSpcReduction="20000"/>
          </a:bodyPr>
          <a:lstStyle/>
          <a:p>
            <a:r>
              <a:rPr lang="es-ES" dirty="0"/>
              <a:t>Es una rejilla </a:t>
            </a:r>
            <a:r>
              <a:rPr lang="es-ES" dirty="0" err="1"/>
              <a:t>fluída</a:t>
            </a:r>
            <a:r>
              <a:rPr lang="es-ES" dirty="0"/>
              <a:t> de 12 columnas, con una anchura máxima predeterminada de 960px y tipografía básica</a:t>
            </a:r>
          </a:p>
          <a:p>
            <a:r>
              <a:rPr lang="es-ES" dirty="0"/>
              <a:t>Mantiene un estilo </a:t>
            </a:r>
            <a:r>
              <a:rPr lang="es-ES" dirty="0" err="1"/>
              <a:t>mínimalista</a:t>
            </a:r>
            <a:r>
              <a:rPr lang="es-ES" dirty="0"/>
              <a:t> para elementos comunes HTML como botones, enlaces, casillas y áreas de texto.</a:t>
            </a:r>
          </a:p>
          <a:p>
            <a:r>
              <a:rPr lang="es-ES" dirty="0"/>
              <a:t>Su fortaleza recae en el hecho que es un </a:t>
            </a:r>
            <a:r>
              <a:rPr lang="es-ES" dirty="0" err="1"/>
              <a:t>framework</a:t>
            </a:r>
            <a:r>
              <a:rPr lang="es-ES" dirty="0"/>
              <a:t> CSS ligero</a:t>
            </a:r>
          </a:p>
          <a:p>
            <a:r>
              <a:rPr lang="es-ES" dirty="0"/>
              <a:t>En tan solo casi 400 líneas de código, </a:t>
            </a:r>
            <a:r>
              <a:rPr lang="es-ES" dirty="0" err="1"/>
              <a:t>Skeleton</a:t>
            </a:r>
            <a:r>
              <a:rPr lang="es-ES" dirty="0"/>
              <a:t> está diseñado para ser un punto de inicio, no un </a:t>
            </a:r>
            <a:r>
              <a:rPr lang="es-ES" dirty="0" err="1"/>
              <a:t>framework</a:t>
            </a:r>
            <a:r>
              <a:rPr lang="es-ES" dirty="0"/>
              <a:t> exhaustivo con todo el diseño UI como Bootstrap, </a:t>
            </a:r>
            <a:r>
              <a:rPr lang="es-ES" dirty="0" err="1"/>
              <a:t>Foundation</a:t>
            </a:r>
            <a:r>
              <a:rPr lang="es-ES" dirty="0"/>
              <a:t> o </a:t>
            </a:r>
            <a:r>
              <a:rPr lang="es-ES" dirty="0" err="1"/>
              <a:t>SemanticUI</a:t>
            </a:r>
            <a:endParaRPr lang="es-ES" dirty="0"/>
          </a:p>
          <a:p>
            <a:pPr marL="0" indent="0" algn="ctr">
              <a:buNone/>
            </a:pPr>
            <a:r>
              <a:rPr lang="es-ES" b="1" dirty="0">
                <a:hlinkClick r:id="rId2"/>
              </a:rPr>
              <a:t>http://getskeleton.com/</a:t>
            </a:r>
            <a:endParaRPr lang="es-ES" b="1" dirty="0"/>
          </a:p>
        </p:txBody>
      </p:sp>
      <p:pic>
        <p:nvPicPr>
          <p:cNvPr id="5" name="Imagen 4" descr="Imagen que contiene flor, pájaro&#10;&#10;Descripción generada automáticamente">
            <a:extLst>
              <a:ext uri="{FF2B5EF4-FFF2-40B4-BE49-F238E27FC236}">
                <a16:creationId xmlns:a16="http://schemas.microsoft.com/office/drawing/2014/main" id="{85EEEDD0-91BB-4416-93F8-5C7DC66894C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29604" y="-647701"/>
            <a:ext cx="6667500" cy="3810000"/>
          </a:xfrm>
          <a:prstGeom prst="rect">
            <a:avLst/>
          </a:prstGeom>
        </p:spPr>
      </p:pic>
    </p:spTree>
    <p:extLst>
      <p:ext uri="{BB962C8B-B14F-4D97-AF65-F5344CB8AC3E}">
        <p14:creationId xmlns:p14="http://schemas.microsoft.com/office/powerpoint/2010/main" val="3237824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9B447-68D5-4D28-982F-E7FFD0851F76}"/>
              </a:ext>
            </a:extLst>
          </p:cNvPr>
          <p:cNvSpPr>
            <a:spLocks noGrp="1"/>
          </p:cNvSpPr>
          <p:nvPr>
            <p:ph type="title"/>
          </p:nvPr>
        </p:nvSpPr>
        <p:spPr/>
        <p:txBody>
          <a:bodyPr/>
          <a:lstStyle/>
          <a:p>
            <a:r>
              <a:rPr lang="es-ES" dirty="0" err="1"/>
              <a:t>Skeleton</a:t>
            </a:r>
            <a:endParaRPr lang="es-ES" dirty="0"/>
          </a:p>
        </p:txBody>
      </p:sp>
      <p:sp>
        <p:nvSpPr>
          <p:cNvPr id="7" name="CuadroTexto 6">
            <a:extLst>
              <a:ext uri="{FF2B5EF4-FFF2-40B4-BE49-F238E27FC236}">
                <a16:creationId xmlns:a16="http://schemas.microsoft.com/office/drawing/2014/main" id="{922E22BC-DB71-4B65-A5C1-03BFD5298B53}"/>
              </a:ext>
            </a:extLst>
          </p:cNvPr>
          <p:cNvSpPr txBox="1"/>
          <p:nvPr/>
        </p:nvSpPr>
        <p:spPr>
          <a:xfrm>
            <a:off x="2453726" y="4988891"/>
            <a:ext cx="1561748" cy="369332"/>
          </a:xfrm>
          <a:prstGeom prst="rect">
            <a:avLst/>
          </a:prstGeom>
          <a:noFill/>
        </p:spPr>
        <p:txBody>
          <a:bodyPr wrap="square" rtlCol="0">
            <a:spAutoFit/>
          </a:bodyPr>
          <a:lstStyle/>
          <a:p>
            <a:pPr algn="ctr"/>
            <a:r>
              <a:rPr lang="es-ES" dirty="0"/>
              <a:t>Página web</a:t>
            </a:r>
          </a:p>
        </p:txBody>
      </p:sp>
      <p:sp>
        <p:nvSpPr>
          <p:cNvPr id="8" name="CuadroTexto 7">
            <a:extLst>
              <a:ext uri="{FF2B5EF4-FFF2-40B4-BE49-F238E27FC236}">
                <a16:creationId xmlns:a16="http://schemas.microsoft.com/office/drawing/2014/main" id="{2A236065-E0FA-463E-BBE4-211FE0798EE0}"/>
              </a:ext>
            </a:extLst>
          </p:cNvPr>
          <p:cNvSpPr txBox="1"/>
          <p:nvPr/>
        </p:nvSpPr>
        <p:spPr>
          <a:xfrm>
            <a:off x="7664656" y="4988891"/>
            <a:ext cx="1561748" cy="369332"/>
          </a:xfrm>
          <a:prstGeom prst="rect">
            <a:avLst/>
          </a:prstGeom>
          <a:noFill/>
        </p:spPr>
        <p:txBody>
          <a:bodyPr wrap="square" rtlCol="0">
            <a:spAutoFit/>
          </a:bodyPr>
          <a:lstStyle/>
          <a:p>
            <a:pPr algn="ctr"/>
            <a:r>
              <a:rPr lang="es-ES" dirty="0"/>
              <a:t>Ejemplo</a:t>
            </a:r>
          </a:p>
        </p:txBody>
      </p:sp>
      <p:pic>
        <p:nvPicPr>
          <p:cNvPr id="3" name="Imagen 2">
            <a:extLst>
              <a:ext uri="{FF2B5EF4-FFF2-40B4-BE49-F238E27FC236}">
                <a16:creationId xmlns:a16="http://schemas.microsoft.com/office/drawing/2014/main" id="{192ED181-70DD-43B4-ACDA-2F1529FD9BAE}"/>
              </a:ext>
            </a:extLst>
          </p:cNvPr>
          <p:cNvPicPr>
            <a:picLocks noChangeAspect="1"/>
          </p:cNvPicPr>
          <p:nvPr/>
        </p:nvPicPr>
        <p:blipFill>
          <a:blip r:embed="rId2"/>
          <a:stretch>
            <a:fillRect/>
          </a:stretch>
        </p:blipFill>
        <p:spPr>
          <a:xfrm>
            <a:off x="1275309" y="1963607"/>
            <a:ext cx="3918581" cy="2930786"/>
          </a:xfrm>
          <a:prstGeom prst="rect">
            <a:avLst/>
          </a:prstGeom>
          <a:ln>
            <a:noFill/>
          </a:ln>
          <a:effectLst>
            <a:outerShdw blurRad="292100" dist="139700" dir="2700000" algn="tl" rotWithShape="0">
              <a:srgbClr val="333333">
                <a:alpha val="65000"/>
              </a:srgbClr>
            </a:outerShdw>
          </a:effectLst>
        </p:spPr>
      </p:pic>
      <p:pic>
        <p:nvPicPr>
          <p:cNvPr id="6" name="Imagen 5">
            <a:extLst>
              <a:ext uri="{FF2B5EF4-FFF2-40B4-BE49-F238E27FC236}">
                <a16:creationId xmlns:a16="http://schemas.microsoft.com/office/drawing/2014/main" id="{90577DC4-0837-4028-AF05-1CF868447219}"/>
              </a:ext>
            </a:extLst>
          </p:cNvPr>
          <p:cNvPicPr>
            <a:picLocks noChangeAspect="1"/>
          </p:cNvPicPr>
          <p:nvPr/>
        </p:nvPicPr>
        <p:blipFill>
          <a:blip r:embed="rId3"/>
          <a:stretch>
            <a:fillRect/>
          </a:stretch>
        </p:blipFill>
        <p:spPr>
          <a:xfrm>
            <a:off x="5838440" y="2025303"/>
            <a:ext cx="5214180" cy="28073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430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3F5968-B397-4A5F-87F6-B475A0429865}"/>
              </a:ext>
            </a:extLst>
          </p:cNvPr>
          <p:cNvSpPr>
            <a:spLocks noGrp="1"/>
          </p:cNvSpPr>
          <p:nvPr>
            <p:ph type="title"/>
          </p:nvPr>
        </p:nvSpPr>
        <p:spPr/>
        <p:txBody>
          <a:bodyPr/>
          <a:lstStyle/>
          <a:p>
            <a:r>
              <a:rPr lang="es-ES" dirty="0"/>
              <a:t>Pure.css</a:t>
            </a:r>
          </a:p>
        </p:txBody>
      </p:sp>
      <p:pic>
        <p:nvPicPr>
          <p:cNvPr id="5" name="Marcador de contenido 4" descr="Imagen que contiene dibujo&#10;&#10;Descripción generada automáticamente">
            <a:extLst>
              <a:ext uri="{FF2B5EF4-FFF2-40B4-BE49-F238E27FC236}">
                <a16:creationId xmlns:a16="http://schemas.microsoft.com/office/drawing/2014/main" id="{A8AC83E9-5496-4DCC-ACCE-C8E1B6EEB0F9}"/>
              </a:ext>
            </a:extLst>
          </p:cNvPr>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6664569" y="786396"/>
            <a:ext cx="3996654" cy="691545"/>
          </a:xfrm>
        </p:spPr>
      </p:pic>
      <p:sp>
        <p:nvSpPr>
          <p:cNvPr id="6" name="Marcador de contenido 2">
            <a:extLst>
              <a:ext uri="{FF2B5EF4-FFF2-40B4-BE49-F238E27FC236}">
                <a16:creationId xmlns:a16="http://schemas.microsoft.com/office/drawing/2014/main" id="{C7133425-E599-4BE6-8ADB-C6C90FCFCEDD}"/>
              </a:ext>
            </a:extLst>
          </p:cNvPr>
          <p:cNvSpPr txBox="1">
            <a:spLocks/>
          </p:cNvSpPr>
          <p:nvPr/>
        </p:nvSpPr>
        <p:spPr>
          <a:xfrm>
            <a:off x="1130270" y="2171769"/>
            <a:ext cx="9603275" cy="329457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ES" dirty="0"/>
              <a:t>Fue creado por la empresa </a:t>
            </a:r>
            <a:r>
              <a:rPr lang="es-ES" dirty="0" err="1"/>
              <a:t>Yahoo</a:t>
            </a:r>
            <a:r>
              <a:rPr lang="es-ES" dirty="0"/>
              <a:t> por el año 2014 y fue construido sobre la herramienta </a:t>
            </a:r>
            <a:r>
              <a:rPr lang="es-ES" dirty="0" err="1"/>
              <a:t>Normalize</a:t>
            </a:r>
            <a:r>
              <a:rPr lang="es-ES" dirty="0"/>
              <a:t> CSS</a:t>
            </a:r>
          </a:p>
          <a:p>
            <a:r>
              <a:rPr lang="es-ES" dirty="0"/>
              <a:t>A diferencia de Bootstrap, no permite crear diseños fijos y es muy ligero, pesa alrededor de 3.5 Kb solamente cuando se comprime y se minimiza</a:t>
            </a:r>
          </a:p>
          <a:p>
            <a:r>
              <a:rPr lang="es-ES" dirty="0"/>
              <a:t>Este Framework cuenta con menús verticales, horizontales y desplegables, asimismo con formularios, botones, tablas, </a:t>
            </a:r>
            <a:r>
              <a:rPr lang="es-ES" dirty="0" err="1"/>
              <a:t>etc</a:t>
            </a:r>
            <a:endParaRPr lang="es-ES" dirty="0"/>
          </a:p>
          <a:p>
            <a:pPr marL="0" indent="0" algn="ctr">
              <a:buNone/>
            </a:pPr>
            <a:r>
              <a:rPr lang="es-ES" b="1" dirty="0">
                <a:hlinkClick r:id="rId3"/>
              </a:rPr>
              <a:t>https://purecss.io/</a:t>
            </a:r>
            <a:endParaRPr lang="es-ES" b="1" dirty="0"/>
          </a:p>
        </p:txBody>
      </p:sp>
    </p:spTree>
    <p:extLst>
      <p:ext uri="{BB962C8B-B14F-4D97-AF65-F5344CB8AC3E}">
        <p14:creationId xmlns:p14="http://schemas.microsoft.com/office/powerpoint/2010/main" val="4029588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9B447-68D5-4D28-982F-E7FFD0851F76}"/>
              </a:ext>
            </a:extLst>
          </p:cNvPr>
          <p:cNvSpPr>
            <a:spLocks noGrp="1"/>
          </p:cNvSpPr>
          <p:nvPr>
            <p:ph type="title"/>
          </p:nvPr>
        </p:nvSpPr>
        <p:spPr/>
        <p:txBody>
          <a:bodyPr/>
          <a:lstStyle/>
          <a:p>
            <a:r>
              <a:rPr lang="es-ES" dirty="0"/>
              <a:t>Pure.css</a:t>
            </a:r>
          </a:p>
        </p:txBody>
      </p:sp>
      <p:sp>
        <p:nvSpPr>
          <p:cNvPr id="7" name="CuadroTexto 6">
            <a:extLst>
              <a:ext uri="{FF2B5EF4-FFF2-40B4-BE49-F238E27FC236}">
                <a16:creationId xmlns:a16="http://schemas.microsoft.com/office/drawing/2014/main" id="{922E22BC-DB71-4B65-A5C1-03BFD5298B53}"/>
              </a:ext>
            </a:extLst>
          </p:cNvPr>
          <p:cNvSpPr txBox="1"/>
          <p:nvPr/>
        </p:nvSpPr>
        <p:spPr>
          <a:xfrm>
            <a:off x="2453726" y="4558066"/>
            <a:ext cx="1561748" cy="369332"/>
          </a:xfrm>
          <a:prstGeom prst="rect">
            <a:avLst/>
          </a:prstGeom>
          <a:noFill/>
        </p:spPr>
        <p:txBody>
          <a:bodyPr wrap="square" rtlCol="0">
            <a:spAutoFit/>
          </a:bodyPr>
          <a:lstStyle/>
          <a:p>
            <a:pPr algn="ctr"/>
            <a:r>
              <a:rPr lang="es-ES" dirty="0"/>
              <a:t>Página web</a:t>
            </a:r>
          </a:p>
        </p:txBody>
      </p:sp>
      <p:sp>
        <p:nvSpPr>
          <p:cNvPr id="8" name="CuadroTexto 7">
            <a:extLst>
              <a:ext uri="{FF2B5EF4-FFF2-40B4-BE49-F238E27FC236}">
                <a16:creationId xmlns:a16="http://schemas.microsoft.com/office/drawing/2014/main" id="{2A236065-E0FA-463E-BBE4-211FE0798EE0}"/>
              </a:ext>
            </a:extLst>
          </p:cNvPr>
          <p:cNvSpPr txBox="1"/>
          <p:nvPr/>
        </p:nvSpPr>
        <p:spPr>
          <a:xfrm>
            <a:off x="7664656" y="4558066"/>
            <a:ext cx="1561748" cy="369332"/>
          </a:xfrm>
          <a:prstGeom prst="rect">
            <a:avLst/>
          </a:prstGeom>
          <a:noFill/>
        </p:spPr>
        <p:txBody>
          <a:bodyPr wrap="square" rtlCol="0">
            <a:spAutoFit/>
          </a:bodyPr>
          <a:lstStyle/>
          <a:p>
            <a:pPr algn="ctr"/>
            <a:r>
              <a:rPr lang="es-ES" dirty="0"/>
              <a:t>Ejemplo</a:t>
            </a:r>
          </a:p>
        </p:txBody>
      </p:sp>
      <p:pic>
        <p:nvPicPr>
          <p:cNvPr id="4" name="Imagen 3">
            <a:extLst>
              <a:ext uri="{FF2B5EF4-FFF2-40B4-BE49-F238E27FC236}">
                <a16:creationId xmlns:a16="http://schemas.microsoft.com/office/drawing/2014/main" id="{D47DA710-555B-4BE7-88DA-1786E1EEC25F}"/>
              </a:ext>
            </a:extLst>
          </p:cNvPr>
          <p:cNvPicPr>
            <a:picLocks noChangeAspect="1"/>
          </p:cNvPicPr>
          <p:nvPr/>
        </p:nvPicPr>
        <p:blipFill>
          <a:blip r:embed="rId2"/>
          <a:stretch>
            <a:fillRect/>
          </a:stretch>
        </p:blipFill>
        <p:spPr>
          <a:xfrm>
            <a:off x="914881" y="2317441"/>
            <a:ext cx="4639438" cy="2223115"/>
          </a:xfrm>
          <a:prstGeom prst="rect">
            <a:avLst/>
          </a:prstGeom>
        </p:spPr>
      </p:pic>
      <p:pic>
        <p:nvPicPr>
          <p:cNvPr id="5" name="Imagen 4">
            <a:extLst>
              <a:ext uri="{FF2B5EF4-FFF2-40B4-BE49-F238E27FC236}">
                <a16:creationId xmlns:a16="http://schemas.microsoft.com/office/drawing/2014/main" id="{443C878D-B02A-4C52-8139-75710C085EC4}"/>
              </a:ext>
            </a:extLst>
          </p:cNvPr>
          <p:cNvPicPr>
            <a:picLocks noChangeAspect="1"/>
          </p:cNvPicPr>
          <p:nvPr/>
        </p:nvPicPr>
        <p:blipFill>
          <a:blip r:embed="rId3"/>
          <a:stretch>
            <a:fillRect/>
          </a:stretch>
        </p:blipFill>
        <p:spPr>
          <a:xfrm>
            <a:off x="6094107" y="2306571"/>
            <a:ext cx="4639438" cy="2233985"/>
          </a:xfrm>
          <a:prstGeom prst="rect">
            <a:avLst/>
          </a:prstGeom>
        </p:spPr>
      </p:pic>
    </p:spTree>
    <p:extLst>
      <p:ext uri="{BB962C8B-B14F-4D97-AF65-F5344CB8AC3E}">
        <p14:creationId xmlns:p14="http://schemas.microsoft.com/office/powerpoint/2010/main" val="236063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56650D-2DCC-44F8-87DB-AAE542DDB1A1}"/>
              </a:ext>
            </a:extLst>
          </p:cNvPr>
          <p:cNvSpPr>
            <a:spLocks noGrp="1"/>
          </p:cNvSpPr>
          <p:nvPr>
            <p:ph type="title"/>
          </p:nvPr>
        </p:nvSpPr>
        <p:spPr/>
        <p:txBody>
          <a:bodyPr/>
          <a:lstStyle/>
          <a:p>
            <a:r>
              <a:rPr lang="es-ES" dirty="0"/>
              <a:t>98.css</a:t>
            </a:r>
          </a:p>
        </p:txBody>
      </p:sp>
      <p:sp>
        <p:nvSpPr>
          <p:cNvPr id="3" name="Marcador de contenido 2">
            <a:extLst>
              <a:ext uri="{FF2B5EF4-FFF2-40B4-BE49-F238E27FC236}">
                <a16:creationId xmlns:a16="http://schemas.microsoft.com/office/drawing/2014/main" id="{05C82E42-E492-4207-B9E2-87769BDF23E4}"/>
              </a:ext>
            </a:extLst>
          </p:cNvPr>
          <p:cNvSpPr>
            <a:spLocks noGrp="1"/>
          </p:cNvSpPr>
          <p:nvPr>
            <p:ph idx="1"/>
          </p:nvPr>
        </p:nvSpPr>
        <p:spPr/>
        <p:txBody>
          <a:bodyPr/>
          <a:lstStyle/>
          <a:p>
            <a:r>
              <a:rPr lang="es-ES" dirty="0"/>
              <a:t>Es un proyecto open </a:t>
            </a:r>
            <a:r>
              <a:rPr lang="es-ES" dirty="0" err="1"/>
              <a:t>source</a:t>
            </a:r>
            <a:endParaRPr lang="es-ES" dirty="0"/>
          </a:p>
          <a:p>
            <a:r>
              <a:rPr lang="es-ES" dirty="0"/>
              <a:t>Framework CSS para construir interfaces que se vean como Windows 98</a:t>
            </a:r>
          </a:p>
          <a:p>
            <a:r>
              <a:rPr lang="es-ES" dirty="0"/>
              <a:t>La idea es ofrecer todo un sistema de diseño para recrear lo más fielmente posible las interfaces viejas</a:t>
            </a:r>
          </a:p>
          <a:p>
            <a:r>
              <a:rPr lang="es-ES" dirty="0"/>
              <a:t>Existe una guía dentro de la misma web</a:t>
            </a:r>
          </a:p>
          <a:p>
            <a:pPr marL="0" indent="0" algn="ctr">
              <a:buNone/>
            </a:pPr>
            <a:r>
              <a:rPr lang="es-ES" b="1" dirty="0">
                <a:hlinkClick r:id="rId2"/>
              </a:rPr>
              <a:t>https://jdan.github.io/98.css/</a:t>
            </a:r>
            <a:endParaRPr lang="es-ES" b="1" dirty="0"/>
          </a:p>
        </p:txBody>
      </p:sp>
    </p:spTree>
    <p:extLst>
      <p:ext uri="{BB962C8B-B14F-4D97-AF65-F5344CB8AC3E}">
        <p14:creationId xmlns:p14="http://schemas.microsoft.com/office/powerpoint/2010/main" val="1990464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9B447-68D5-4D28-982F-E7FFD0851F76}"/>
              </a:ext>
            </a:extLst>
          </p:cNvPr>
          <p:cNvSpPr>
            <a:spLocks noGrp="1"/>
          </p:cNvSpPr>
          <p:nvPr>
            <p:ph type="title"/>
          </p:nvPr>
        </p:nvSpPr>
        <p:spPr/>
        <p:txBody>
          <a:bodyPr/>
          <a:lstStyle/>
          <a:p>
            <a:r>
              <a:rPr lang="es-ES" dirty="0"/>
              <a:t>98.css</a:t>
            </a:r>
          </a:p>
        </p:txBody>
      </p:sp>
      <p:sp>
        <p:nvSpPr>
          <p:cNvPr id="7" name="CuadroTexto 6">
            <a:extLst>
              <a:ext uri="{FF2B5EF4-FFF2-40B4-BE49-F238E27FC236}">
                <a16:creationId xmlns:a16="http://schemas.microsoft.com/office/drawing/2014/main" id="{922E22BC-DB71-4B65-A5C1-03BFD5298B53}"/>
              </a:ext>
            </a:extLst>
          </p:cNvPr>
          <p:cNvSpPr txBox="1"/>
          <p:nvPr/>
        </p:nvSpPr>
        <p:spPr>
          <a:xfrm>
            <a:off x="4194603" y="5098460"/>
            <a:ext cx="1561748" cy="369332"/>
          </a:xfrm>
          <a:prstGeom prst="rect">
            <a:avLst/>
          </a:prstGeom>
          <a:noFill/>
        </p:spPr>
        <p:txBody>
          <a:bodyPr wrap="square" rtlCol="0">
            <a:spAutoFit/>
          </a:bodyPr>
          <a:lstStyle/>
          <a:p>
            <a:pPr algn="ctr"/>
            <a:r>
              <a:rPr lang="es-ES" dirty="0"/>
              <a:t>Página web</a:t>
            </a:r>
          </a:p>
        </p:txBody>
      </p:sp>
      <p:sp>
        <p:nvSpPr>
          <p:cNvPr id="8" name="CuadroTexto 7">
            <a:extLst>
              <a:ext uri="{FF2B5EF4-FFF2-40B4-BE49-F238E27FC236}">
                <a16:creationId xmlns:a16="http://schemas.microsoft.com/office/drawing/2014/main" id="{2A236065-E0FA-463E-BBE4-211FE0798EE0}"/>
              </a:ext>
            </a:extLst>
          </p:cNvPr>
          <p:cNvSpPr txBox="1"/>
          <p:nvPr/>
        </p:nvSpPr>
        <p:spPr>
          <a:xfrm>
            <a:off x="5931906" y="5098460"/>
            <a:ext cx="1561748" cy="369332"/>
          </a:xfrm>
          <a:prstGeom prst="rect">
            <a:avLst/>
          </a:prstGeom>
          <a:noFill/>
        </p:spPr>
        <p:txBody>
          <a:bodyPr wrap="square" rtlCol="0">
            <a:spAutoFit/>
          </a:bodyPr>
          <a:lstStyle/>
          <a:p>
            <a:pPr algn="ctr"/>
            <a:r>
              <a:rPr lang="es-ES" dirty="0"/>
              <a:t>Ejemplo</a:t>
            </a:r>
          </a:p>
        </p:txBody>
      </p:sp>
      <p:pic>
        <p:nvPicPr>
          <p:cNvPr id="3" name="Imagen 2">
            <a:extLst>
              <a:ext uri="{FF2B5EF4-FFF2-40B4-BE49-F238E27FC236}">
                <a16:creationId xmlns:a16="http://schemas.microsoft.com/office/drawing/2014/main" id="{531A198A-E076-4357-AC6E-5A1B9FDDC626}"/>
              </a:ext>
            </a:extLst>
          </p:cNvPr>
          <p:cNvPicPr>
            <a:picLocks noChangeAspect="1"/>
          </p:cNvPicPr>
          <p:nvPr/>
        </p:nvPicPr>
        <p:blipFill>
          <a:blip r:embed="rId2"/>
          <a:stretch>
            <a:fillRect/>
          </a:stretch>
        </p:blipFill>
        <p:spPr>
          <a:xfrm>
            <a:off x="2546299" y="1797834"/>
            <a:ext cx="6771215" cy="3262332"/>
          </a:xfrm>
          <a:prstGeom prst="rect">
            <a:avLst/>
          </a:prstGeom>
        </p:spPr>
      </p:pic>
    </p:spTree>
    <p:extLst>
      <p:ext uri="{BB962C8B-B14F-4D97-AF65-F5344CB8AC3E}">
        <p14:creationId xmlns:p14="http://schemas.microsoft.com/office/powerpoint/2010/main" val="66337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47870A-7237-4957-9B73-8B9D94AAF87B}"/>
              </a:ext>
            </a:extLst>
          </p:cNvPr>
          <p:cNvSpPr>
            <a:spLocks noGrp="1"/>
          </p:cNvSpPr>
          <p:nvPr>
            <p:ph type="title"/>
          </p:nvPr>
        </p:nvSpPr>
        <p:spPr/>
        <p:txBody>
          <a:bodyPr/>
          <a:lstStyle/>
          <a:p>
            <a:r>
              <a:rPr lang="es-ES" dirty="0"/>
              <a:t>Framework CSS</a:t>
            </a:r>
          </a:p>
        </p:txBody>
      </p:sp>
      <p:sp>
        <p:nvSpPr>
          <p:cNvPr id="3" name="Marcador de contenido 2">
            <a:extLst>
              <a:ext uri="{FF2B5EF4-FFF2-40B4-BE49-F238E27FC236}">
                <a16:creationId xmlns:a16="http://schemas.microsoft.com/office/drawing/2014/main" id="{63018D7E-8F98-45BD-8093-C53FAD401915}"/>
              </a:ext>
            </a:extLst>
          </p:cNvPr>
          <p:cNvSpPr>
            <a:spLocks noGrp="1"/>
          </p:cNvSpPr>
          <p:nvPr>
            <p:ph idx="1"/>
          </p:nvPr>
        </p:nvSpPr>
        <p:spPr/>
        <p:txBody>
          <a:bodyPr/>
          <a:lstStyle/>
          <a:p>
            <a:r>
              <a:rPr lang="es-ES" dirty="0"/>
              <a:t>Un </a:t>
            </a:r>
            <a:r>
              <a:rPr lang="es-ES" b="1" dirty="0" err="1"/>
              <a:t>framework</a:t>
            </a:r>
            <a:r>
              <a:rPr lang="es-ES" b="1" dirty="0"/>
              <a:t> CSS </a:t>
            </a:r>
            <a:r>
              <a:rPr lang="es-ES" dirty="0"/>
              <a:t>es un conjunto de herramientas, hojas de estilos y buenas prácticas que permiten al diseñador web olvidarse de las tareas repetitivas para centrarse en los elementos únicos de cada diseño en los que puede aportar valor</a:t>
            </a:r>
          </a:p>
          <a:p>
            <a:endParaRPr lang="es-ES" dirty="0"/>
          </a:p>
        </p:txBody>
      </p:sp>
      <p:pic>
        <p:nvPicPr>
          <p:cNvPr id="11" name="Imagen 10" descr="Imagen que contiene dibujo, señal&#10;&#10;Descripción generada automáticamente">
            <a:extLst>
              <a:ext uri="{FF2B5EF4-FFF2-40B4-BE49-F238E27FC236}">
                <a16:creationId xmlns:a16="http://schemas.microsoft.com/office/drawing/2014/main" id="{BC3D62A0-0BC1-4641-992E-4A1D0FECAB8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299380" y="3833763"/>
            <a:ext cx="5074763" cy="2854554"/>
          </a:xfrm>
          <a:prstGeom prst="rect">
            <a:avLst/>
          </a:prstGeom>
        </p:spPr>
      </p:pic>
    </p:spTree>
    <p:extLst>
      <p:ext uri="{BB962C8B-B14F-4D97-AF65-F5344CB8AC3E}">
        <p14:creationId xmlns:p14="http://schemas.microsoft.com/office/powerpoint/2010/main" val="3077764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647EAF-3B92-4C5F-AED4-698185E25CDE}"/>
              </a:ext>
            </a:extLst>
          </p:cNvPr>
          <p:cNvSpPr>
            <a:spLocks noGrp="1"/>
          </p:cNvSpPr>
          <p:nvPr>
            <p:ph type="title"/>
          </p:nvPr>
        </p:nvSpPr>
        <p:spPr/>
        <p:txBody>
          <a:bodyPr/>
          <a:lstStyle/>
          <a:p>
            <a:r>
              <a:rPr lang="es-ES" dirty="0"/>
              <a:t>Framework CSS</a:t>
            </a:r>
          </a:p>
        </p:txBody>
      </p:sp>
      <p:sp>
        <p:nvSpPr>
          <p:cNvPr id="3" name="Marcador de contenido 2">
            <a:extLst>
              <a:ext uri="{FF2B5EF4-FFF2-40B4-BE49-F238E27FC236}">
                <a16:creationId xmlns:a16="http://schemas.microsoft.com/office/drawing/2014/main" id="{B6113A1E-CB6C-47E1-B50D-E9A7217FD097}"/>
              </a:ext>
            </a:extLst>
          </p:cNvPr>
          <p:cNvSpPr>
            <a:spLocks noGrp="1"/>
          </p:cNvSpPr>
          <p:nvPr>
            <p:ph idx="1"/>
          </p:nvPr>
        </p:nvSpPr>
        <p:spPr/>
        <p:txBody>
          <a:bodyPr>
            <a:normAutofit fontScale="92500" lnSpcReduction="20000"/>
          </a:bodyPr>
          <a:lstStyle/>
          <a:p>
            <a:r>
              <a:rPr lang="es-ES" dirty="0"/>
              <a:t>Los </a:t>
            </a:r>
            <a:r>
              <a:rPr lang="es-ES" b="1" dirty="0" err="1"/>
              <a:t>frameworks</a:t>
            </a:r>
            <a:r>
              <a:rPr lang="es-ES" b="1" dirty="0"/>
              <a:t> CSS </a:t>
            </a:r>
            <a:r>
              <a:rPr lang="es-ES" dirty="0"/>
              <a:t>más completos incluyen utilidades para que el diseñador no tenga que trabajar en ningún aspecto genérico del diseño web. Por este motivo, es habitual que los mejores </a:t>
            </a:r>
            <a:r>
              <a:rPr lang="es-ES" i="1" dirty="0" err="1"/>
              <a:t>frameworks</a:t>
            </a:r>
            <a:r>
              <a:rPr lang="es-ES" dirty="0"/>
              <a:t> CSS incluyan herramientas para:</a:t>
            </a:r>
          </a:p>
          <a:p>
            <a:pPr lvl="1"/>
            <a:r>
              <a:rPr lang="es-ES" dirty="0"/>
              <a:t>Neutralizar los estilos por defecto que aplican los navegadores. Se trata de la habitual hoja de estilos </a:t>
            </a:r>
            <a:r>
              <a:rPr lang="es-ES" i="1" dirty="0"/>
              <a:t>reset.css</a:t>
            </a:r>
            <a:r>
              <a:rPr lang="es-ES" dirty="0"/>
              <a:t> que todos los diseñadores profesionales utilizan</a:t>
            </a:r>
          </a:p>
          <a:p>
            <a:pPr lvl="1"/>
            <a:r>
              <a:rPr lang="es-ES" dirty="0"/>
              <a:t>Manejar correctamente el texto, de forma que todos los contenidos se vean exactamente igual en todos los navegadores y que sean adaptables para mejorar su accesibilidad y permitir su acceso en cualquier medio y/o dispositivo</a:t>
            </a:r>
          </a:p>
          <a:p>
            <a:pPr lvl="1"/>
            <a:r>
              <a:rPr lang="es-ES" dirty="0"/>
              <a:t>Crear cualquier estructura compleja o </a:t>
            </a:r>
            <a:r>
              <a:rPr lang="es-ES" i="1" dirty="0" err="1"/>
              <a:t>layout</a:t>
            </a:r>
            <a:r>
              <a:rPr lang="es-ES" dirty="0"/>
              <a:t> de forma sencilla, con la seguridad de que funciona correctamente en cualquier versión de cualquier navegador</a:t>
            </a:r>
          </a:p>
          <a:p>
            <a:endParaRPr lang="es-ES" dirty="0"/>
          </a:p>
        </p:txBody>
      </p:sp>
    </p:spTree>
    <p:extLst>
      <p:ext uri="{BB962C8B-B14F-4D97-AF65-F5344CB8AC3E}">
        <p14:creationId xmlns:p14="http://schemas.microsoft.com/office/powerpoint/2010/main" val="28532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6FE94-C94C-492E-AEC3-32426C5E5A2B}"/>
              </a:ext>
            </a:extLst>
          </p:cNvPr>
          <p:cNvSpPr>
            <a:spLocks noGrp="1"/>
          </p:cNvSpPr>
          <p:nvPr>
            <p:ph type="title"/>
          </p:nvPr>
        </p:nvSpPr>
        <p:spPr/>
        <p:txBody>
          <a:bodyPr/>
          <a:lstStyle/>
          <a:p>
            <a:r>
              <a:rPr lang="es-ES" dirty="0"/>
              <a:t>Ventajas que aporta un </a:t>
            </a:r>
            <a:r>
              <a:rPr lang="es-ES" dirty="0" err="1"/>
              <a:t>framework</a:t>
            </a:r>
            <a:r>
              <a:rPr lang="es-ES" dirty="0"/>
              <a:t> CSS</a:t>
            </a:r>
          </a:p>
        </p:txBody>
      </p:sp>
      <p:sp>
        <p:nvSpPr>
          <p:cNvPr id="3" name="Marcador de contenido 2">
            <a:extLst>
              <a:ext uri="{FF2B5EF4-FFF2-40B4-BE49-F238E27FC236}">
                <a16:creationId xmlns:a16="http://schemas.microsoft.com/office/drawing/2014/main" id="{4E4C0E67-4884-4D0C-B5AC-50CF7CDC68ED}"/>
              </a:ext>
            </a:extLst>
          </p:cNvPr>
          <p:cNvSpPr>
            <a:spLocks noGrp="1"/>
          </p:cNvSpPr>
          <p:nvPr>
            <p:ph idx="1"/>
          </p:nvPr>
        </p:nvSpPr>
        <p:spPr/>
        <p:txBody>
          <a:bodyPr>
            <a:normAutofit/>
          </a:bodyPr>
          <a:lstStyle/>
          <a:p>
            <a:r>
              <a:rPr lang="es-ES" dirty="0"/>
              <a:t>Acelera el desarrollo de las páginas web</a:t>
            </a:r>
          </a:p>
          <a:p>
            <a:r>
              <a:rPr lang="es-ES" dirty="0"/>
              <a:t>Facilita el trabajo en equipo, puede mantener la misma línea de desarrollo de las hojas de estilo y esa página web</a:t>
            </a:r>
          </a:p>
          <a:p>
            <a:r>
              <a:rPr lang="es-ES" dirty="0"/>
              <a:t>Garantiza que todo lo que se desarrolle sea compatible con todos los navegadores</a:t>
            </a:r>
          </a:p>
          <a:p>
            <a:r>
              <a:rPr lang="es-ES" dirty="0"/>
              <a:t>Los </a:t>
            </a:r>
            <a:r>
              <a:rPr lang="es-ES" dirty="0" err="1"/>
              <a:t>frameworks</a:t>
            </a:r>
            <a:r>
              <a:rPr lang="es-ES" dirty="0"/>
              <a:t> son mantenidos y evolucionados por la comunidad</a:t>
            </a:r>
          </a:p>
        </p:txBody>
      </p:sp>
    </p:spTree>
    <p:extLst>
      <p:ext uri="{BB962C8B-B14F-4D97-AF65-F5344CB8AC3E}">
        <p14:creationId xmlns:p14="http://schemas.microsoft.com/office/powerpoint/2010/main" val="2412238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DEDC8-9E90-4369-9109-044DACAA0703}"/>
              </a:ext>
            </a:extLst>
          </p:cNvPr>
          <p:cNvSpPr>
            <a:spLocks noGrp="1"/>
          </p:cNvSpPr>
          <p:nvPr>
            <p:ph type="title"/>
          </p:nvPr>
        </p:nvSpPr>
        <p:spPr/>
        <p:txBody>
          <a:bodyPr/>
          <a:lstStyle/>
          <a:p>
            <a:r>
              <a:rPr lang="es-ES" dirty="0"/>
              <a:t>Desventajas de utilizar un </a:t>
            </a:r>
            <a:r>
              <a:rPr lang="es-ES" dirty="0" err="1"/>
              <a:t>framework</a:t>
            </a:r>
            <a:r>
              <a:rPr lang="es-ES" dirty="0"/>
              <a:t> CSS</a:t>
            </a:r>
          </a:p>
        </p:txBody>
      </p:sp>
      <p:sp>
        <p:nvSpPr>
          <p:cNvPr id="3" name="Marcador de contenido 2">
            <a:extLst>
              <a:ext uri="{FF2B5EF4-FFF2-40B4-BE49-F238E27FC236}">
                <a16:creationId xmlns:a16="http://schemas.microsoft.com/office/drawing/2014/main" id="{854AD180-6CBA-4846-AABB-6E6B048E6E52}"/>
              </a:ext>
            </a:extLst>
          </p:cNvPr>
          <p:cNvSpPr>
            <a:spLocks noGrp="1"/>
          </p:cNvSpPr>
          <p:nvPr>
            <p:ph idx="1"/>
          </p:nvPr>
        </p:nvSpPr>
        <p:spPr/>
        <p:txBody>
          <a:bodyPr>
            <a:normAutofit fontScale="85000" lnSpcReduction="10000"/>
          </a:bodyPr>
          <a:lstStyle/>
          <a:p>
            <a:r>
              <a:rPr lang="es-ES" dirty="0"/>
              <a:t>Estamos cargando muchos estilos y muchas librerías y no las estamos empleando todas, hace que nuestra página web pese más y tarde más en descargarse</a:t>
            </a:r>
          </a:p>
          <a:p>
            <a:r>
              <a:rPr lang="es-ES" dirty="0"/>
              <a:t>Nuestra página web se va a parecer mucho a muchas páginas web diferentes que se han hecho con el mismo </a:t>
            </a:r>
            <a:r>
              <a:rPr lang="es-ES" dirty="0" err="1"/>
              <a:t>framework</a:t>
            </a:r>
            <a:endParaRPr lang="es-ES" dirty="0"/>
          </a:p>
          <a:p>
            <a:r>
              <a:rPr lang="es-ES" dirty="0"/>
              <a:t>Hay una curva de aprendizaje, por lo que si queremos utilizarlo primero tenemos que aprender a hacerlo</a:t>
            </a:r>
          </a:p>
          <a:p>
            <a:r>
              <a:rPr lang="es-ES" dirty="0"/>
              <a:t>Es necesario tener conocimientos en CSS, por el contrario, no vamos a saber hacer cualquier modificación sin el </a:t>
            </a:r>
            <a:r>
              <a:rPr lang="es-ES" dirty="0" err="1"/>
              <a:t>framework</a:t>
            </a:r>
            <a:r>
              <a:rPr lang="es-ES" dirty="0"/>
              <a:t>, ya que vamos a desconocer la base sobre la que funciona</a:t>
            </a:r>
          </a:p>
        </p:txBody>
      </p:sp>
    </p:spTree>
    <p:extLst>
      <p:ext uri="{BB962C8B-B14F-4D97-AF65-F5344CB8AC3E}">
        <p14:creationId xmlns:p14="http://schemas.microsoft.com/office/powerpoint/2010/main" val="57366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948BB-3E46-445F-A5A5-8D7DDA55F284}"/>
              </a:ext>
            </a:extLst>
          </p:cNvPr>
          <p:cNvSpPr>
            <a:spLocks noGrp="1"/>
          </p:cNvSpPr>
          <p:nvPr>
            <p:ph type="title"/>
          </p:nvPr>
        </p:nvSpPr>
        <p:spPr/>
        <p:txBody>
          <a:bodyPr/>
          <a:lstStyle/>
          <a:p>
            <a:r>
              <a:rPr lang="es-ES" dirty="0"/>
              <a:t>Bootstrap</a:t>
            </a:r>
          </a:p>
        </p:txBody>
      </p:sp>
      <p:sp>
        <p:nvSpPr>
          <p:cNvPr id="3" name="Marcador de contenido 2">
            <a:extLst>
              <a:ext uri="{FF2B5EF4-FFF2-40B4-BE49-F238E27FC236}">
                <a16:creationId xmlns:a16="http://schemas.microsoft.com/office/drawing/2014/main" id="{4F3F3F22-B6EE-45A2-AD95-FFB7F6BB95EF}"/>
              </a:ext>
            </a:extLst>
          </p:cNvPr>
          <p:cNvSpPr>
            <a:spLocks noGrp="1"/>
          </p:cNvSpPr>
          <p:nvPr>
            <p:ph idx="1"/>
          </p:nvPr>
        </p:nvSpPr>
        <p:spPr/>
        <p:txBody>
          <a:bodyPr>
            <a:normAutofit fontScale="92500" lnSpcReduction="20000"/>
          </a:bodyPr>
          <a:lstStyle/>
          <a:p>
            <a:r>
              <a:rPr lang="es-ES" dirty="0"/>
              <a:t>Originalmente llamado </a:t>
            </a:r>
            <a:r>
              <a:rPr lang="es-ES" dirty="0" err="1"/>
              <a:t>Blueprint</a:t>
            </a:r>
            <a:r>
              <a:rPr lang="es-ES" dirty="0"/>
              <a:t> de Twitter, fue desarrollado por Mark Otto y Jacob Thornton de Twitter, como un marco de trabajo (</a:t>
            </a:r>
            <a:r>
              <a:rPr lang="es-ES" i="1" dirty="0" err="1"/>
              <a:t>framework</a:t>
            </a:r>
            <a:r>
              <a:rPr lang="es-ES" dirty="0"/>
              <a:t>) para fomentar la consistencia entre las herramientas internas</a:t>
            </a:r>
          </a:p>
          <a:p>
            <a:r>
              <a:rPr lang="es-ES" dirty="0"/>
              <a:t>Es uno de los más populares en la actualidad, hasta la fecha de este Post se encuentra en su versión 4.4.1, cuenta con características muy importantes como esquemas de color, modificadores, clases útiles para usar formularios, </a:t>
            </a:r>
            <a:r>
              <a:rPr lang="es-ES" dirty="0" err="1"/>
              <a:t>cards</a:t>
            </a:r>
            <a:r>
              <a:rPr lang="es-ES" dirty="0"/>
              <a:t>, listas, tablas, videos, carrusel, ventanas modales, </a:t>
            </a:r>
            <a:r>
              <a:rPr lang="es-ES" dirty="0" err="1"/>
              <a:t>tooltips</a:t>
            </a:r>
            <a:r>
              <a:rPr lang="es-ES" dirty="0"/>
              <a:t>, </a:t>
            </a:r>
            <a:r>
              <a:rPr lang="es-ES" dirty="0" err="1"/>
              <a:t>etc</a:t>
            </a:r>
            <a:endParaRPr lang="es-ES" dirty="0"/>
          </a:p>
          <a:p>
            <a:r>
              <a:rPr lang="es-ES" dirty="0"/>
              <a:t>Esta construida sobre SASS y es compatible con LESS y obviamente con SASS</a:t>
            </a:r>
          </a:p>
          <a:p>
            <a:pPr marL="0" indent="0" algn="ctr">
              <a:buNone/>
            </a:pPr>
            <a:r>
              <a:rPr lang="es-ES" b="1" dirty="0">
                <a:hlinkClick r:id="rId2"/>
              </a:rPr>
              <a:t>https://getbootstrap.com/</a:t>
            </a:r>
            <a:endParaRPr lang="es-ES" b="1" dirty="0"/>
          </a:p>
        </p:txBody>
      </p:sp>
      <p:pic>
        <p:nvPicPr>
          <p:cNvPr id="5" name="Imagen 4" descr="Imagen que contiene dibujo&#10;&#10;Descripción generada automáticamente">
            <a:extLst>
              <a:ext uri="{FF2B5EF4-FFF2-40B4-BE49-F238E27FC236}">
                <a16:creationId xmlns:a16="http://schemas.microsoft.com/office/drawing/2014/main" id="{D7745CED-076A-49B2-8EBD-4FDAE524015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508169" y="458497"/>
            <a:ext cx="2682576" cy="1713272"/>
          </a:xfrm>
          <a:prstGeom prst="rect">
            <a:avLst/>
          </a:prstGeom>
        </p:spPr>
      </p:pic>
    </p:spTree>
    <p:extLst>
      <p:ext uri="{BB962C8B-B14F-4D97-AF65-F5344CB8AC3E}">
        <p14:creationId xmlns:p14="http://schemas.microsoft.com/office/powerpoint/2010/main" val="3578318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9B447-68D5-4D28-982F-E7FFD0851F76}"/>
              </a:ext>
            </a:extLst>
          </p:cNvPr>
          <p:cNvSpPr>
            <a:spLocks noGrp="1"/>
          </p:cNvSpPr>
          <p:nvPr>
            <p:ph type="title"/>
          </p:nvPr>
        </p:nvSpPr>
        <p:spPr/>
        <p:txBody>
          <a:bodyPr/>
          <a:lstStyle/>
          <a:p>
            <a:r>
              <a:rPr lang="es-ES" dirty="0"/>
              <a:t>Bootstrap</a:t>
            </a:r>
          </a:p>
        </p:txBody>
      </p:sp>
      <p:pic>
        <p:nvPicPr>
          <p:cNvPr id="5" name="Marcador de contenido 4" descr="Captura de pantalla de un celular&#10;&#10;Descripción generada automáticamente">
            <a:extLst>
              <a:ext uri="{FF2B5EF4-FFF2-40B4-BE49-F238E27FC236}">
                <a16:creationId xmlns:a16="http://schemas.microsoft.com/office/drawing/2014/main" id="{05CC46E5-7F18-42AE-B10D-1602FC27DFFA}"/>
              </a:ext>
            </a:extLst>
          </p:cNvPr>
          <p:cNvPicPr>
            <a:picLocks noGrp="1" noChangeAspect="1"/>
          </p:cNvPicPr>
          <p:nvPr>
            <p:ph idx="1"/>
          </p:nvPr>
        </p:nvPicPr>
        <p:blipFill>
          <a:blip r:embed="rId2"/>
          <a:stretch>
            <a:fillRect/>
          </a:stretch>
        </p:blipFill>
        <p:spPr>
          <a:xfrm>
            <a:off x="6226093" y="2002559"/>
            <a:ext cx="5196542" cy="3294063"/>
          </a:xfrm>
          <a:prstGeom prst="rect">
            <a:avLst/>
          </a:prstGeom>
          <a:ln>
            <a:noFill/>
          </a:ln>
          <a:effectLst>
            <a:outerShdw blurRad="292100" dist="139700" dir="2700000" algn="tl" rotWithShape="0">
              <a:srgbClr val="333333">
                <a:alpha val="65000"/>
              </a:srgbClr>
            </a:outerShdw>
          </a:effectLst>
        </p:spPr>
      </p:pic>
      <p:pic>
        <p:nvPicPr>
          <p:cNvPr id="6" name="Imagen 5">
            <a:extLst>
              <a:ext uri="{FF2B5EF4-FFF2-40B4-BE49-F238E27FC236}">
                <a16:creationId xmlns:a16="http://schemas.microsoft.com/office/drawing/2014/main" id="{DEB540EA-D3E7-4878-BE9D-E388D0D7322E}"/>
              </a:ext>
            </a:extLst>
          </p:cNvPr>
          <p:cNvPicPr>
            <a:picLocks noChangeAspect="1"/>
          </p:cNvPicPr>
          <p:nvPr/>
        </p:nvPicPr>
        <p:blipFill>
          <a:blip r:embed="rId3"/>
          <a:stretch>
            <a:fillRect/>
          </a:stretch>
        </p:blipFill>
        <p:spPr>
          <a:xfrm>
            <a:off x="636329" y="2400342"/>
            <a:ext cx="5196543" cy="2498496"/>
          </a:xfrm>
          <a:prstGeom prst="rect">
            <a:avLst/>
          </a:prstGeom>
          <a:ln>
            <a:noFill/>
          </a:ln>
          <a:effectLst>
            <a:outerShdw blurRad="292100" dist="139700" dir="2700000" algn="tl" rotWithShape="0">
              <a:srgbClr val="333333">
                <a:alpha val="65000"/>
              </a:srgbClr>
            </a:outerShdw>
          </a:effectLst>
        </p:spPr>
      </p:pic>
      <p:sp>
        <p:nvSpPr>
          <p:cNvPr id="7" name="CuadroTexto 6">
            <a:extLst>
              <a:ext uri="{FF2B5EF4-FFF2-40B4-BE49-F238E27FC236}">
                <a16:creationId xmlns:a16="http://schemas.microsoft.com/office/drawing/2014/main" id="{922E22BC-DB71-4B65-A5C1-03BFD5298B53}"/>
              </a:ext>
            </a:extLst>
          </p:cNvPr>
          <p:cNvSpPr txBox="1"/>
          <p:nvPr/>
        </p:nvSpPr>
        <p:spPr>
          <a:xfrm>
            <a:off x="2453726" y="4988891"/>
            <a:ext cx="1561748" cy="369332"/>
          </a:xfrm>
          <a:prstGeom prst="rect">
            <a:avLst/>
          </a:prstGeom>
          <a:noFill/>
        </p:spPr>
        <p:txBody>
          <a:bodyPr wrap="square" rtlCol="0">
            <a:spAutoFit/>
          </a:bodyPr>
          <a:lstStyle/>
          <a:p>
            <a:pPr algn="ctr"/>
            <a:r>
              <a:rPr lang="es-ES" dirty="0"/>
              <a:t>Página web</a:t>
            </a:r>
          </a:p>
        </p:txBody>
      </p:sp>
      <p:sp>
        <p:nvSpPr>
          <p:cNvPr id="8" name="CuadroTexto 7">
            <a:extLst>
              <a:ext uri="{FF2B5EF4-FFF2-40B4-BE49-F238E27FC236}">
                <a16:creationId xmlns:a16="http://schemas.microsoft.com/office/drawing/2014/main" id="{2A236065-E0FA-463E-BBE4-211FE0798EE0}"/>
              </a:ext>
            </a:extLst>
          </p:cNvPr>
          <p:cNvSpPr txBox="1"/>
          <p:nvPr/>
        </p:nvSpPr>
        <p:spPr>
          <a:xfrm>
            <a:off x="8043490" y="5358223"/>
            <a:ext cx="1561748" cy="369332"/>
          </a:xfrm>
          <a:prstGeom prst="rect">
            <a:avLst/>
          </a:prstGeom>
          <a:noFill/>
        </p:spPr>
        <p:txBody>
          <a:bodyPr wrap="square" rtlCol="0">
            <a:spAutoFit/>
          </a:bodyPr>
          <a:lstStyle/>
          <a:p>
            <a:pPr algn="ctr"/>
            <a:r>
              <a:rPr lang="es-ES" dirty="0"/>
              <a:t>Ejemplo</a:t>
            </a:r>
          </a:p>
        </p:txBody>
      </p:sp>
    </p:spTree>
    <p:extLst>
      <p:ext uri="{BB962C8B-B14F-4D97-AF65-F5344CB8AC3E}">
        <p14:creationId xmlns:p14="http://schemas.microsoft.com/office/powerpoint/2010/main" val="371061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74997A-8A04-4472-8146-85A7DF54BA52}"/>
              </a:ext>
            </a:extLst>
          </p:cNvPr>
          <p:cNvSpPr>
            <a:spLocks noGrp="1"/>
          </p:cNvSpPr>
          <p:nvPr>
            <p:ph type="title"/>
          </p:nvPr>
        </p:nvSpPr>
        <p:spPr/>
        <p:txBody>
          <a:bodyPr/>
          <a:lstStyle/>
          <a:p>
            <a:r>
              <a:rPr lang="es-ES" dirty="0" err="1"/>
              <a:t>Foundation</a:t>
            </a:r>
            <a:endParaRPr lang="es-ES" dirty="0"/>
          </a:p>
        </p:txBody>
      </p:sp>
      <p:sp>
        <p:nvSpPr>
          <p:cNvPr id="3" name="Marcador de contenido 2">
            <a:extLst>
              <a:ext uri="{FF2B5EF4-FFF2-40B4-BE49-F238E27FC236}">
                <a16:creationId xmlns:a16="http://schemas.microsoft.com/office/drawing/2014/main" id="{E738EE1E-8250-4233-842C-74E8039C08A7}"/>
              </a:ext>
            </a:extLst>
          </p:cNvPr>
          <p:cNvSpPr>
            <a:spLocks noGrp="1"/>
          </p:cNvSpPr>
          <p:nvPr>
            <p:ph idx="1"/>
          </p:nvPr>
        </p:nvSpPr>
        <p:spPr/>
        <p:txBody>
          <a:bodyPr>
            <a:normAutofit lnSpcReduction="10000"/>
          </a:bodyPr>
          <a:lstStyle/>
          <a:p>
            <a:r>
              <a:rPr lang="es-ES" dirty="0"/>
              <a:t>Junto con Bootstrap son uno de los más utilizados en la actualidad</a:t>
            </a:r>
          </a:p>
          <a:p>
            <a:r>
              <a:rPr lang="es-ES" dirty="0"/>
              <a:t> </a:t>
            </a:r>
            <a:r>
              <a:rPr lang="es-ES" dirty="0" err="1"/>
              <a:t>Foundation</a:t>
            </a:r>
            <a:r>
              <a:rPr lang="es-ES" dirty="0"/>
              <a:t> es más sofisticado, asimismo es muy flexible y fácil de personalizar</a:t>
            </a:r>
          </a:p>
          <a:p>
            <a:r>
              <a:rPr lang="es-ES" dirty="0"/>
              <a:t>Este Framework CSS te permite crear aplicaciones y páginas web adaptables a los diferentes dispositivos disponibles actualmente</a:t>
            </a:r>
          </a:p>
          <a:p>
            <a:r>
              <a:rPr lang="es-ES" dirty="0"/>
              <a:t>Empresas como Mozilla, HP, Cisco, eBay, Facebook, Adobe, Disney, entre otras, usan </a:t>
            </a:r>
            <a:r>
              <a:rPr lang="es-ES" dirty="0" err="1"/>
              <a:t>Foundation</a:t>
            </a:r>
            <a:endParaRPr lang="es-ES" dirty="0"/>
          </a:p>
          <a:p>
            <a:pPr marL="0" indent="0" algn="ctr">
              <a:buNone/>
            </a:pPr>
            <a:r>
              <a:rPr lang="es-ES" b="1" dirty="0">
                <a:hlinkClick r:id="rId2"/>
              </a:rPr>
              <a:t>https://get.foundation/</a:t>
            </a:r>
            <a:endParaRPr lang="es-ES" b="1" dirty="0"/>
          </a:p>
        </p:txBody>
      </p:sp>
      <p:pic>
        <p:nvPicPr>
          <p:cNvPr id="5" name="Imagen 4">
            <a:extLst>
              <a:ext uri="{FF2B5EF4-FFF2-40B4-BE49-F238E27FC236}">
                <a16:creationId xmlns:a16="http://schemas.microsoft.com/office/drawing/2014/main" id="{87B27ECD-2995-46E8-8DB5-0BB0F69B69C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931907" y="352605"/>
            <a:ext cx="5290038" cy="1819164"/>
          </a:xfrm>
          <a:prstGeom prst="rect">
            <a:avLst/>
          </a:prstGeom>
        </p:spPr>
      </p:pic>
    </p:spTree>
    <p:extLst>
      <p:ext uri="{BB962C8B-B14F-4D97-AF65-F5344CB8AC3E}">
        <p14:creationId xmlns:p14="http://schemas.microsoft.com/office/powerpoint/2010/main" val="64062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9B447-68D5-4D28-982F-E7FFD0851F76}"/>
              </a:ext>
            </a:extLst>
          </p:cNvPr>
          <p:cNvSpPr>
            <a:spLocks noGrp="1"/>
          </p:cNvSpPr>
          <p:nvPr>
            <p:ph type="title"/>
          </p:nvPr>
        </p:nvSpPr>
        <p:spPr/>
        <p:txBody>
          <a:bodyPr/>
          <a:lstStyle/>
          <a:p>
            <a:r>
              <a:rPr lang="es-ES" dirty="0" err="1"/>
              <a:t>Foundation</a:t>
            </a:r>
            <a:endParaRPr lang="es-ES" dirty="0"/>
          </a:p>
        </p:txBody>
      </p:sp>
      <p:sp>
        <p:nvSpPr>
          <p:cNvPr id="7" name="CuadroTexto 6">
            <a:extLst>
              <a:ext uri="{FF2B5EF4-FFF2-40B4-BE49-F238E27FC236}">
                <a16:creationId xmlns:a16="http://schemas.microsoft.com/office/drawing/2014/main" id="{922E22BC-DB71-4B65-A5C1-03BFD5298B53}"/>
              </a:ext>
            </a:extLst>
          </p:cNvPr>
          <p:cNvSpPr txBox="1"/>
          <p:nvPr/>
        </p:nvSpPr>
        <p:spPr>
          <a:xfrm>
            <a:off x="2453726" y="4988891"/>
            <a:ext cx="1561748" cy="369332"/>
          </a:xfrm>
          <a:prstGeom prst="rect">
            <a:avLst/>
          </a:prstGeom>
          <a:noFill/>
        </p:spPr>
        <p:txBody>
          <a:bodyPr wrap="square" rtlCol="0">
            <a:spAutoFit/>
          </a:bodyPr>
          <a:lstStyle/>
          <a:p>
            <a:pPr algn="ctr"/>
            <a:r>
              <a:rPr lang="es-ES" dirty="0"/>
              <a:t>Página web</a:t>
            </a:r>
          </a:p>
        </p:txBody>
      </p:sp>
      <p:sp>
        <p:nvSpPr>
          <p:cNvPr id="8" name="CuadroTexto 7">
            <a:extLst>
              <a:ext uri="{FF2B5EF4-FFF2-40B4-BE49-F238E27FC236}">
                <a16:creationId xmlns:a16="http://schemas.microsoft.com/office/drawing/2014/main" id="{2A236065-E0FA-463E-BBE4-211FE0798EE0}"/>
              </a:ext>
            </a:extLst>
          </p:cNvPr>
          <p:cNvSpPr txBox="1"/>
          <p:nvPr/>
        </p:nvSpPr>
        <p:spPr>
          <a:xfrm>
            <a:off x="8043490" y="5358223"/>
            <a:ext cx="1561748" cy="369332"/>
          </a:xfrm>
          <a:prstGeom prst="rect">
            <a:avLst/>
          </a:prstGeom>
          <a:noFill/>
        </p:spPr>
        <p:txBody>
          <a:bodyPr wrap="square" rtlCol="0">
            <a:spAutoFit/>
          </a:bodyPr>
          <a:lstStyle/>
          <a:p>
            <a:pPr algn="ctr"/>
            <a:r>
              <a:rPr lang="es-ES" dirty="0"/>
              <a:t>Ejemplo</a:t>
            </a:r>
          </a:p>
        </p:txBody>
      </p:sp>
      <p:pic>
        <p:nvPicPr>
          <p:cNvPr id="3" name="Imagen 2">
            <a:extLst>
              <a:ext uri="{FF2B5EF4-FFF2-40B4-BE49-F238E27FC236}">
                <a16:creationId xmlns:a16="http://schemas.microsoft.com/office/drawing/2014/main" id="{5F1425EB-5CB7-4FF4-88E9-DA88EC674A56}"/>
              </a:ext>
            </a:extLst>
          </p:cNvPr>
          <p:cNvPicPr>
            <a:picLocks noChangeAspect="1"/>
          </p:cNvPicPr>
          <p:nvPr/>
        </p:nvPicPr>
        <p:blipFill>
          <a:blip r:embed="rId2"/>
          <a:stretch>
            <a:fillRect/>
          </a:stretch>
        </p:blipFill>
        <p:spPr>
          <a:xfrm>
            <a:off x="636329" y="2399789"/>
            <a:ext cx="5196542" cy="2499603"/>
          </a:xfrm>
          <a:prstGeom prst="rect">
            <a:avLst/>
          </a:prstGeom>
          <a:ln>
            <a:noFill/>
          </a:ln>
          <a:effectLst>
            <a:outerShdw blurRad="292100" dist="139700" dir="2700000" algn="tl" rotWithShape="0">
              <a:srgbClr val="333333">
                <a:alpha val="65000"/>
              </a:srgbClr>
            </a:outerShdw>
          </a:effectLst>
        </p:spPr>
      </p:pic>
      <p:pic>
        <p:nvPicPr>
          <p:cNvPr id="11" name="Marcador de contenido 10" descr="Captura de pantalla de un celular&#10;&#10;Descripción generada automáticamente">
            <a:extLst>
              <a:ext uri="{FF2B5EF4-FFF2-40B4-BE49-F238E27FC236}">
                <a16:creationId xmlns:a16="http://schemas.microsoft.com/office/drawing/2014/main" id="{93A513CA-156D-4C12-A2F9-FE114C55B272}"/>
              </a:ext>
            </a:extLst>
          </p:cNvPr>
          <p:cNvPicPr>
            <a:picLocks noGrp="1" noChangeAspect="1"/>
          </p:cNvPicPr>
          <p:nvPr>
            <p:ph idx="1"/>
          </p:nvPr>
        </p:nvPicPr>
        <p:blipFill>
          <a:blip r:embed="rId3"/>
          <a:stretch>
            <a:fillRect/>
          </a:stretch>
        </p:blipFill>
        <p:spPr>
          <a:xfrm>
            <a:off x="7177332" y="2002558"/>
            <a:ext cx="3294063" cy="32940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25975619"/>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otalTime>1397</TotalTime>
  <Words>929</Words>
  <Application>Microsoft Office PowerPoint</Application>
  <PresentationFormat>Panorámica</PresentationFormat>
  <Paragraphs>83</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Century Gothic</vt:lpstr>
      <vt:lpstr>Galería</vt:lpstr>
      <vt:lpstr>Lenguajes de marca y sistemas de información</vt:lpstr>
      <vt:lpstr>Framework CSS</vt:lpstr>
      <vt:lpstr>Framework CSS</vt:lpstr>
      <vt:lpstr>Ventajas que aporta un framework CSS</vt:lpstr>
      <vt:lpstr>Desventajas de utilizar un framework CSS</vt:lpstr>
      <vt:lpstr>Bootstrap</vt:lpstr>
      <vt:lpstr>Bootstrap</vt:lpstr>
      <vt:lpstr>Foundation</vt:lpstr>
      <vt:lpstr>Foundation</vt:lpstr>
      <vt:lpstr>Materialize</vt:lpstr>
      <vt:lpstr>Materialize</vt:lpstr>
      <vt:lpstr>Bulma</vt:lpstr>
      <vt:lpstr>Bulma</vt:lpstr>
      <vt:lpstr>Skeleton</vt:lpstr>
      <vt:lpstr>Skeleton</vt:lpstr>
      <vt:lpstr>Pure.css</vt:lpstr>
      <vt:lpstr>Pure.css</vt:lpstr>
      <vt:lpstr>98.css</vt:lpstr>
      <vt:lpstr>98.css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 de marca y sistemas de información</dc:title>
  <dc:creator>antonio muñoz</dc:creator>
  <cp:lastModifiedBy>antonio muñoz</cp:lastModifiedBy>
  <cp:revision>61</cp:revision>
  <dcterms:created xsi:type="dcterms:W3CDTF">2020-04-15T23:35:33Z</dcterms:created>
  <dcterms:modified xsi:type="dcterms:W3CDTF">2020-05-10T22:50:06Z</dcterms:modified>
</cp:coreProperties>
</file>