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7A18B37-842E-4CF7-A70F-1B09415F3244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muñoz" initials="am" lastIdx="2" clrIdx="0">
    <p:extLst>
      <p:ext uri="{19B8F6BF-5375-455C-9EA6-DF929625EA0E}">
        <p15:presenceInfo xmlns:p15="http://schemas.microsoft.com/office/powerpoint/2012/main" userId="b5d254e14e690c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C351A-4710-46FA-826E-BF5BEE197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Lenguajes de marca y sistemas de información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46E8C7-DD41-43C5-AA59-0F2EAD0DF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UD04: Diseño web con CSS, diseño </a:t>
            </a:r>
            <a:r>
              <a:rPr lang="es-ES" b="1" dirty="0" err="1"/>
              <a:t>responsive</a:t>
            </a:r>
            <a:r>
              <a:rPr lang="es-ES" b="1" dirty="0"/>
              <a:t> y accesibilidad</a:t>
            </a:r>
          </a:p>
          <a:p>
            <a:r>
              <a:rPr lang="es-ES" dirty="0"/>
              <a:t>Tema 3</a:t>
            </a:r>
            <a:r>
              <a:rPr lang="es-ES"/>
              <a:t>: Bootstrap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385C97C-158E-47B9-BCD0-554279371DBA}"/>
              </a:ext>
            </a:extLst>
          </p:cNvPr>
          <p:cNvSpPr txBox="1"/>
          <p:nvPr/>
        </p:nvSpPr>
        <p:spPr>
          <a:xfrm>
            <a:off x="7403123" y="5029199"/>
            <a:ext cx="4424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CIFP a Carballeira – Marcos Valcárcel</a:t>
            </a:r>
          </a:p>
          <a:p>
            <a:pPr algn="r"/>
            <a:r>
              <a:rPr lang="es-ES" dirty="0"/>
              <a:t>Antonio Muñoz Rubio</a:t>
            </a:r>
          </a:p>
        </p:txBody>
      </p:sp>
    </p:spTree>
    <p:extLst>
      <p:ext uri="{BB962C8B-B14F-4D97-AF65-F5344CB8AC3E}">
        <p14:creationId xmlns:p14="http://schemas.microsoft.com/office/powerpoint/2010/main" val="209349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1D047-BEB4-46FA-9F2E-0E2BCA423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Container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BF1D659-68D7-46EA-A942-B809C257A91B}"/>
              </a:ext>
            </a:extLst>
          </p:cNvPr>
          <p:cNvSpPr/>
          <p:nvPr/>
        </p:nvSpPr>
        <p:spPr>
          <a:xfrm>
            <a:off x="1822476" y="2736502"/>
            <a:ext cx="8218862" cy="2677656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it-IT" sz="2800" dirty="0">
                <a:solidFill>
                  <a:srgbClr val="00B050"/>
                </a:solidFill>
                <a:latin typeface="Consolas" panose="020B0609020204030204" pitchFamily="49" charset="0"/>
              </a:rPr>
              <a:t>&lt;div class="container"&gt;</a:t>
            </a:r>
          </a:p>
          <a:p>
            <a:r>
              <a:rPr lang="it-IT" sz="2800" dirty="0">
                <a:solidFill>
                  <a:srgbClr val="00B050"/>
                </a:solidFill>
                <a:latin typeface="Consolas" panose="020B0609020204030204" pitchFamily="49" charset="0"/>
              </a:rPr>
              <a:t>  &lt;p&gt;Lorem50&lt;/p&gt;</a:t>
            </a:r>
          </a:p>
          <a:p>
            <a:r>
              <a:rPr lang="it-IT" sz="2800" dirty="0">
                <a:solidFill>
                  <a:srgbClr val="00B050"/>
                </a:solidFill>
                <a:latin typeface="Consolas" panose="020B0609020204030204" pitchFamily="49" charset="0"/>
              </a:rPr>
              <a:t>&lt;/div&gt;</a:t>
            </a:r>
          </a:p>
          <a:p>
            <a:r>
              <a:rPr lang="it-IT" sz="2800" dirty="0">
                <a:solidFill>
                  <a:srgbClr val="00B050"/>
                </a:solidFill>
                <a:latin typeface="Consolas" panose="020B0609020204030204" pitchFamily="49" charset="0"/>
              </a:rPr>
              <a:t>&lt;div class="container-fluid"&gt;</a:t>
            </a:r>
          </a:p>
          <a:p>
            <a:r>
              <a:rPr lang="it-IT" sz="2800" dirty="0">
                <a:solidFill>
                  <a:srgbClr val="00B050"/>
                </a:solidFill>
                <a:latin typeface="Consolas" panose="020B0609020204030204" pitchFamily="49" charset="0"/>
              </a:rPr>
              <a:t>  &lt;p&gt;Lorem100&lt;/p&gt;</a:t>
            </a:r>
          </a:p>
          <a:p>
            <a:r>
              <a:rPr lang="it-IT" sz="2800" dirty="0">
                <a:solidFill>
                  <a:srgbClr val="00B050"/>
                </a:solidFill>
                <a:latin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64064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15DE4-C3D4-4DD0-B87B-84234871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Grid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5B51098-2A0E-4B9F-B4D3-143190CA0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622" y="1890346"/>
            <a:ext cx="8400755" cy="4454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8172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983A3-01D5-4EE9-8737-6C6597F3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Grid</a:t>
            </a:r>
            <a:endParaRPr lang="es-ES" dirty="0"/>
          </a:p>
        </p:txBody>
      </p:sp>
      <p:pic>
        <p:nvPicPr>
          <p:cNvPr id="5" name="Imagen 4" descr="Imagen que contiene texto, reloj, monitor, pantalla&#10;&#10;Descripción generada automáticamente">
            <a:extLst>
              <a:ext uri="{FF2B5EF4-FFF2-40B4-BE49-F238E27FC236}">
                <a16:creationId xmlns:a16="http://schemas.microsoft.com/office/drawing/2014/main" id="{F5458EAC-3543-4F4D-B74F-9F885BF9D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685" y="2210350"/>
            <a:ext cx="8800629" cy="24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12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B5331-FDF8-43B7-9ED3-4455E2CD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Grid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094E0DC-6348-40A4-9DDE-C3D055F3A5FD}"/>
              </a:ext>
            </a:extLst>
          </p:cNvPr>
          <p:cNvSpPr/>
          <p:nvPr/>
        </p:nvSpPr>
        <p:spPr>
          <a:xfrm>
            <a:off x="2914665" y="1811248"/>
            <a:ext cx="6034483" cy="4093428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rgbClr val="00B050"/>
                </a:solidFill>
                <a:latin typeface="Consolas" panose="020B0609020204030204" pitchFamily="49" charset="0"/>
              </a:rPr>
              <a:t>&lt;div class="container"&gt;</a:t>
            </a:r>
          </a:p>
          <a:p>
            <a:r>
              <a:rPr lang="it-IT" sz="2000" dirty="0">
                <a:solidFill>
                  <a:srgbClr val="00B050"/>
                </a:solidFill>
                <a:latin typeface="Consolas" panose="020B0609020204030204" pitchFamily="49" charset="0"/>
              </a:rPr>
              <a:t>      &lt;div class="row"&gt;</a:t>
            </a:r>
          </a:p>
          <a:p>
            <a:r>
              <a:rPr lang="it-IT" sz="2000" dirty="0">
                <a:solidFill>
                  <a:srgbClr val="00B050"/>
                </a:solidFill>
                <a:latin typeface="Consolas" panose="020B0609020204030204" pitchFamily="49" charset="0"/>
              </a:rPr>
              <a:t>        &lt;div class="col-4 bg-primary"&gt;</a:t>
            </a:r>
          </a:p>
          <a:p>
            <a:r>
              <a:rPr lang="it-IT" sz="2000" dirty="0">
                <a:solidFill>
                  <a:srgbClr val="00B050"/>
                </a:solidFill>
                <a:latin typeface="Consolas" panose="020B0609020204030204" pitchFamily="49" charset="0"/>
              </a:rPr>
              <a:t>          &lt;p&gt;col-4&lt;/p&gt;</a:t>
            </a:r>
          </a:p>
          <a:p>
            <a:r>
              <a:rPr lang="it-IT" sz="2000" dirty="0">
                <a:solidFill>
                  <a:srgbClr val="00B050"/>
                </a:solidFill>
                <a:latin typeface="Consolas" panose="020B0609020204030204" pitchFamily="49" charset="0"/>
              </a:rPr>
              <a:t>        &lt;/div&gt;</a:t>
            </a:r>
          </a:p>
          <a:p>
            <a:r>
              <a:rPr lang="it-IT" sz="2000" dirty="0">
                <a:solidFill>
                  <a:srgbClr val="00B050"/>
                </a:solidFill>
                <a:latin typeface="Consolas" panose="020B0609020204030204" pitchFamily="49" charset="0"/>
              </a:rPr>
              <a:t>        &lt;div class="col-4 bg-success"&gt;</a:t>
            </a:r>
          </a:p>
          <a:p>
            <a:r>
              <a:rPr lang="it-IT" sz="2000" dirty="0">
                <a:solidFill>
                  <a:srgbClr val="00B050"/>
                </a:solidFill>
                <a:latin typeface="Consolas" panose="020B0609020204030204" pitchFamily="49" charset="0"/>
              </a:rPr>
              <a:t>          &lt;p&gt;col-4&lt;/p&gt;</a:t>
            </a:r>
          </a:p>
          <a:p>
            <a:r>
              <a:rPr lang="it-IT" sz="2000" dirty="0">
                <a:solidFill>
                  <a:srgbClr val="00B050"/>
                </a:solidFill>
                <a:latin typeface="Consolas" panose="020B0609020204030204" pitchFamily="49" charset="0"/>
              </a:rPr>
              <a:t>        &lt;/div&gt;</a:t>
            </a:r>
          </a:p>
          <a:p>
            <a:r>
              <a:rPr lang="it-IT" sz="2000" dirty="0">
                <a:solidFill>
                  <a:srgbClr val="00B050"/>
                </a:solidFill>
                <a:latin typeface="Consolas" panose="020B0609020204030204" pitchFamily="49" charset="0"/>
              </a:rPr>
              <a:t>        &lt;div class="col-4 bg-primary"&gt;</a:t>
            </a:r>
          </a:p>
          <a:p>
            <a:r>
              <a:rPr lang="it-IT" sz="2000" dirty="0">
                <a:solidFill>
                  <a:srgbClr val="00B050"/>
                </a:solidFill>
                <a:latin typeface="Consolas" panose="020B0609020204030204" pitchFamily="49" charset="0"/>
              </a:rPr>
              <a:t>          &lt;p&gt;col-4&lt;/p&gt;</a:t>
            </a:r>
          </a:p>
          <a:p>
            <a:r>
              <a:rPr lang="it-IT" sz="2000" dirty="0">
                <a:solidFill>
                  <a:srgbClr val="00B050"/>
                </a:solidFill>
                <a:latin typeface="Consolas" panose="020B0609020204030204" pitchFamily="49" charset="0"/>
              </a:rPr>
              <a:t>        &lt;/div&gt;        </a:t>
            </a:r>
          </a:p>
          <a:p>
            <a:r>
              <a:rPr lang="it-IT" sz="2000" dirty="0">
                <a:solidFill>
                  <a:srgbClr val="00B050"/>
                </a:solidFill>
                <a:latin typeface="Consolas" panose="020B0609020204030204" pitchFamily="49" charset="0"/>
              </a:rPr>
              <a:t>      &lt;/div&gt;</a:t>
            </a:r>
          </a:p>
          <a:p>
            <a:r>
              <a:rPr lang="it-IT" sz="2000" dirty="0">
                <a:solidFill>
                  <a:srgbClr val="00B050"/>
                </a:solidFill>
                <a:latin typeface="Consolas" panose="020B0609020204030204" pitchFamily="49" charset="0"/>
              </a:rPr>
              <a:t>    &lt;/div&gt;</a:t>
            </a:r>
            <a:endParaRPr lang="it-IT" sz="28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217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2BE35-1146-45F8-805A-D75BC358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Grid</a:t>
            </a:r>
            <a:r>
              <a:rPr lang="es-ES" dirty="0"/>
              <a:t> </a:t>
            </a:r>
            <a:r>
              <a:rPr lang="es-ES" dirty="0" err="1"/>
              <a:t>responsive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D723040-3461-43A5-A4CC-9A3D918C7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65" y="2002559"/>
            <a:ext cx="10207869" cy="3626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1983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F8F0E-505A-4B01-8B53-BC0A4785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Grid</a:t>
            </a:r>
            <a:r>
              <a:rPr lang="es-ES" dirty="0"/>
              <a:t> </a:t>
            </a:r>
            <a:r>
              <a:rPr lang="es-ES" dirty="0" err="1"/>
              <a:t>responsive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802C37-906E-4324-BC80-BE0A88F5F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22" y="1791999"/>
            <a:ext cx="3494854" cy="3735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9FFA4FD-A340-4C95-AF5E-EDAAB5835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598" y="2002559"/>
            <a:ext cx="4238618" cy="3313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B2449B8-9710-4A3A-8061-1E1A574AE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3438" y="2628852"/>
            <a:ext cx="3816787" cy="2061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4909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C8324-A26C-4558-8AAD-EEC1364D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Grid</a:t>
            </a:r>
            <a:r>
              <a:rPr lang="es-ES" dirty="0"/>
              <a:t> </a:t>
            </a:r>
            <a:r>
              <a:rPr lang="es-ES" dirty="0" err="1"/>
              <a:t>responsive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D157BFF-61FD-4A9D-9B67-B83C0C0497BA}"/>
              </a:ext>
            </a:extLst>
          </p:cNvPr>
          <p:cNvSpPr/>
          <p:nvPr/>
        </p:nvSpPr>
        <p:spPr>
          <a:xfrm>
            <a:off x="350227" y="1749692"/>
            <a:ext cx="11491546" cy="415498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it-IT" sz="1100" dirty="0">
                <a:solidFill>
                  <a:srgbClr val="00B050"/>
                </a:solidFill>
                <a:latin typeface="Consolas" panose="020B0609020204030204" pitchFamily="49" charset="0"/>
              </a:rPr>
              <a:t>&lt;div class="container"&gt;</a:t>
            </a:r>
          </a:p>
          <a:p>
            <a:r>
              <a:rPr lang="it-IT" sz="1100" dirty="0">
                <a:solidFill>
                  <a:srgbClr val="00B050"/>
                </a:solidFill>
                <a:latin typeface="Consolas" panose="020B0609020204030204" pitchFamily="49" charset="0"/>
              </a:rPr>
              <a:t>      &lt;div class="text-center py-5"&gt;</a:t>
            </a:r>
          </a:p>
          <a:p>
            <a:r>
              <a:rPr lang="it-IT" sz="1100" dirty="0">
                <a:solidFill>
                  <a:srgbClr val="00B050"/>
                </a:solidFill>
                <a:latin typeface="Consolas" panose="020B0609020204030204" pitchFamily="49" charset="0"/>
              </a:rPr>
              <a:t>        &lt;h1&gt;Lorem ipsum dolor sit amet.&lt;/h1&gt;</a:t>
            </a:r>
          </a:p>
          <a:p>
            <a:r>
              <a:rPr lang="it-IT" sz="1100" dirty="0">
                <a:solidFill>
                  <a:srgbClr val="00B050"/>
                </a:solidFill>
                <a:latin typeface="Consolas" panose="020B0609020204030204" pitchFamily="49" charset="0"/>
              </a:rPr>
              <a:t>        &lt;p&gt;Lorem ipsum dolor sit amet consectetur adipisicing elit. Nulla, hic!&lt;/p&gt;</a:t>
            </a:r>
          </a:p>
          <a:p>
            <a:r>
              <a:rPr lang="it-IT" sz="1100" dirty="0">
                <a:solidFill>
                  <a:srgbClr val="00B050"/>
                </a:solidFill>
                <a:latin typeface="Consolas" panose="020B0609020204030204" pitchFamily="49" charset="0"/>
              </a:rPr>
              <a:t>      &lt;/div&gt;</a:t>
            </a:r>
          </a:p>
          <a:p>
            <a:r>
              <a:rPr lang="it-IT" sz="1100" dirty="0">
                <a:solidFill>
                  <a:srgbClr val="00B050"/>
                </a:solidFill>
                <a:latin typeface="Consolas" panose="020B0609020204030204" pitchFamily="49" charset="0"/>
              </a:rPr>
              <a:t>      &lt;div class="row"&gt;</a:t>
            </a:r>
          </a:p>
          <a:p>
            <a:r>
              <a:rPr lang="it-IT" sz="1100" dirty="0">
                <a:solidFill>
                  <a:srgbClr val="00B050"/>
                </a:solidFill>
                <a:latin typeface="Consolas" panose="020B0609020204030204" pitchFamily="49" charset="0"/>
              </a:rPr>
              <a:t>        &lt;div class="col-sm-12 col-md-6 col-lg-3"&gt;</a:t>
            </a:r>
          </a:p>
          <a:p>
            <a:r>
              <a:rPr lang="it-IT" sz="1100" dirty="0">
                <a:solidFill>
                  <a:srgbClr val="00B050"/>
                </a:solidFill>
                <a:latin typeface="Consolas" panose="020B0609020204030204" pitchFamily="49" charset="0"/>
              </a:rPr>
              <a:t>          &lt;h4&gt;Lorem ipsum dolor sit amet.&lt;/h4&gt;</a:t>
            </a:r>
          </a:p>
          <a:p>
            <a:r>
              <a:rPr lang="it-IT" sz="1100" dirty="0">
                <a:solidFill>
                  <a:srgbClr val="00B050"/>
                </a:solidFill>
                <a:latin typeface="Consolas" panose="020B0609020204030204" pitchFamily="49" charset="0"/>
              </a:rPr>
              <a:t>          &lt;p&gt;Lorem ipsum, dolor sit amet consectetur adipisicing elit. Itaque in ratione et saepe ullam ad velit delectus dolores nesciunt esse!&lt;/p&gt;</a:t>
            </a:r>
          </a:p>
          <a:p>
            <a:r>
              <a:rPr lang="it-IT" sz="1100" dirty="0">
                <a:solidFill>
                  <a:srgbClr val="00B050"/>
                </a:solidFill>
                <a:latin typeface="Consolas" panose="020B0609020204030204" pitchFamily="49" charset="0"/>
              </a:rPr>
              <a:t>        &lt;/div&gt;</a:t>
            </a:r>
          </a:p>
          <a:p>
            <a:r>
              <a:rPr lang="it-IT" sz="1100" dirty="0">
                <a:solidFill>
                  <a:srgbClr val="00B050"/>
                </a:solidFill>
                <a:latin typeface="Consolas" panose="020B0609020204030204" pitchFamily="49" charset="0"/>
              </a:rPr>
              <a:t>        &lt;div class="col-sm-12 col-md-6 col-lg-3"&gt;</a:t>
            </a:r>
          </a:p>
          <a:p>
            <a:r>
              <a:rPr lang="it-IT" sz="1100" dirty="0">
                <a:solidFill>
                  <a:srgbClr val="00B050"/>
                </a:solidFill>
                <a:latin typeface="Consolas" panose="020B0609020204030204" pitchFamily="49" charset="0"/>
              </a:rPr>
              <a:t>          &lt;h4&gt;Lorem ipsum dolor sit amet.&lt;/h4&gt;</a:t>
            </a:r>
          </a:p>
          <a:p>
            <a:r>
              <a:rPr lang="it-IT" sz="1100" dirty="0">
                <a:solidFill>
                  <a:srgbClr val="00B050"/>
                </a:solidFill>
                <a:latin typeface="Consolas" panose="020B0609020204030204" pitchFamily="49" charset="0"/>
              </a:rPr>
              <a:t>          &lt;p&gt;Lorem ipsum, dolor sit amet consectetur adipisicing elit. Itaque in ratione et saepe ullam ad velit delectus dolores nesciunt esse!&lt;/p&gt;</a:t>
            </a:r>
          </a:p>
          <a:p>
            <a:r>
              <a:rPr lang="it-IT" sz="1100" dirty="0">
                <a:solidFill>
                  <a:srgbClr val="00B050"/>
                </a:solidFill>
                <a:latin typeface="Consolas" panose="020B0609020204030204" pitchFamily="49" charset="0"/>
              </a:rPr>
              <a:t>        &lt;/div&gt;</a:t>
            </a:r>
          </a:p>
          <a:p>
            <a:r>
              <a:rPr lang="it-IT" sz="1100" dirty="0">
                <a:solidFill>
                  <a:srgbClr val="00B050"/>
                </a:solidFill>
                <a:latin typeface="Consolas" panose="020B0609020204030204" pitchFamily="49" charset="0"/>
              </a:rPr>
              <a:t>        &lt;div class="col-sm-12 col-md-6 col-lg-3"&gt;</a:t>
            </a:r>
          </a:p>
          <a:p>
            <a:r>
              <a:rPr lang="it-IT" sz="1100" dirty="0">
                <a:solidFill>
                  <a:srgbClr val="00B050"/>
                </a:solidFill>
                <a:latin typeface="Consolas" panose="020B0609020204030204" pitchFamily="49" charset="0"/>
              </a:rPr>
              <a:t>          &lt;h4&gt;Lorem ipsum dolor sit amet.&lt;/h4&gt;</a:t>
            </a:r>
          </a:p>
          <a:p>
            <a:r>
              <a:rPr lang="it-IT" sz="1100" dirty="0">
                <a:solidFill>
                  <a:srgbClr val="00B050"/>
                </a:solidFill>
                <a:latin typeface="Consolas" panose="020B0609020204030204" pitchFamily="49" charset="0"/>
              </a:rPr>
              <a:t>          &lt;p&gt;Lorem ipsum, dolor sit amet consectetur adipisicing elit. Itaque in ratione et saepe ullam ad velit delectus dolores nesciunt esse!&lt;/p&gt;</a:t>
            </a:r>
          </a:p>
          <a:p>
            <a:r>
              <a:rPr lang="it-IT" sz="1100" dirty="0">
                <a:solidFill>
                  <a:srgbClr val="00B050"/>
                </a:solidFill>
                <a:latin typeface="Consolas" panose="020B0609020204030204" pitchFamily="49" charset="0"/>
              </a:rPr>
              <a:t>        &lt;/div&gt;</a:t>
            </a:r>
          </a:p>
          <a:p>
            <a:r>
              <a:rPr lang="it-IT" sz="1100" dirty="0">
                <a:solidFill>
                  <a:srgbClr val="00B050"/>
                </a:solidFill>
                <a:latin typeface="Consolas" panose="020B0609020204030204" pitchFamily="49" charset="0"/>
              </a:rPr>
              <a:t>        &lt;div class="col-sm-12 col-md-6 col-lg-3"&gt;</a:t>
            </a:r>
          </a:p>
          <a:p>
            <a:r>
              <a:rPr lang="it-IT" sz="1100" dirty="0">
                <a:solidFill>
                  <a:srgbClr val="00B050"/>
                </a:solidFill>
                <a:latin typeface="Consolas" panose="020B0609020204030204" pitchFamily="49" charset="0"/>
              </a:rPr>
              <a:t>          &lt;h4&gt;Lorem ipsum dolor sit amet.&lt;/h4&gt;</a:t>
            </a:r>
          </a:p>
          <a:p>
            <a:r>
              <a:rPr lang="it-IT" sz="1100" dirty="0">
                <a:solidFill>
                  <a:srgbClr val="00B050"/>
                </a:solidFill>
                <a:latin typeface="Consolas" panose="020B0609020204030204" pitchFamily="49" charset="0"/>
              </a:rPr>
              <a:t>          &lt;p&gt;Lorem ipsum, dolor sit amet consectetur adipisicing elit. Itaque in ratione et saepe ullam ad velit delectus dolores nesciunt esse!&lt;/p&gt;</a:t>
            </a:r>
          </a:p>
          <a:p>
            <a:r>
              <a:rPr lang="it-IT" sz="1100" dirty="0">
                <a:solidFill>
                  <a:srgbClr val="00B050"/>
                </a:solidFill>
                <a:latin typeface="Consolas" panose="020B0609020204030204" pitchFamily="49" charset="0"/>
              </a:rPr>
              <a:t>        &lt;/div&gt;</a:t>
            </a:r>
          </a:p>
          <a:p>
            <a:r>
              <a:rPr lang="it-IT" sz="1100" dirty="0">
                <a:solidFill>
                  <a:srgbClr val="00B050"/>
                </a:solidFill>
                <a:latin typeface="Consolas" panose="020B0609020204030204" pitchFamily="49" charset="0"/>
              </a:rPr>
              <a:t>      &lt;/div&gt;</a:t>
            </a:r>
          </a:p>
          <a:p>
            <a:r>
              <a:rPr lang="it-IT" sz="1100" dirty="0">
                <a:solidFill>
                  <a:srgbClr val="00B050"/>
                </a:solidFill>
                <a:latin typeface="Consolas" panose="020B0609020204030204" pitchFamily="49" charset="0"/>
              </a:rPr>
              <a:t>    &lt;/div&gt;</a:t>
            </a:r>
            <a:endParaRPr lang="it-IT" sz="1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984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2F48E-D9D2-4A1B-A031-0C912A62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Alineamientos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E48DB8-5A88-4549-8009-582285254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8" y="2251633"/>
            <a:ext cx="5385725" cy="31633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DFF549B-7BAC-46E7-965B-CCEED7C18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51633"/>
            <a:ext cx="5624512" cy="1042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5EFF731-395E-42FB-A712-3057ABE26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5624512" cy="1949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7287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9A002-EC8C-407B-B1C7-7CFFDD386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Alineamientos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280031B-0A5A-40CD-9587-81B3F3287CA2}"/>
              </a:ext>
            </a:extLst>
          </p:cNvPr>
          <p:cNvSpPr/>
          <p:nvPr/>
        </p:nvSpPr>
        <p:spPr>
          <a:xfrm>
            <a:off x="1275783" y="3959734"/>
            <a:ext cx="9312247" cy="263149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it-IT" sz="1100" dirty="0">
                <a:solidFill>
                  <a:srgbClr val="00B050"/>
                </a:solidFill>
                <a:latin typeface="Consolas" panose="020B0609020204030204" pitchFamily="49" charset="0"/>
              </a:rPr>
              <a:t>    &lt;style&gt;</a:t>
            </a:r>
          </a:p>
          <a:p>
            <a:r>
              <a:rPr lang="it-IT" sz="1100" dirty="0">
                <a:solidFill>
                  <a:srgbClr val="00B050"/>
                </a:solidFill>
                <a:latin typeface="Consolas" panose="020B0609020204030204" pitchFamily="49" charset="0"/>
              </a:rPr>
              <a:t>      .alto{</a:t>
            </a:r>
          </a:p>
          <a:p>
            <a:r>
              <a:rPr lang="it-IT" sz="1100" dirty="0">
                <a:solidFill>
                  <a:srgbClr val="00B050"/>
                </a:solidFill>
                <a:latin typeface="Consolas" panose="020B0609020204030204" pitchFamily="49" charset="0"/>
              </a:rPr>
              <a:t>        height: 400px;</a:t>
            </a:r>
          </a:p>
          <a:p>
            <a:r>
              <a:rPr lang="it-IT" sz="1100" dirty="0">
                <a:solidFill>
                  <a:srgbClr val="00B05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it-IT" sz="1100" dirty="0">
                <a:solidFill>
                  <a:srgbClr val="00B050"/>
                </a:solidFill>
                <a:latin typeface="Consolas" panose="020B0609020204030204" pitchFamily="49" charset="0"/>
              </a:rPr>
              <a:t>    &lt;/style&gt;</a:t>
            </a:r>
          </a:p>
          <a:p>
            <a:r>
              <a:rPr lang="it-IT" sz="1100" dirty="0">
                <a:solidFill>
                  <a:srgbClr val="00B050"/>
                </a:solidFill>
                <a:latin typeface="Consolas" panose="020B0609020204030204" pitchFamily="49" charset="0"/>
              </a:rPr>
              <a:t>  &lt;/head&gt;</a:t>
            </a:r>
          </a:p>
          <a:p>
            <a:r>
              <a:rPr lang="it-IT" sz="1100" dirty="0">
                <a:solidFill>
                  <a:srgbClr val="00B050"/>
                </a:solidFill>
                <a:latin typeface="Consolas" panose="020B0609020204030204" pitchFamily="49" charset="0"/>
              </a:rPr>
              <a:t>  &lt;body&gt;</a:t>
            </a:r>
          </a:p>
          <a:p>
            <a:r>
              <a:rPr lang="it-IT" sz="1100" dirty="0">
                <a:solidFill>
                  <a:srgbClr val="00B050"/>
                </a:solidFill>
                <a:latin typeface="Consolas" panose="020B0609020204030204" pitchFamily="49" charset="0"/>
              </a:rPr>
              <a:t>    &lt;h1 class="py-5 text-center"&gt;Alineamientos&lt;/h1&gt;</a:t>
            </a:r>
          </a:p>
          <a:p>
            <a:r>
              <a:rPr lang="it-IT" sz="11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class="container"&gt;</a:t>
            </a:r>
          </a:p>
          <a:p>
            <a:r>
              <a:rPr lang="it-IT" sz="1100" dirty="0">
                <a:solidFill>
                  <a:srgbClr val="00B050"/>
                </a:solidFill>
                <a:latin typeface="Consolas" panose="020B0609020204030204" pitchFamily="49" charset="0"/>
              </a:rPr>
              <a:t>      &lt;div class="row bg-success text-white alto"&gt;</a:t>
            </a:r>
          </a:p>
          <a:p>
            <a:r>
              <a:rPr lang="it-IT" sz="1100" dirty="0">
                <a:solidFill>
                  <a:srgbClr val="00B050"/>
                </a:solidFill>
                <a:latin typeface="Consolas" panose="020B0609020204030204" pitchFamily="49" charset="0"/>
              </a:rPr>
              <a:t>        &lt;div class="col-md-4"&gt;Lorem ipsum dolor sit, amet consectetur adipisicing elit. Dignissimos, aspernatur.&lt;/div&gt;</a:t>
            </a:r>
          </a:p>
          <a:p>
            <a:r>
              <a:rPr lang="it-IT" sz="1100" dirty="0">
                <a:solidFill>
                  <a:srgbClr val="00B050"/>
                </a:solidFill>
                <a:latin typeface="Consolas" panose="020B0609020204030204" pitchFamily="49" charset="0"/>
              </a:rPr>
              <a:t>        &lt;div class="col-md-4"&gt;Lorem ipsum dolor sit, amet consectetur adipisicing elit. Dignissimos, aspernatur.&lt;/div&gt;</a:t>
            </a:r>
          </a:p>
          <a:p>
            <a:r>
              <a:rPr lang="it-IT" sz="1100" dirty="0">
                <a:solidFill>
                  <a:srgbClr val="00B050"/>
                </a:solidFill>
                <a:latin typeface="Consolas" panose="020B0609020204030204" pitchFamily="49" charset="0"/>
              </a:rPr>
              <a:t>        &lt;div class="col-md-4"&gt;Lorem ipsum dolor sit, amet consectetur adipisicing elit. Dignissimos, aspernatur.&lt;/div&gt;</a:t>
            </a:r>
          </a:p>
          <a:p>
            <a:r>
              <a:rPr lang="it-IT" sz="1100" dirty="0">
                <a:solidFill>
                  <a:srgbClr val="00B050"/>
                </a:solidFill>
                <a:latin typeface="Consolas" panose="020B0609020204030204" pitchFamily="49" charset="0"/>
              </a:rPr>
              <a:t>      &lt;/div&gt;</a:t>
            </a:r>
          </a:p>
          <a:p>
            <a:r>
              <a:rPr lang="it-IT" sz="1100" dirty="0">
                <a:solidFill>
                  <a:srgbClr val="00B050"/>
                </a:solidFill>
                <a:latin typeface="Consolas" panose="020B0609020204030204" pitchFamily="49" charset="0"/>
              </a:rPr>
              <a:t>    &lt;/div&gt;</a:t>
            </a:r>
            <a:endParaRPr lang="it-IT" sz="1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B48E19A2-748D-4B55-9DE0-AEF3BE89A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9"/>
            <a:ext cx="9603275" cy="3294576"/>
          </a:xfrm>
        </p:spPr>
        <p:txBody>
          <a:bodyPr/>
          <a:lstStyle/>
          <a:p>
            <a:r>
              <a:rPr lang="es-ES" dirty="0"/>
              <a:t>Con la plantilla inicial indicada aplicar las siguientes propiedades:</a:t>
            </a:r>
          </a:p>
          <a:p>
            <a:pPr lvl="1"/>
            <a:r>
              <a:rPr lang="es-ES" sz="1400" dirty="0" err="1"/>
              <a:t>align-items-start</a:t>
            </a:r>
            <a:r>
              <a:rPr lang="es-ES" sz="1400" dirty="0"/>
              <a:t>, </a:t>
            </a:r>
            <a:r>
              <a:rPr lang="es-ES" sz="1400" dirty="0" err="1"/>
              <a:t>align</a:t>
            </a:r>
            <a:r>
              <a:rPr lang="es-ES" sz="1400" dirty="0"/>
              <a:t>-</a:t>
            </a:r>
            <a:r>
              <a:rPr lang="es-ES" sz="1400" dirty="0" err="1"/>
              <a:t>items</a:t>
            </a:r>
            <a:r>
              <a:rPr lang="es-ES" sz="1400" dirty="0"/>
              <a:t>-center, </a:t>
            </a:r>
            <a:r>
              <a:rPr lang="es-ES" sz="1400" dirty="0" err="1"/>
              <a:t>align-items-end</a:t>
            </a:r>
            <a:endParaRPr lang="es-ES" sz="1400" dirty="0"/>
          </a:p>
          <a:p>
            <a:pPr lvl="1"/>
            <a:r>
              <a:rPr lang="es-ES" sz="1400" dirty="0" err="1"/>
              <a:t>align-self-start</a:t>
            </a:r>
            <a:r>
              <a:rPr lang="es-ES" sz="1400" dirty="0"/>
              <a:t>, </a:t>
            </a:r>
            <a:r>
              <a:rPr lang="es-ES" sz="1400" dirty="0" err="1"/>
              <a:t>align</a:t>
            </a:r>
            <a:r>
              <a:rPr lang="es-ES" sz="1400" dirty="0"/>
              <a:t>-</a:t>
            </a:r>
            <a:r>
              <a:rPr lang="es-ES" sz="1400" dirty="0" err="1"/>
              <a:t>self</a:t>
            </a:r>
            <a:r>
              <a:rPr lang="es-ES" sz="1400" dirty="0"/>
              <a:t>-center, </a:t>
            </a:r>
            <a:r>
              <a:rPr lang="es-ES" sz="1400" dirty="0" err="1"/>
              <a:t>align-self-end</a:t>
            </a:r>
            <a:endParaRPr lang="es-ES" sz="1400" dirty="0"/>
          </a:p>
          <a:p>
            <a:pPr lvl="1"/>
            <a:r>
              <a:rPr lang="es-ES" sz="1400" dirty="0" err="1"/>
              <a:t>justify-content-start</a:t>
            </a:r>
            <a:r>
              <a:rPr lang="es-ES" sz="1400" dirty="0"/>
              <a:t>, </a:t>
            </a:r>
            <a:r>
              <a:rPr lang="es-ES" sz="1400" dirty="0" err="1"/>
              <a:t>justify</a:t>
            </a:r>
            <a:r>
              <a:rPr lang="es-ES" sz="1400" dirty="0"/>
              <a:t>-</a:t>
            </a:r>
            <a:r>
              <a:rPr lang="es-ES" sz="1400" dirty="0" err="1"/>
              <a:t>content</a:t>
            </a:r>
            <a:r>
              <a:rPr lang="es-ES" sz="1400" dirty="0"/>
              <a:t>-center, </a:t>
            </a:r>
            <a:r>
              <a:rPr lang="es-ES" sz="1400" dirty="0" err="1"/>
              <a:t>justify-content-end</a:t>
            </a:r>
            <a:r>
              <a:rPr lang="es-ES" sz="1400" dirty="0"/>
              <a:t>, </a:t>
            </a:r>
            <a:r>
              <a:rPr lang="es-ES" sz="1400" dirty="0" err="1"/>
              <a:t>justify-content-around</a:t>
            </a:r>
            <a:r>
              <a:rPr lang="es-ES" sz="1400" dirty="0"/>
              <a:t>, </a:t>
            </a:r>
            <a:r>
              <a:rPr lang="es-ES" sz="1400" dirty="0" err="1"/>
              <a:t>justify-content-between</a:t>
            </a:r>
            <a:endParaRPr lang="es-ES" sz="1400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3051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83A2D-5DB0-4119-A6C2-961F5967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Tipografías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2F20C8-7F6F-43D3-82B0-724FD7901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22" y="1731896"/>
            <a:ext cx="8798169" cy="4437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277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B0C1E-82C2-4DEE-941A-D81AD58E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Página Bootstrap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7DCDE2-0DDD-485E-A028-E171B806E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https://getbootstrap.com/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5B9317-A144-4B08-8072-2501A467C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033" y="2847743"/>
            <a:ext cx="5913748" cy="2856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902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42514-DB52-4EE6-B738-B7913E9F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Texto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050F9C-9B91-4173-9EC3-C4E16FEA4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991" y="1656194"/>
            <a:ext cx="8727831" cy="48585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5810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98D91-831F-4BB1-8C4B-0A2E5EB04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Espaciados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694E9B9-661D-4D5B-86C8-B1EA23C8B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668" y="1647085"/>
            <a:ext cx="8446477" cy="469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2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DB2A5-E5A4-4B4D-89BB-7D8BD34C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Descargar Bootstrap 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F4F969-192E-434C-A92F-DB5F9FDBE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Hay dos maneras de utilizar Bootstrap:</a:t>
            </a:r>
          </a:p>
          <a:p>
            <a:pPr lvl="1"/>
            <a:r>
              <a:rPr lang="es-ES" dirty="0"/>
              <a:t>CDN (</a:t>
            </a:r>
            <a:r>
              <a:rPr lang="es-ES" i="1" dirty="0" err="1"/>
              <a:t>content</a:t>
            </a:r>
            <a:r>
              <a:rPr lang="es-ES" i="1" dirty="0"/>
              <a:t> </a:t>
            </a:r>
            <a:r>
              <a:rPr lang="es-ES" i="1" dirty="0" err="1"/>
              <a:t>delivery</a:t>
            </a:r>
            <a:r>
              <a:rPr lang="es-ES" i="1" dirty="0"/>
              <a:t> </a:t>
            </a:r>
            <a:r>
              <a:rPr lang="es-ES" i="1" dirty="0" err="1"/>
              <a:t>network</a:t>
            </a:r>
            <a:r>
              <a:rPr lang="es-ES" dirty="0"/>
              <a:t>): es la forma más sencilla de usar. Consiste en utilizar el </a:t>
            </a:r>
            <a:r>
              <a:rPr lang="es-ES" dirty="0" err="1"/>
              <a:t>framework</a:t>
            </a:r>
            <a:r>
              <a:rPr lang="es-ES" dirty="0"/>
              <a:t> de manera online, se debe tener conexión permanente a internet</a:t>
            </a:r>
          </a:p>
          <a:p>
            <a:pPr lvl="1"/>
            <a:r>
              <a:rPr lang="es-ES" dirty="0"/>
              <a:t>Descargando las librerías: Es uno de los más utilizados y consiste en la descarga completa del código. De esta forma podemos implementar nuestras páginas de forma local sin necesidad de utilizar Internet</a:t>
            </a:r>
          </a:p>
        </p:txBody>
      </p:sp>
    </p:spTree>
    <p:extLst>
      <p:ext uri="{BB962C8B-B14F-4D97-AF65-F5344CB8AC3E}">
        <p14:creationId xmlns:p14="http://schemas.microsoft.com/office/powerpoint/2010/main" val="39887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F8A0F-5661-4A91-B06A-73DB6C170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BootstrapCDN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0D1EC49-0253-4CE5-B8F7-3B80A4F5A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539" y="2171700"/>
            <a:ext cx="6910310" cy="3294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113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0DF9F-529C-46B7-8C2D-B79966A8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Starter </a:t>
            </a:r>
            <a:r>
              <a:rPr lang="es-ES" dirty="0" err="1"/>
              <a:t>template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11A758-0928-4EAC-A6EA-D22AD4A1D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D9A85F-8604-4079-B28C-2F64CFD6F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83" y="2002559"/>
            <a:ext cx="6096000" cy="2423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4F454BD-B22E-43CA-857D-9879D6137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710" y="2719005"/>
            <a:ext cx="5524879" cy="27564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23F63FF-5090-412B-ACED-0614B48ED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988" y="3429000"/>
            <a:ext cx="4666847" cy="2945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4303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69BE0-55F2-4FE1-8EAE-850AFF95E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Descarga de ficheros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0239DF-F5EC-4FD3-A235-66EF073E5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83" y="2002559"/>
            <a:ext cx="6096000" cy="2423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44E779C-792C-4284-B2C7-67A069919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901" y="2733773"/>
            <a:ext cx="6153219" cy="2031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442367A-DC75-4F4A-A04C-9B842F8F3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67681"/>
            <a:ext cx="5426926" cy="2628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039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BA59A-C562-4F65-8470-4BA4D74A1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Examples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A032F85-FF87-42F3-980D-AD8E7869C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095" y="1651982"/>
            <a:ext cx="7715623" cy="4951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1824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22609-1ED9-45FA-8BFD-E6FCD0D1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Hola Mundo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2F640CD-A595-4CB0-9A68-BCAB3350F47F}"/>
              </a:ext>
            </a:extLst>
          </p:cNvPr>
          <p:cNvSpPr/>
          <p:nvPr/>
        </p:nvSpPr>
        <p:spPr>
          <a:xfrm>
            <a:off x="1822476" y="2736502"/>
            <a:ext cx="8218862" cy="138499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it-IT" sz="2800" dirty="0">
                <a:solidFill>
                  <a:srgbClr val="00B050"/>
                </a:solidFill>
                <a:latin typeface="Consolas" panose="020B0609020204030204" pitchFamily="49" charset="0"/>
              </a:rPr>
              <a:t>&lt;div class="container text-center py-5"&gt;</a:t>
            </a:r>
          </a:p>
          <a:p>
            <a:r>
              <a:rPr lang="it-IT" sz="2800" dirty="0">
                <a:solidFill>
                  <a:srgbClr val="00B050"/>
                </a:solidFill>
                <a:latin typeface="Consolas" panose="020B0609020204030204" pitchFamily="49" charset="0"/>
              </a:rPr>
              <a:t>  &lt;h1 class="display-1"&gt;Hola Mundo&lt;/h1&gt;</a:t>
            </a:r>
          </a:p>
          <a:p>
            <a:r>
              <a:rPr lang="it-IT" sz="2800" dirty="0">
                <a:solidFill>
                  <a:srgbClr val="00B050"/>
                </a:solidFill>
                <a:latin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682324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D7140-A934-4B26-93C6-21185977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Container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8285BBE-4DCD-4D15-A24E-8A6876A0D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520" y="1763180"/>
            <a:ext cx="7582773" cy="462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7334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718</Words>
  <Application>Microsoft Office PowerPoint</Application>
  <PresentationFormat>Panorámica</PresentationFormat>
  <Paragraphs>94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Consolas</vt:lpstr>
      <vt:lpstr>Galería</vt:lpstr>
      <vt:lpstr>Lenguajes de marca y sistemas de información</vt:lpstr>
      <vt:lpstr>Página Bootstrap</vt:lpstr>
      <vt:lpstr>Descargar Bootstrap 4</vt:lpstr>
      <vt:lpstr>BootstrapCDN</vt:lpstr>
      <vt:lpstr>Starter template</vt:lpstr>
      <vt:lpstr>Descarga de ficheros</vt:lpstr>
      <vt:lpstr>Examples</vt:lpstr>
      <vt:lpstr>Hola Mundo</vt:lpstr>
      <vt:lpstr>Container</vt:lpstr>
      <vt:lpstr>Container</vt:lpstr>
      <vt:lpstr>Grid</vt:lpstr>
      <vt:lpstr>Grid</vt:lpstr>
      <vt:lpstr>Grid</vt:lpstr>
      <vt:lpstr>Grid responsive</vt:lpstr>
      <vt:lpstr>Grid responsive</vt:lpstr>
      <vt:lpstr>Grid responsive</vt:lpstr>
      <vt:lpstr>Alineamientos</vt:lpstr>
      <vt:lpstr>Alineamientos</vt:lpstr>
      <vt:lpstr>Tipografías</vt:lpstr>
      <vt:lpstr>Texto</vt:lpstr>
      <vt:lpstr>Espaciados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Lenguajes de marca y sistemas de información</dc:title>
  <dc:creator>antonio muñoz</dc:creator>
  <cp:lastModifiedBy>antonio muñoz</cp:lastModifiedBy>
  <cp:revision>87</cp:revision>
  <dcterms:created xsi:type="dcterms:W3CDTF">2020-04-15T23:35:33Z</dcterms:created>
  <dcterms:modified xsi:type="dcterms:W3CDTF">2020-05-18T01:56:55Z</dcterms:modified>
</cp:coreProperties>
</file>