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7" r:id="rId11"/>
    <p:sldId id="263" r:id="rId12"/>
    <p:sldId id="268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5"/>
            <p14:sldId id="260"/>
            <p14:sldId id="261"/>
            <p14:sldId id="266"/>
            <p14:sldId id="262"/>
            <p14:sldId id="267"/>
            <p14:sldId id="263"/>
            <p14:sldId id="268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UD04: Diseño web con CSS. Diseño </a:t>
            </a:r>
            <a:r>
              <a:rPr lang="es-ES" b="1" dirty="0" err="1"/>
              <a:t>responsive</a:t>
            </a:r>
            <a:r>
              <a:rPr lang="es-ES" b="1" dirty="0"/>
              <a:t>. Accesibilidad</a:t>
            </a:r>
          </a:p>
          <a:p>
            <a:r>
              <a:rPr lang="es-ES" dirty="0"/>
              <a:t>Tema 1: </a:t>
            </a:r>
            <a:r>
              <a:rPr lang="es-ES"/>
              <a:t>Flexbox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Align-content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34163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#contenedor{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#CCC;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600px;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flex;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flex-direction: row;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flex-wrap: wrap;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justify-content: space-between;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align-content: flex-end;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width: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37378" y="2264392"/>
            <a:ext cx="5314553" cy="21698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id="contenedor"&gt; &lt;!-- contenedor flex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item-1"&gt;1&lt;/div&gt; &lt;!-- cada uno de los ítems flexibles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item-2"&gt;2&lt;/div&gt;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item-3"&gt;3&lt;/div&gt;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item-4"&gt;4&lt;/div&gt;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item-5"&gt;5&lt;/div&gt;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item-6"&gt;6&lt;/div&gt;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item-7"&gt;7&lt;/div&gt;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item-8"&gt;8&lt;/div&gt;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item-9"&gt;9&lt;/div&gt;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479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74F62-EBB7-4DE3-A9D9-F5B5E594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Align-items</a:t>
            </a:r>
            <a:r>
              <a:rPr lang="es-ES" dirty="0"/>
              <a:t> y </a:t>
            </a:r>
            <a:r>
              <a:rPr lang="es-ES" dirty="0" err="1"/>
              <a:t>Align-self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72CA7-505B-4E9D-97AB-3681B169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align-items</a:t>
            </a:r>
            <a:r>
              <a:rPr lang="es-ES" dirty="0"/>
              <a:t>: Se define en el contenedor, ajusta todos los elementos hijo</a:t>
            </a:r>
          </a:p>
          <a:p>
            <a:r>
              <a:rPr lang="es-ES" dirty="0" err="1"/>
              <a:t>align-self</a:t>
            </a:r>
            <a:r>
              <a:rPr lang="es-ES" dirty="0"/>
              <a:t>: Se define en un elemento hijo en particular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B6DA80-8FDC-40FB-8DAB-C8B7B208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02" y="3227512"/>
            <a:ext cx="5845996" cy="327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30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Align-items</a:t>
            </a:r>
            <a:r>
              <a:rPr lang="es-ES" dirty="0"/>
              <a:t> y </a:t>
            </a:r>
            <a:r>
              <a:rPr lang="es-ES" dirty="0" err="1"/>
              <a:t>Align-self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383181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#contenedor{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#CCC;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600px;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flex;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flex-direction: row;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flex-wrap: wrap;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justify-content: flex-start;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align-items:flex-end;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width: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.item-1 {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align-self: center;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37378" y="2264392"/>
            <a:ext cx="5314553" cy="21698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id="contenedor"&gt; &lt;!-- contenedor flex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item-1"&gt;1&lt;/div&gt; &lt;!-- cada uno de los ítems flexibles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item-2"&gt;2&lt;/div&gt;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item-3"&gt;3&lt;/div&gt;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item-4"&gt;4&lt;/div&gt;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item-5"&gt;5&lt;/div&gt;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item-6"&gt;6&lt;/div&gt;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item-7"&gt;7&lt;/div&gt;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item-8"&gt;8&lt;/div&gt;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item-9"&gt;9&lt;/div&gt;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7230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72F5-68F9-459C-A06B-97B2F8BC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de los ítems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9C22A-CEFA-40ED-9829-66F1FB01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latin typeface="Consolas" panose="020B0609020204030204" pitchFamily="49" charset="0"/>
              </a:rPr>
              <a:t>order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modifica y establece el orden de los ítems según secuencia numérica</a:t>
            </a:r>
          </a:p>
          <a:p>
            <a:r>
              <a:rPr lang="es-ES" dirty="0">
                <a:sym typeface="Wingdings" panose="05000000000000000000" pitchFamily="2" charset="2"/>
              </a:rPr>
              <a:t>Por defecto el </a:t>
            </a:r>
            <a:r>
              <a:rPr lang="es-ES" dirty="0" err="1">
                <a:sym typeface="Wingdings" panose="05000000000000000000" pitchFamily="2" charset="2"/>
              </a:rPr>
              <a:t>order</a:t>
            </a:r>
            <a:r>
              <a:rPr lang="es-ES" dirty="0">
                <a:sym typeface="Wingdings" panose="05000000000000000000" pitchFamily="2" charset="2"/>
              </a:rPr>
              <a:t> es 0, si indicamos un </a:t>
            </a:r>
            <a:r>
              <a:rPr lang="es-ES" dirty="0" err="1">
                <a:sym typeface="Wingdings" panose="05000000000000000000" pitchFamily="2" charset="2"/>
              </a:rPr>
              <a:t>order</a:t>
            </a:r>
            <a:r>
              <a:rPr lang="es-ES" dirty="0">
                <a:sym typeface="Wingdings" panose="05000000000000000000" pitchFamily="2" charset="2"/>
              </a:rPr>
              <a:t> con un v</a:t>
            </a:r>
            <a:r>
              <a:rPr lang="es-ES" dirty="0"/>
              <a:t>alor numérico, irá recolocando los ítems según su número, colocando antes los ítems con número más pequeño (incluso valores negativos) y después los ítems con números más altos</a:t>
            </a:r>
          </a:p>
          <a:p>
            <a:r>
              <a:rPr lang="es-ES" dirty="0"/>
              <a:t>De esta forma podemos recolocar fácilmente los ítems incluso utilizando media </a:t>
            </a:r>
            <a:r>
              <a:rPr lang="es-ES" dirty="0" err="1"/>
              <a:t>queries</a:t>
            </a:r>
            <a:r>
              <a:rPr lang="es-ES" dirty="0"/>
              <a:t> o </a:t>
            </a:r>
            <a:r>
              <a:rPr lang="es-ES" dirty="0" err="1"/>
              <a:t>responsive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57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Align-items</a:t>
            </a:r>
            <a:r>
              <a:rPr lang="es-ES" dirty="0"/>
              <a:t> y </a:t>
            </a:r>
            <a:r>
              <a:rPr lang="es-ES" dirty="0" err="1"/>
              <a:t>Align-self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424731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#contenedor{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#CCC;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600px;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flex;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flex-direction: row;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flex-wrap: wrap;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justify-content: flex-start;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align-items:flex-end;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width: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.item-1 {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align-self: center;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9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.item-5 {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align-self: flex-start;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  order: -1;</a:t>
            </a:r>
          </a:p>
          <a:p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endParaRPr lang="it-IT" sz="9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37378" y="2264392"/>
            <a:ext cx="5314553" cy="21698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id="contenedor"&gt; &lt;!-- contenedor flex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item-1"&gt;1&lt;/div&gt; &lt;!-- cada uno de los ítems flexibles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item-2"&gt;2&lt;/div&gt;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item-3"&gt;3&lt;/div&gt;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item-4"&gt;4&lt;/div&gt;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item-5"&gt;5&lt;/div&gt;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item-6"&gt;6&lt;/div&gt;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item-7"&gt;7&lt;/div&gt;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item-8"&gt;8&lt;/div&gt;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item-9"&gt;9&lt;/div&gt;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6568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AFBB9-F314-4FA2-A403-FCF6F1EE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diseño en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DC895-B8BD-4245-B309-AE34DF22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diseño y posicionamiento de una página se controla con los atributos </a:t>
            </a:r>
            <a:r>
              <a:rPr lang="es-ES" b="1" dirty="0">
                <a:latin typeface="Consolas" panose="020B0609020204030204" pitchFamily="49" charset="0"/>
              </a:rPr>
              <a:t>display</a:t>
            </a:r>
            <a:r>
              <a:rPr lang="es-ES" dirty="0"/>
              <a:t> y </a:t>
            </a:r>
            <a:r>
              <a:rPr lang="es-ES" b="1" dirty="0">
                <a:latin typeface="Consolas" panose="020B0609020204030204" pitchFamily="49" charset="0"/>
              </a:rPr>
              <a:t>position</a:t>
            </a:r>
          </a:p>
          <a:p>
            <a:r>
              <a:rPr lang="es-ES" dirty="0"/>
              <a:t>Durante mucho tiempo se utilizó el posicionamiento flotante (propiedad </a:t>
            </a:r>
            <a:r>
              <a:rPr lang="es-ES" b="1" dirty="0" err="1">
                <a:latin typeface="Consolas" panose="020B0609020204030204" pitchFamily="49" charset="0"/>
              </a:rPr>
              <a:t>float</a:t>
            </a:r>
            <a:r>
              <a:rPr lang="es-ES" dirty="0"/>
              <a:t>) para articular el diseño de una página, aunque originalmente no fuese su cometido</a:t>
            </a:r>
          </a:p>
          <a:p>
            <a:r>
              <a:rPr lang="es-ES" dirty="0"/>
              <a:t>Con CSS3 se desarrollan dos sistemas de posicionamiento: </a:t>
            </a:r>
            <a:r>
              <a:rPr lang="es-ES" b="1" dirty="0" err="1">
                <a:latin typeface="Consolas" panose="020B0609020204030204" pitchFamily="49" charset="0"/>
              </a:rPr>
              <a:t>flexbox</a:t>
            </a:r>
            <a:r>
              <a:rPr lang="es-ES" dirty="0"/>
              <a:t> y </a:t>
            </a:r>
            <a:r>
              <a:rPr lang="es-ES" b="1" dirty="0" err="1">
                <a:latin typeface="Consolas" panose="020B0609020204030204" pitchFamily="49" charset="0"/>
              </a:rPr>
              <a:t>grid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layout</a:t>
            </a:r>
            <a:r>
              <a:rPr lang="es-ES" dirty="0"/>
              <a:t>:</a:t>
            </a:r>
          </a:p>
          <a:p>
            <a:pPr lvl="1"/>
            <a:r>
              <a:rPr lang="es-ES" sz="2000" b="1" dirty="0">
                <a:latin typeface="Consolas" panose="020B0609020204030204" pitchFamily="49" charset="0"/>
              </a:rPr>
              <a:t>display: </a:t>
            </a:r>
            <a:r>
              <a:rPr lang="es-ES" sz="2000" b="1" dirty="0" err="1">
                <a:latin typeface="Consolas" panose="020B0609020204030204" pitchFamily="49" charset="0"/>
              </a:rPr>
              <a:t>flex</a:t>
            </a:r>
            <a:r>
              <a:rPr lang="es-ES" sz="20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b="1" dirty="0">
                <a:latin typeface="Consolas" panose="020B0609020204030204" pitchFamily="49" charset="0"/>
              </a:rPr>
              <a:t>display: </a:t>
            </a:r>
            <a:r>
              <a:rPr lang="es-ES" sz="2000" b="1" dirty="0" err="1">
                <a:latin typeface="Consolas" panose="020B0609020204030204" pitchFamily="49" charset="0"/>
              </a:rPr>
              <a:t>grid</a:t>
            </a:r>
            <a:r>
              <a:rPr lang="es-E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s-ES" dirty="0"/>
              <a:t>Estos sistemas añaden un extenso conjunto de propiedades CSS que se pueden aplicar a las cajas, dependiendo del papel que desempeñan en el diseño (contenedor o un elemento dentro de un contendor)</a:t>
            </a:r>
          </a:p>
        </p:txBody>
      </p:sp>
    </p:spTree>
    <p:extLst>
      <p:ext uri="{BB962C8B-B14F-4D97-AF65-F5344CB8AC3E}">
        <p14:creationId xmlns:p14="http://schemas.microsoft.com/office/powerpoint/2010/main" val="165124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6DA54-CEE4-48A1-AEB5-DC56583C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Flexbox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131F0-A90C-47FC-B07B-48D70F6C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Flexbox</a:t>
            </a:r>
            <a:r>
              <a:rPr lang="es-ES" dirty="0"/>
              <a:t> es un sistema de elementos flexibles en los que los elementos HTML son automáticamente adaptados y colocados en el que es más fácil personalizar los diseños</a:t>
            </a:r>
          </a:p>
          <a:p>
            <a:r>
              <a:rPr lang="es-ES" dirty="0" err="1"/>
              <a:t>Flexbox</a:t>
            </a:r>
            <a:r>
              <a:rPr lang="es-ES" dirty="0"/>
              <a:t> se adapta mejor a diseños donde el contenido se distribuía en un solo eje. Dentro de ese eje, permite indicar como se tiene que distribuir el contenido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753DF3-A3AC-433D-94E1-46F2127A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97" y="4755688"/>
            <a:ext cx="4840420" cy="142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0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6DA54-CEE4-48A1-AEB5-DC56583C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Dirección y desbordamiento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91DE22-A881-47E0-B68F-F05955C4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3" y="1537748"/>
            <a:ext cx="8046714" cy="1290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88CC5D-84E3-4F90-AF36-FE30C2F82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3" y="2828200"/>
            <a:ext cx="8046714" cy="2008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E781B1-B384-4CC3-8D7F-569DF44F2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42" y="4855442"/>
            <a:ext cx="8046715" cy="1635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01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Dirección y desbordamiento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31393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#contenedor{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#CCC;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600px;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flex;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flex-direction: row;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flex-wrap: wrap;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width: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37378" y="2264392"/>
            <a:ext cx="5314553" cy="21698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id="contenedor"&gt; &lt;!-- contenedor flex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item-1"&gt;1&lt;/div&gt; &lt;!-- cada uno de los ítems flexibles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item-2"&gt;2&lt;/div&gt;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item-3"&gt;3&lt;/div&gt;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item-4"&gt;4&lt;/div&gt;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item-5"&gt;5&lt;/div&gt;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item-6"&gt;6&lt;/div&gt;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item-7"&gt;7&lt;/div&gt;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item-8"&gt;8&lt;/div&gt;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item-9"&gt;9&lt;/div&gt;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9510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41A6FB-4DD9-4806-BFF6-56F7EA79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Propiedades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C55D479-3518-40A8-B862-173FD4C3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5812" y="2156971"/>
            <a:ext cx="11160916" cy="2916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74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DE7E5-66F2-4CF0-8C0A-79B760C6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Justify-content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B4E71EA-92C1-4BB8-9765-83ECBA60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890" y="2253298"/>
            <a:ext cx="6609608" cy="3130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35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5CA3-0092-4CED-A3AB-F0011A5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Justify-content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B5B564-71D9-49E6-9D7D-800C313B783C}"/>
              </a:ext>
            </a:extLst>
          </p:cNvPr>
          <p:cNvSpPr/>
          <p:nvPr/>
        </p:nvSpPr>
        <p:spPr>
          <a:xfrm>
            <a:off x="1265025" y="1859339"/>
            <a:ext cx="4054321" cy="327782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#contenedor{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#CCC;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600px;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display: flex;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flex-direction: row;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flex-wrap: wrap;</a:t>
            </a:r>
          </a:p>
          <a:p>
            <a:r>
              <a:rPr lang="it-IT" sz="900" dirty="0">
                <a:solidFill>
                  <a:srgbClr val="FF0000"/>
                </a:solidFill>
                <a:latin typeface="Consolas" panose="020B0609020204030204" pitchFamily="49" charset="0"/>
              </a:rPr>
              <a:t>    justify-content: space-between;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.item {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margin: 10px;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width: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height: 100px;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background: red;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color: white;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text-align: center;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}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&lt;/style&gt;</a:t>
            </a:r>
          </a:p>
          <a:p>
            <a:endParaRPr lang="it-IT" sz="9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00C03C-D56C-490C-B1F2-3457FC009B63}"/>
              </a:ext>
            </a:extLst>
          </p:cNvPr>
          <p:cNvSpPr/>
          <p:nvPr/>
        </p:nvSpPr>
        <p:spPr>
          <a:xfrm>
            <a:off x="5737378" y="2264392"/>
            <a:ext cx="5314553" cy="21698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&lt;div id="contenedor"&gt; &lt;!-- contenedor flex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item-1"&gt;1&lt;/div&gt; &lt;!-- cada uno de los ítems flexibles --&gt;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item-2"&gt;2&lt;/div&gt;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item-3"&gt;3&lt;/div&gt;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item-4"&gt;4&lt;/div&gt;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item-5"&gt;5&lt;/div&gt;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item-6"&gt;6&lt;/div&gt;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item-7"&gt;7&lt;/div&gt;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item-8"&gt;8&lt;/div&gt;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  &lt;div class="item item-9"&gt;9&lt;/div&gt;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  &lt;/div&gt;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it-IT" sz="900" dirty="0">
                <a:solidFill>
                  <a:srgbClr val="00B050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2589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11AD6-7ABC-4AF2-9DCB-48BEFEC8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Align-content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6262D-FB9C-49C6-A5D4-E9DCDAAF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Solo se aplica a contenedores con múltiples líneas que tengan definida la propiedad </a:t>
            </a:r>
            <a:r>
              <a:rPr lang="es-ES" b="1" dirty="0" err="1">
                <a:latin typeface="Consolas" panose="020B0609020204030204" pitchFamily="49" charset="0"/>
              </a:rPr>
              <a:t>flex-wrap</a:t>
            </a:r>
            <a:r>
              <a:rPr lang="es-ES" b="1" dirty="0">
                <a:latin typeface="Consolas" panose="020B0609020204030204" pitchFamily="49" charset="0"/>
              </a:rPr>
              <a:t>: </a:t>
            </a:r>
            <a:r>
              <a:rPr lang="es-ES" b="1" dirty="0" err="1">
                <a:latin typeface="Consolas" panose="020B0609020204030204" pitchFamily="49" charset="0"/>
              </a:rPr>
              <a:t>wrap</a:t>
            </a:r>
            <a:r>
              <a:rPr lang="es-ES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71834C-9FE2-4F7E-8ECD-F2CDD4EA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12" y="2987297"/>
            <a:ext cx="5671375" cy="3427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83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1538</Words>
  <Application>Microsoft Office PowerPoint</Application>
  <PresentationFormat>Panorámica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Consolas</vt:lpstr>
      <vt:lpstr>Galería</vt:lpstr>
      <vt:lpstr>Lenguajes de marca y sistemas de información</vt:lpstr>
      <vt:lpstr>Sistemas de diseño en CSS</vt:lpstr>
      <vt:lpstr>Flexbox</vt:lpstr>
      <vt:lpstr>Dirección y desbordamiento</vt:lpstr>
      <vt:lpstr>Dirección y desbordamiento</vt:lpstr>
      <vt:lpstr>Propiedades</vt:lpstr>
      <vt:lpstr>Justify-content</vt:lpstr>
      <vt:lpstr>Justify-content</vt:lpstr>
      <vt:lpstr>Align-content</vt:lpstr>
      <vt:lpstr>Align-content</vt:lpstr>
      <vt:lpstr>Align-items y Align-self</vt:lpstr>
      <vt:lpstr>Align-items y Align-self</vt:lpstr>
      <vt:lpstr>Orden de los ítems</vt:lpstr>
      <vt:lpstr>Align-items y Align-self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15</cp:revision>
  <dcterms:created xsi:type="dcterms:W3CDTF">2020-04-15T23:35:33Z</dcterms:created>
  <dcterms:modified xsi:type="dcterms:W3CDTF">2020-04-19T00:23:11Z</dcterms:modified>
</cp:coreProperties>
</file>