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91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html11/DTD/xhtml11.dt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html11/DTD/xhtml11-transional.dtd" TargetMode="External"/><Relationship Id="rId2" Type="http://schemas.openxmlformats.org/officeDocument/2006/relationships/hyperlink" Target="http://www.w3.org/TR/xhtml11/DTD/xhtml11-strict.dt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html4/loose.dtd" TargetMode="External"/><Relationship Id="rId2" Type="http://schemas.openxmlformats.org/officeDocument/2006/relationships/hyperlink" Target="http://www.w3.org/TR/xhtml4/trict.dt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TR/xhtml4/frameset.dt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C351A-4710-46FA-826E-BF5BEE19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 y sistemas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6E8C7-DD41-43C5-AA59-0F2EAD0DF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Tema 1: Primeras etiquetas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85C97C-158E-47B9-BCD0-554279371DBA}"/>
              </a:ext>
            </a:extLst>
          </p:cNvPr>
          <p:cNvSpPr txBox="1"/>
          <p:nvPr/>
        </p:nvSpPr>
        <p:spPr>
          <a:xfrm>
            <a:off x="7403123" y="5029199"/>
            <a:ext cx="442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CIFP a Carballeira – Marcos Valcárcel</a:t>
            </a:r>
          </a:p>
          <a:p>
            <a:pPr algn="r"/>
            <a:r>
              <a:rPr lang="es-ES" dirty="0"/>
              <a:t>Antonio Muñoz Rubio</a:t>
            </a:r>
          </a:p>
        </p:txBody>
      </p:sp>
    </p:spTree>
    <p:extLst>
      <p:ext uri="{BB962C8B-B14F-4D97-AF65-F5344CB8AC3E}">
        <p14:creationId xmlns:p14="http://schemas.microsoft.com/office/powerpoint/2010/main" val="209349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34F70-AEFA-46AA-8F16-1B33F569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Encabezados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10FB69-832F-40E8-A4B9-7811EBBC8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2171768"/>
            <a:ext cx="4035288" cy="3732907"/>
          </a:xfrm>
        </p:spPr>
        <p:txBody>
          <a:bodyPr>
            <a:normAutofit/>
          </a:bodyPr>
          <a:lstStyle/>
          <a:p>
            <a:r>
              <a:rPr lang="es-ES" dirty="0"/>
              <a:t>Están definidos con las etiquetas &lt;h1&gt; a  &lt;h6&gt;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3352348-0668-4C38-8D00-B7C960C8FDA0}"/>
              </a:ext>
            </a:extLst>
          </p:cNvPr>
          <p:cNvSpPr/>
          <p:nvPr/>
        </p:nvSpPr>
        <p:spPr>
          <a:xfrm>
            <a:off x="4588042" y="1710678"/>
            <a:ext cx="647368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&lt;!DOCTYPE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pPr lvl="2"/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pPr lvl="2"/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body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pPr lvl="2"/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&lt;h1&gt; Esto es un encabezado de nivel 1&lt;/h1&gt; </a:t>
            </a:r>
          </a:p>
          <a:p>
            <a:pPr lvl="2"/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&lt;h2&gt; Esto es un encabezado de nivel 2&lt;/h2&gt; </a:t>
            </a:r>
          </a:p>
          <a:p>
            <a:pPr lvl="2"/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&lt;h3&gt; Esto es un encabezado de nivel 3&lt;/h3&gt; </a:t>
            </a:r>
          </a:p>
          <a:p>
            <a:pPr lvl="2"/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&lt;h4&gt; Esto es un encabezado de nivel 4&lt;/h4&gt; </a:t>
            </a:r>
          </a:p>
          <a:p>
            <a:pPr lvl="2"/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&lt;h5&gt; Esto es un encabezado de nivel 5&lt;/h5&gt; </a:t>
            </a:r>
          </a:p>
          <a:p>
            <a:pPr lvl="2"/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&lt;h6&gt; Esto es un encabezado de nivel 6&lt;/h6&gt;  </a:t>
            </a:r>
          </a:p>
          <a:p>
            <a:pPr lvl="2"/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body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pPr lvl="2"/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40819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3FE0F-648A-42E5-B985-99564E8E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Encabezados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06527-0EAC-4A5B-B5E7-B6C3D9200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Atributos específicos (no soportados en HTML5)</a:t>
            </a:r>
          </a:p>
          <a:p>
            <a:pPr lvl="1"/>
            <a:r>
              <a:rPr lang="es-ES" dirty="0" err="1"/>
              <a:t>Align</a:t>
            </a:r>
            <a:r>
              <a:rPr lang="es-ES" dirty="0"/>
              <a:t>: Alineación horizontal del encabezado</a:t>
            </a:r>
          </a:p>
          <a:p>
            <a:pPr lvl="2"/>
            <a:r>
              <a:rPr lang="es-ES" dirty="0" err="1"/>
              <a:t>Left</a:t>
            </a:r>
            <a:r>
              <a:rPr lang="es-ES" dirty="0"/>
              <a:t>: el encabezado se alinea en el margen izquierdo</a:t>
            </a:r>
          </a:p>
          <a:p>
            <a:pPr lvl="2"/>
            <a:r>
              <a:rPr lang="es-ES" dirty="0"/>
              <a:t>Center: el encabezado está centrado</a:t>
            </a:r>
          </a:p>
          <a:p>
            <a:pPr lvl="2"/>
            <a:r>
              <a:rPr lang="es-ES" dirty="0" err="1"/>
              <a:t>Right</a:t>
            </a:r>
            <a:r>
              <a:rPr lang="es-ES" dirty="0"/>
              <a:t>: el encabezado se alinea en el margen derecho</a:t>
            </a:r>
          </a:p>
          <a:p>
            <a:pPr lvl="2"/>
            <a:r>
              <a:rPr lang="es-ES" dirty="0" err="1"/>
              <a:t>Justify</a:t>
            </a:r>
            <a:r>
              <a:rPr lang="es-ES" dirty="0"/>
              <a:t>: el encabezado esta justificado a ambos lados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BCEDFC1-3E7B-4237-BEED-754E17CFD37F}"/>
              </a:ext>
            </a:extLst>
          </p:cNvPr>
          <p:cNvSpPr/>
          <p:nvPr/>
        </p:nvSpPr>
        <p:spPr>
          <a:xfrm>
            <a:off x="1279696" y="4880122"/>
            <a:ext cx="8482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&lt;h6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align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="center"&gt;si se puede imaginar, se puede programar&lt;/h6&gt;</a:t>
            </a:r>
          </a:p>
        </p:txBody>
      </p:sp>
    </p:spTree>
    <p:extLst>
      <p:ext uri="{BB962C8B-B14F-4D97-AF65-F5344CB8AC3E}">
        <p14:creationId xmlns:p14="http://schemas.microsoft.com/office/powerpoint/2010/main" val="9359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63722-440B-40F0-BE13-9F0F03DD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&lt;p&gt;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3D40E-F208-416D-8DBA-D225DB09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Representa un párrafo</a:t>
            </a:r>
          </a:p>
          <a:p>
            <a:r>
              <a:rPr lang="es-ES" dirty="0"/>
              <a:t>Atributos específicos (no soportados en HTML5)</a:t>
            </a:r>
          </a:p>
          <a:p>
            <a:pPr lvl="1"/>
            <a:r>
              <a:rPr lang="es-ES" dirty="0" err="1"/>
              <a:t>Align</a:t>
            </a:r>
            <a:r>
              <a:rPr lang="es-ES" dirty="0"/>
              <a:t>: Alineación horizontal del encabezado</a:t>
            </a:r>
          </a:p>
          <a:p>
            <a:pPr lvl="2"/>
            <a:r>
              <a:rPr lang="es-ES" dirty="0" err="1"/>
              <a:t>Left</a:t>
            </a:r>
            <a:r>
              <a:rPr lang="es-ES" dirty="0"/>
              <a:t>: el encabezado se alinea en el margen izquierdo</a:t>
            </a:r>
          </a:p>
          <a:p>
            <a:pPr lvl="2"/>
            <a:r>
              <a:rPr lang="es-ES" dirty="0"/>
              <a:t>Center: el encabezado está centrado</a:t>
            </a:r>
          </a:p>
          <a:p>
            <a:pPr lvl="2"/>
            <a:r>
              <a:rPr lang="es-ES" dirty="0" err="1"/>
              <a:t>Right</a:t>
            </a:r>
            <a:r>
              <a:rPr lang="es-ES" dirty="0"/>
              <a:t>: el encabezado se alinea en el margen derecho</a:t>
            </a:r>
          </a:p>
          <a:p>
            <a:pPr lvl="2"/>
            <a:r>
              <a:rPr lang="es-ES" dirty="0" err="1"/>
              <a:t>Justify</a:t>
            </a:r>
            <a:r>
              <a:rPr lang="es-ES" dirty="0"/>
              <a:t>: el encabezado esta justificado a ambos lados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E16B9D0-C06F-4F96-A480-6F906711169E}"/>
              </a:ext>
            </a:extLst>
          </p:cNvPr>
          <p:cNvSpPr/>
          <p:nvPr/>
        </p:nvSpPr>
        <p:spPr>
          <a:xfrm>
            <a:off x="2205092" y="5085347"/>
            <a:ext cx="5318656" cy="380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&lt;p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align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="center"&gt;Winter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is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comming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54511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85349-0775-46AD-8277-C39D429B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&lt;</a:t>
            </a:r>
            <a:r>
              <a:rPr lang="es-ES" dirty="0" err="1"/>
              <a:t>address</a:t>
            </a:r>
            <a:r>
              <a:rPr lang="es-ES" dirty="0"/>
              <a:t>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D405C8-939B-4180-8275-CC990C499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Información de contacto para el autor de la sección o documento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1015C8-ABF5-4D60-8B2F-55A953C4FDD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5164" y="2624916"/>
            <a:ext cx="6201557" cy="329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3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8FBA4-ACB6-45B2-AA96-D63154A7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Espacios en blanco y saltos de línea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C1E86-EEC1-4E01-8556-1823ED33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HTML considera espacios en blanco a los espacios en blanco, los tabuladores y el carácter de nueva línea (</a:t>
            </a:r>
            <a:r>
              <a:rPr lang="es-ES" dirty="0" err="1"/>
              <a:t>intro</a:t>
            </a:r>
            <a:r>
              <a:rPr lang="es-ES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058834-510C-4776-9EE3-1A8FA2EE5A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3951" y="2923612"/>
            <a:ext cx="6843375" cy="310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5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8FBA4-ACB6-45B2-AA96-D63154A7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Espacios en blanco y saltos de línea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C1E86-EEC1-4E01-8556-1823ED33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&lt;</a:t>
            </a:r>
            <a:r>
              <a:rPr lang="es-ES" dirty="0" err="1"/>
              <a:t>br</a:t>
            </a:r>
            <a:r>
              <a:rPr lang="es-ES" dirty="0"/>
              <a:t> /&gt; provoca un salto de línea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E861CC-4C9A-41FC-ADD3-27352DEE23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1545" y="2680840"/>
            <a:ext cx="5297625" cy="33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78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8FBA4-ACB6-45B2-AA96-D63154A7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Espacios en blanco y saltos de línea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C1E86-EEC1-4E01-8556-1823ED33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incluir espacios en blanco adicionales se debe añadir para cada nuevo espacio el texto &amp;</a:t>
            </a:r>
            <a:r>
              <a:rPr lang="es-ES" dirty="0" err="1"/>
              <a:t>nbsp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1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B0DA6C-25ED-4054-84AC-94AD52EF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>
            <a:normAutofit/>
          </a:bodyPr>
          <a:lstStyle/>
          <a:p>
            <a:r>
              <a:rPr lang="es-ES" dirty="0"/>
              <a:t>Codificación de caracteres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59F68C-8373-4479-AB85-F6B5B86F9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30" y="2167151"/>
            <a:ext cx="4503066" cy="3299194"/>
          </a:xfrm>
        </p:spPr>
        <p:txBody>
          <a:bodyPr>
            <a:normAutofit/>
          </a:bodyPr>
          <a:lstStyle/>
          <a:p>
            <a:r>
              <a:rPr lang="es-ES" dirty="0"/>
              <a:t>Algunos de los caracteres que se utilizan habitualmente en los textos no se puede añadir directamente en un fichero </a:t>
            </a:r>
            <a:r>
              <a:rPr lang="es-ES" dirty="0" err="1"/>
              <a:t>html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C602F5-ADFD-426E-9BFA-E434D8DEB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133186"/>
            <a:ext cx="4960442" cy="40055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4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87CFC-6F8F-48A8-A053-721D4065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&lt;</a:t>
            </a:r>
            <a:r>
              <a:rPr lang="es-ES" dirty="0" err="1"/>
              <a:t>hr</a:t>
            </a:r>
            <a:r>
              <a:rPr lang="es-ES" dirty="0"/>
              <a:t>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4891FF-B808-4808-A8E5-F992EEC81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2171768"/>
            <a:ext cx="6611650" cy="3732907"/>
          </a:xfrm>
        </p:spPr>
        <p:txBody>
          <a:bodyPr>
            <a:normAutofit/>
          </a:bodyPr>
          <a:lstStyle/>
          <a:p>
            <a:r>
              <a:rPr lang="es-ES" dirty="0"/>
              <a:t>Representa una división temática. Pinta una línea horizontal. En XHTML se cierra con &lt;</a:t>
            </a:r>
            <a:r>
              <a:rPr lang="es-ES" dirty="0" err="1"/>
              <a:t>hr</a:t>
            </a:r>
            <a:r>
              <a:rPr lang="es-ES" dirty="0"/>
              <a:t> /&gt;</a:t>
            </a:r>
          </a:p>
          <a:p>
            <a:r>
              <a:rPr lang="es-ES" dirty="0"/>
              <a:t>Atributos específicos (no soportados en HTML5)</a:t>
            </a:r>
          </a:p>
          <a:p>
            <a:pPr lvl="1"/>
            <a:r>
              <a:rPr lang="es-ES" dirty="0" err="1"/>
              <a:t>Align</a:t>
            </a:r>
            <a:r>
              <a:rPr lang="es-ES" dirty="0"/>
              <a:t>: alineación horizontal de la línea (</a:t>
            </a:r>
            <a:r>
              <a:rPr lang="es-ES" dirty="0" err="1"/>
              <a:t>left</a:t>
            </a:r>
            <a:r>
              <a:rPr lang="es-ES" dirty="0"/>
              <a:t>, center, </a:t>
            </a:r>
            <a:r>
              <a:rPr lang="es-ES" dirty="0" err="1"/>
              <a:t>right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Noshade</a:t>
            </a:r>
            <a:r>
              <a:rPr lang="es-ES" dirty="0"/>
              <a:t>: indica si la línea es plana o no</a:t>
            </a:r>
          </a:p>
          <a:p>
            <a:pPr lvl="1"/>
            <a:r>
              <a:rPr lang="es-ES" dirty="0" err="1"/>
              <a:t>Side</a:t>
            </a:r>
            <a:r>
              <a:rPr lang="es-ES" dirty="0"/>
              <a:t>: número de píxeles de altura de la línea</a:t>
            </a:r>
          </a:p>
          <a:p>
            <a:pPr lvl="1"/>
            <a:r>
              <a:rPr lang="es-ES" dirty="0" err="1"/>
              <a:t>Width</a:t>
            </a:r>
            <a:r>
              <a:rPr lang="es-ES" dirty="0"/>
              <a:t>: valor que indica la longitud de la línea en píxeles o porcentaje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4E4AB64-0F6E-414B-8A50-1C9EB76242FD}"/>
              </a:ext>
            </a:extLst>
          </p:cNvPr>
          <p:cNvSpPr/>
          <p:nvPr/>
        </p:nvSpPr>
        <p:spPr>
          <a:xfrm>
            <a:off x="8229600" y="3429000"/>
            <a:ext cx="28321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hr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align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left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”&gt;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hr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noshade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endParaRPr lang="es-E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hr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size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=“3”&gt;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hr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width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=“80%”&gt;</a:t>
            </a:r>
          </a:p>
        </p:txBody>
      </p:sp>
    </p:spTree>
    <p:extLst>
      <p:ext uri="{BB962C8B-B14F-4D97-AF65-F5344CB8AC3E}">
        <p14:creationId xmlns:p14="http://schemas.microsoft.com/office/powerpoint/2010/main" val="3500653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5E08C-AE04-4F29-9C06-1061E3EF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&lt;pre&gt;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CC1767-C0E6-4F0A-BE03-80E27FCF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Bloque de texto </a:t>
            </a:r>
            <a:r>
              <a:rPr lang="es-ES" dirty="0" err="1"/>
              <a:t>preformateado</a:t>
            </a:r>
            <a:r>
              <a:rPr lang="es-ES" dirty="0"/>
              <a:t> donde se respetan los espacios, tabuladores y los saltos de línea.</a:t>
            </a:r>
          </a:p>
          <a:p>
            <a:r>
              <a:rPr lang="es-ES" dirty="0"/>
              <a:t>Atributos específicos (no soportados en HTML5)</a:t>
            </a:r>
          </a:p>
          <a:p>
            <a:pPr lvl="1"/>
            <a:r>
              <a:rPr lang="es-ES" dirty="0" err="1"/>
              <a:t>Width</a:t>
            </a:r>
            <a:r>
              <a:rPr lang="es-ES" dirty="0"/>
              <a:t>: indica el ancho del bloque.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000A24-24AE-4A32-B569-2341D9C049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5000" y="3819057"/>
            <a:ext cx="6815976" cy="23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2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95C69-E56E-42CF-B5B0-1FE7D6F0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DOCTYPE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3AF1C7-CBD0-450B-B5D0-76FA54DA4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Todos los documentos HTML deben comenzar con la definición del tipo de documento que indica al navegador la versión de HTML en la que se está codificando.</a:t>
            </a:r>
          </a:p>
          <a:p>
            <a:pPr lvl="1"/>
            <a:r>
              <a:rPr lang="es-ES" dirty="0"/>
              <a:t>HTML5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		&lt;!DOCTYPE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s-ES" dirty="0"/>
              <a:t>XHTML 1.1</a:t>
            </a:r>
          </a:p>
          <a:p>
            <a:pPr marL="1828800" lvl="4" indent="0">
              <a:buNone/>
            </a:pP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&lt;!DOCTYPE 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 PUBLIC “-//W3C//DTD XHTML 1.1//EN” 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http://www.w3.org/TR/xhtml11/DTD/xhtml11.dtd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59117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3C907-A256-4555-9755-30F934F1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&lt;</a:t>
            </a:r>
            <a:r>
              <a:rPr lang="es-ES" dirty="0" err="1"/>
              <a:t>blockquote</a:t>
            </a:r>
            <a:r>
              <a:rPr lang="es-ES" dirty="0"/>
              <a:t>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4EC172-AB85-4835-9070-605ED4B49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insertar citas en forma de bloques de contenido. Las citas pueden contener párrafos, imágenes, tablas, etc.</a:t>
            </a:r>
          </a:p>
          <a:p>
            <a:r>
              <a:rPr lang="es-ES" dirty="0" err="1"/>
              <a:t>Atribuos</a:t>
            </a:r>
            <a:r>
              <a:rPr lang="es-ES" dirty="0"/>
              <a:t> específicos:</a:t>
            </a:r>
          </a:p>
          <a:p>
            <a:pPr lvl="1"/>
            <a:r>
              <a:rPr lang="es-ES" dirty="0"/>
              <a:t>Cite: indica la URL de la que se extrae la cita.</a:t>
            </a:r>
          </a:p>
        </p:txBody>
      </p:sp>
    </p:spTree>
    <p:extLst>
      <p:ext uri="{BB962C8B-B14F-4D97-AF65-F5344CB8AC3E}">
        <p14:creationId xmlns:p14="http://schemas.microsoft.com/office/powerpoint/2010/main" val="2595822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F74A1-8BCF-421E-9BCC-7535E184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Marcado de texto &lt;em&gt; y &lt;</a:t>
            </a:r>
            <a:r>
              <a:rPr lang="es-ES" dirty="0" err="1"/>
              <a:t>strong</a:t>
            </a:r>
            <a:r>
              <a:rPr lang="es-ES" dirty="0"/>
              <a:t>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DA826-BAA4-48F6-B4F2-217B82B33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&lt;em&gt;</a:t>
            </a:r>
          </a:p>
          <a:p>
            <a:pPr lvl="1"/>
            <a:r>
              <a:rPr lang="es-ES" dirty="0"/>
              <a:t>Representa texto en cursiva</a:t>
            </a:r>
          </a:p>
          <a:p>
            <a:r>
              <a:rPr lang="es-ES" dirty="0"/>
              <a:t>&lt;</a:t>
            </a:r>
            <a:r>
              <a:rPr lang="es-ES" dirty="0" err="1"/>
              <a:t>strong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Representa texto en negrita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C71EE11-67CB-474C-8B12-92F5FEC5EB18}"/>
              </a:ext>
            </a:extLst>
          </p:cNvPr>
          <p:cNvSpPr/>
          <p:nvPr/>
        </p:nvSpPr>
        <p:spPr>
          <a:xfrm>
            <a:off x="1155730" y="4018895"/>
            <a:ext cx="990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blockquote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&gt;El sabio no dice nunca todo lo que 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strong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&gt;piensa&lt;/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strong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&gt;, pero siempre piensa todo lo que dice. &lt;em&gt;Aristóteles&lt;/em&gt;.&lt;/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blockquote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F0B4A5-51DB-4E35-80FC-80AAA990267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9787" y="5113920"/>
            <a:ext cx="72104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26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F74A1-8BCF-421E-9BCC-7535E184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Marcado de texto &lt;sub&gt; y &lt;</a:t>
            </a:r>
            <a:r>
              <a:rPr lang="es-ES" dirty="0" err="1"/>
              <a:t>sup</a:t>
            </a:r>
            <a:r>
              <a:rPr lang="es-ES" dirty="0"/>
              <a:t>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DA826-BAA4-48F6-B4F2-217B82B33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&lt;sub&gt;</a:t>
            </a:r>
          </a:p>
          <a:p>
            <a:pPr lvl="1"/>
            <a:r>
              <a:rPr lang="es-ES" dirty="0"/>
              <a:t>Representa un subíndice</a:t>
            </a:r>
          </a:p>
          <a:p>
            <a:r>
              <a:rPr lang="es-ES" dirty="0"/>
              <a:t>&lt;</a:t>
            </a:r>
            <a:r>
              <a:rPr lang="es-ES" dirty="0" err="1"/>
              <a:t>sup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Representa un superíndice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CA4E983-AC76-47C4-98DC-A2607C70011E}"/>
              </a:ext>
            </a:extLst>
          </p:cNvPr>
          <p:cNvSpPr/>
          <p:nvPr/>
        </p:nvSpPr>
        <p:spPr>
          <a:xfrm>
            <a:off x="3779843" y="4173974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&lt;p&gt;E=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m.c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sup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&gt;2&lt;/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sup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&gt;&lt;/p&gt;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FBE6E1B-C285-440A-92D6-1A10265A1319}"/>
              </a:ext>
            </a:extLst>
          </p:cNvPr>
          <p:cNvSpPr/>
          <p:nvPr/>
        </p:nvSpPr>
        <p:spPr>
          <a:xfrm>
            <a:off x="4910760" y="4855454"/>
            <a:ext cx="96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E=m.c</a:t>
            </a:r>
            <a:r>
              <a:rPr lang="es-ES" baseline="30000" dirty="0"/>
              <a:t>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7562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6AB1A-FD07-4414-9C6F-45BE6639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Marcado de texto &lt;</a:t>
            </a:r>
            <a:r>
              <a:rPr lang="es-ES" dirty="0" err="1"/>
              <a:t>abbr</a:t>
            </a:r>
            <a:r>
              <a:rPr lang="es-ES" dirty="0"/>
              <a:t>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46D505-53A1-47B0-9026-82B3346A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Representa un término abreviado o acrónimo. Si se añade el atributo </a:t>
            </a:r>
            <a:r>
              <a:rPr lang="es-ES" dirty="0" err="1"/>
              <a:t>tittle</a:t>
            </a:r>
            <a:r>
              <a:rPr lang="es-ES" dirty="0"/>
              <a:t>, se debe indicar el nombre completo de la abreviatura.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ED6400-3189-4060-B31C-E36246948426}"/>
              </a:ext>
            </a:extLst>
          </p:cNvPr>
          <p:cNvSpPr/>
          <p:nvPr/>
        </p:nvSpPr>
        <p:spPr>
          <a:xfrm>
            <a:off x="1935480" y="3172726"/>
            <a:ext cx="7513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&lt;p&gt;Es necesario mostrar el 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abbr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title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="Documento nacional de identidad"&gt;DNI&lt;/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abbr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en el mostrador&lt;/p&gt;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C54D9D-6212-4DC1-AA07-B43CBE3077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3765" y="4256938"/>
            <a:ext cx="44767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22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FFC69-B380-42EF-9CF7-8FE8BD87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Marcado de texto &lt;</a:t>
            </a:r>
            <a:r>
              <a:rPr lang="es-ES" dirty="0" err="1"/>
              <a:t>span</a:t>
            </a:r>
            <a:r>
              <a:rPr lang="es-ES" dirty="0"/>
              <a:t>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99AFF2-4E99-4321-BC0F-95EB37D8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Contenedor genérico sin significado semántico en particular. Se visualiza con el mismo aspecto que el texto normal, por lo tanto es habitual utilizar esta etiqueta junto con los atributos id y </a:t>
            </a:r>
            <a:r>
              <a:rPr lang="es-ES" dirty="0" err="1"/>
              <a:t>class</a:t>
            </a:r>
            <a:r>
              <a:rPr lang="es-ES" dirty="0"/>
              <a:t> para modificar posteriormente su aspecto con CSS.</a:t>
            </a:r>
          </a:p>
        </p:txBody>
      </p:sp>
    </p:spTree>
    <p:extLst>
      <p:ext uri="{BB962C8B-B14F-4D97-AF65-F5344CB8AC3E}">
        <p14:creationId xmlns:p14="http://schemas.microsoft.com/office/powerpoint/2010/main" val="2418781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A71E3-7D8C-400B-B7AE-CC35F83C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Comentarios en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9FCB57-F103-4873-B50D-06EC2C42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>
                <a:solidFill>
                  <a:srgbClr val="00B050"/>
                </a:solidFill>
                <a:latin typeface="Consolas" panose="020B0609020204030204" pitchFamily="49" charset="0"/>
              </a:rPr>
              <a:t>&lt;!– “Comentario” </a:t>
            </a:r>
            <a:r>
              <a:rPr lang="es-ES" sz="3200" dirty="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--&gt;</a:t>
            </a:r>
          </a:p>
          <a:p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59449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49BC6-C40C-4114-890D-296B52D5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DOCTYPE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A8E64-7AF6-4192-A856-59048A652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02560"/>
            <a:ext cx="9603275" cy="3902116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XHTML 1.0</a:t>
            </a:r>
          </a:p>
          <a:p>
            <a:pPr lvl="1"/>
            <a:r>
              <a:rPr lang="es-ES" dirty="0"/>
              <a:t>STRICT: No permite utilizar atributos relacionados con el aspecto. Separación total de HTML y CSS.</a:t>
            </a:r>
          </a:p>
          <a:p>
            <a:pPr marL="1828800" lvl="4" indent="0">
              <a:buNone/>
            </a:pP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&lt;!DOCTYPE 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 PUBLIC “-//W3C//DTD XHTML 1.0 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Strict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//EN” 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http://www.w3.org/TR/xhtml11/DTD/xhtml11-strict.dtd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”&gt;</a:t>
            </a:r>
          </a:p>
          <a:p>
            <a:pPr lvl="1"/>
            <a:r>
              <a:rPr lang="es-ES" dirty="0"/>
              <a:t>TRANSITIONAL: Permite el uso de algunos atributos HTML relacionados con el aspecto.</a:t>
            </a:r>
          </a:p>
          <a:p>
            <a:pPr marL="1828800" lvl="4" indent="0">
              <a:buNone/>
            </a:pP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&lt;!DOCTYPE 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 PUBLIC “-//W3C//DTD XHTML 1.0 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Transitional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//EN” 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http://www.w3.org/TR/xhtml11/DTD/xhtml11-transional.dtd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”&gt;</a:t>
            </a:r>
          </a:p>
          <a:p>
            <a:pPr lvl="1"/>
            <a:r>
              <a:rPr lang="es-ES" dirty="0"/>
              <a:t>FRAMESET: Permite páginas formadas por </a:t>
            </a:r>
            <a:r>
              <a:rPr lang="es-ES" dirty="0" err="1"/>
              <a:t>frames</a:t>
            </a:r>
            <a:endParaRPr lang="es-ES" dirty="0"/>
          </a:p>
          <a:p>
            <a:pPr marL="1828800" lvl="4" indent="0">
              <a:buNone/>
            </a:pP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&lt;!DOCTYPE 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 PUBLIC “-//W3C//DTD XHTML 1.0 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Frameset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//EN” 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http://www.w3.org/TR/xhtml11/DTD/xhtml11-frameset.dtd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224410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49BC6-C40C-4114-890D-296B52D5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DOCTYPE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A8E64-7AF6-4192-A856-59048A652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02560"/>
            <a:ext cx="10291709" cy="3902116"/>
          </a:xfrm>
        </p:spPr>
        <p:txBody>
          <a:bodyPr>
            <a:normAutofit/>
          </a:bodyPr>
          <a:lstStyle/>
          <a:p>
            <a:r>
              <a:rPr lang="es-ES" dirty="0"/>
              <a:t>XHTML 4.01</a:t>
            </a:r>
          </a:p>
          <a:p>
            <a:pPr lvl="1"/>
            <a:r>
              <a:rPr lang="es-ES" dirty="0"/>
              <a:t>STRICT</a:t>
            </a:r>
          </a:p>
          <a:p>
            <a:pPr marL="1828800" lvl="4" indent="0">
              <a:buNone/>
            </a:pP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&lt;!DOCTYPE 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 PUBLIC “-//W3C//DTD XHTML 4.01//EN” 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http://www.w3.org/TR/xhtml4/trict.dtd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”&gt;</a:t>
            </a:r>
          </a:p>
          <a:p>
            <a:pPr lvl="1"/>
            <a:r>
              <a:rPr lang="es-ES" dirty="0"/>
              <a:t>TRANSITIONAL</a:t>
            </a:r>
          </a:p>
          <a:p>
            <a:pPr marL="1828800" lvl="4" indent="0">
              <a:buNone/>
            </a:pP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&lt;!DOCTYPE 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 PUBLIC “-//W3C//DTD XHTML 4.01 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Transitional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//EN” 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http://www.w3.org/TR/xhtml4/loose.dtd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”&gt;</a:t>
            </a:r>
          </a:p>
          <a:p>
            <a:pPr lvl="1"/>
            <a:r>
              <a:rPr lang="es-ES" dirty="0"/>
              <a:t>FRAMESET: Permite páginas formadas por </a:t>
            </a:r>
            <a:r>
              <a:rPr lang="es-ES" dirty="0" err="1"/>
              <a:t>frames</a:t>
            </a:r>
            <a:endParaRPr lang="es-ES" dirty="0"/>
          </a:p>
          <a:p>
            <a:pPr marL="1828800" lvl="4" indent="0">
              <a:buNone/>
            </a:pP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&lt;!DOCTYPE 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 PUBLIC “-//W3C//DTD XHTML 4.01 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Frameset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//EN” 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http://www.w3.org/TR/xhtml4/frameset.dtd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43313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2C470-A0BF-4F61-A01A-B8EA0A4B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&lt;</a:t>
            </a:r>
            <a:r>
              <a:rPr lang="es-ES" dirty="0" err="1"/>
              <a:t>html</a:t>
            </a:r>
            <a:r>
              <a:rPr lang="es-ES" dirty="0"/>
              <a:t>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F9A78A-EA8F-4A0C-AF53-587A77386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352317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Raíz del documento que contiene a todos los demás elementos.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&lt;!DOCTYPE 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		&lt;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		&lt;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 		&lt;h1&gt;Mi 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</a:rPr>
              <a:t>primera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</a:rPr>
              <a:t>cabecera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&lt;/h1&gt; </a:t>
            </a:r>
          </a:p>
          <a:p>
            <a:pPr marL="0" indent="0">
              <a:buNone/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		&lt;p&gt;Mi primer 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</a:rPr>
              <a:t>párrafo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.&lt;/p&gt; </a:t>
            </a:r>
          </a:p>
          <a:p>
            <a:pPr marL="0" indent="0">
              <a:buNone/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 		&lt;/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		&lt;/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  <a:endParaRPr lang="es-E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7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5FA96-072C-4A0C-AD8E-ACF86459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&lt;head&gt;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3431CD-AF5B-4DA6-ADAE-A9C41EAA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4195709" cy="3294576"/>
          </a:xfrm>
        </p:spPr>
        <p:txBody>
          <a:bodyPr/>
          <a:lstStyle/>
          <a:p>
            <a:r>
              <a:rPr lang="es-ES" dirty="0"/>
              <a:t>Contiene una serie de elementos que proveen metadatos para el documento (título, tipo de </a:t>
            </a:r>
            <a:r>
              <a:rPr lang="es-ES" dirty="0" err="1"/>
              <a:t>caractéres</a:t>
            </a:r>
            <a:r>
              <a:rPr lang="es-ES" dirty="0"/>
              <a:t>, autor, descripción, palabras clave, </a:t>
            </a:r>
            <a:r>
              <a:rPr lang="es-ES" dirty="0" err="1"/>
              <a:t>etc</a:t>
            </a:r>
            <a:r>
              <a:rPr lang="es-ES" dirty="0"/>
              <a:t>).</a:t>
            </a:r>
          </a:p>
          <a:p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6D3CE6A-9F3D-4DE5-9146-288FE20876CF}"/>
              </a:ext>
            </a:extLst>
          </p:cNvPr>
          <p:cNvSpPr txBox="1">
            <a:spLocks/>
          </p:cNvSpPr>
          <p:nvPr/>
        </p:nvSpPr>
        <p:spPr>
          <a:xfrm>
            <a:off x="5931907" y="1219200"/>
            <a:ext cx="4591714" cy="42452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&lt;!DOCTYPE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&lt;head&gt; 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title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&gt;Título del documento&lt;/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title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&lt;/head&gt; 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body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Contenido del documento...... 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body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40788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5FA96-072C-4A0C-AD8E-ACF86459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&lt;</a:t>
            </a:r>
            <a:r>
              <a:rPr lang="es-ES" dirty="0" err="1"/>
              <a:t>body</a:t>
            </a:r>
            <a:r>
              <a:rPr lang="es-ES" dirty="0"/>
              <a:t>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3431CD-AF5B-4DA6-ADAE-A9C41EAA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4195709" cy="3294576"/>
          </a:xfrm>
        </p:spPr>
        <p:txBody>
          <a:bodyPr/>
          <a:lstStyle/>
          <a:p>
            <a:r>
              <a:rPr lang="es-ES" dirty="0"/>
              <a:t>Contiene todos los aspectos representables del documento: texto, imágenes, tablas, enlaces, etc.</a:t>
            </a:r>
          </a:p>
          <a:p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6D3CE6A-9F3D-4DE5-9146-288FE20876CF}"/>
              </a:ext>
            </a:extLst>
          </p:cNvPr>
          <p:cNvSpPr txBox="1">
            <a:spLocks/>
          </p:cNvSpPr>
          <p:nvPr/>
        </p:nvSpPr>
        <p:spPr>
          <a:xfrm>
            <a:off x="5931907" y="1219200"/>
            <a:ext cx="4591714" cy="42452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&lt;!DOCTYPE 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&lt;head&gt; 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 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title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&gt;Título del documento&lt;/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title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&lt;/head&gt; 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body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Contenido del documento...... 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body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dirty="0" err="1">
                <a:solidFill>
                  <a:srgbClr val="00B050"/>
                </a:solidFill>
                <a:latin typeface="Consolas" panose="020B0609020204030204" pitchFamily="49" charset="0"/>
              </a:rPr>
              <a:t>html</a:t>
            </a:r>
            <a:r>
              <a:rPr lang="es-ES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4149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11868-A4FE-4A35-8C14-782D42BD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&lt;</a:t>
            </a:r>
            <a:r>
              <a:rPr lang="es-ES" dirty="0" err="1"/>
              <a:t>body</a:t>
            </a:r>
            <a:r>
              <a:rPr lang="es-ES" dirty="0"/>
              <a:t>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07468-213B-41B0-ABAD-9BB10339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Atributos específicos (no soportados en HTML5)</a:t>
            </a:r>
          </a:p>
          <a:p>
            <a:pPr lvl="1"/>
            <a:r>
              <a:rPr lang="es-ES" dirty="0"/>
              <a:t>Text: color predeterminado para el texto dentro del elemento</a:t>
            </a:r>
          </a:p>
          <a:p>
            <a:pPr marL="1371600" lvl="3" indent="0">
              <a:buNone/>
            </a:pP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body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text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="#222222"&gt; </a:t>
            </a:r>
          </a:p>
          <a:p>
            <a:pPr lvl="1"/>
            <a:r>
              <a:rPr lang="es-ES" dirty="0" err="1"/>
              <a:t>Bgcolor</a:t>
            </a:r>
            <a:r>
              <a:rPr lang="es-ES" dirty="0"/>
              <a:t>: color de fondo</a:t>
            </a:r>
          </a:p>
          <a:p>
            <a:pPr marL="1371600" lvl="3" indent="0">
              <a:buNone/>
            </a:pP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body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bgcolor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="#222222"&gt;</a:t>
            </a:r>
          </a:p>
          <a:p>
            <a:pPr lvl="1"/>
            <a:r>
              <a:rPr lang="es-ES" dirty="0" err="1"/>
              <a:t>Background</a:t>
            </a:r>
            <a:r>
              <a:rPr lang="es-ES" dirty="0"/>
              <a:t>: imagen de fondo</a:t>
            </a:r>
          </a:p>
          <a:p>
            <a:pPr marL="1371600" lvl="3" indent="0">
              <a:buNone/>
            </a:pP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body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background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=“img.jpg”&gt; </a:t>
            </a:r>
          </a:p>
        </p:txBody>
      </p:sp>
    </p:spTree>
    <p:extLst>
      <p:ext uri="{BB962C8B-B14F-4D97-AF65-F5344CB8AC3E}">
        <p14:creationId xmlns:p14="http://schemas.microsoft.com/office/powerpoint/2010/main" val="55264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11868-A4FE-4A35-8C14-782D42BD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&lt;</a:t>
            </a:r>
            <a:r>
              <a:rPr lang="es-ES" dirty="0" err="1"/>
              <a:t>body</a:t>
            </a:r>
            <a:r>
              <a:rPr lang="es-ES" dirty="0"/>
              <a:t>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07468-213B-41B0-ABAD-9BB10339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Atributos específicos (no soportados en HTML5)</a:t>
            </a:r>
          </a:p>
          <a:p>
            <a:pPr lvl="1"/>
            <a:r>
              <a:rPr lang="es-ES" dirty="0"/>
              <a:t>Link: color predeterminado para el texto de los enlaces</a:t>
            </a:r>
          </a:p>
          <a:p>
            <a:pPr marL="1371600" lvl="3" indent="0">
              <a:buNone/>
            </a:pP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body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 link="#002222"&gt;</a:t>
            </a:r>
          </a:p>
          <a:p>
            <a:pPr lvl="1"/>
            <a:r>
              <a:rPr lang="es-ES" dirty="0" err="1"/>
              <a:t>Vlink</a:t>
            </a:r>
            <a:r>
              <a:rPr lang="es-ES" dirty="0"/>
              <a:t>: color para los enlaces ya visitados</a:t>
            </a:r>
          </a:p>
          <a:p>
            <a:pPr marL="1371600" lvl="3" indent="0">
              <a:buNone/>
            </a:pP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body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vlink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=“red"&gt;</a:t>
            </a:r>
          </a:p>
          <a:p>
            <a:pPr lvl="1"/>
            <a:r>
              <a:rPr lang="es-ES" dirty="0" err="1"/>
              <a:t>Alink</a:t>
            </a:r>
            <a:r>
              <a:rPr lang="es-ES" dirty="0"/>
              <a:t>: color de los enlaces activos</a:t>
            </a:r>
          </a:p>
          <a:p>
            <a:pPr marL="1371600" lvl="3" indent="0">
              <a:buNone/>
            </a:pP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body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alink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="</a:t>
            </a:r>
            <a:r>
              <a:rPr lang="es-E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green</a:t>
            </a:r>
            <a:r>
              <a:rPr lang="es-ES" sz="1800" dirty="0">
                <a:solidFill>
                  <a:srgbClr val="00B050"/>
                </a:solidFill>
                <a:latin typeface="Consolas" panose="020B0609020204030204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86878128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1279</Words>
  <Application>Microsoft Office PowerPoint</Application>
  <PresentationFormat>Panorámica</PresentationFormat>
  <Paragraphs>161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Consolas</vt:lpstr>
      <vt:lpstr>Galería</vt:lpstr>
      <vt:lpstr>Lenguajes de marca y sistemas de información</vt:lpstr>
      <vt:lpstr>DOCTYPE</vt:lpstr>
      <vt:lpstr>DOCTYPE</vt:lpstr>
      <vt:lpstr>DOCTYPE</vt:lpstr>
      <vt:lpstr>&lt;html&gt;</vt:lpstr>
      <vt:lpstr>&lt;head&gt;</vt:lpstr>
      <vt:lpstr>&lt;body&gt;</vt:lpstr>
      <vt:lpstr>&lt;body&gt;</vt:lpstr>
      <vt:lpstr>&lt;body&gt;</vt:lpstr>
      <vt:lpstr>Encabezados</vt:lpstr>
      <vt:lpstr>Encabezados</vt:lpstr>
      <vt:lpstr>&lt;p&gt;</vt:lpstr>
      <vt:lpstr>&lt;address&gt;</vt:lpstr>
      <vt:lpstr>Espacios en blanco y saltos de línea</vt:lpstr>
      <vt:lpstr>Espacios en blanco y saltos de línea</vt:lpstr>
      <vt:lpstr>Espacios en blanco y saltos de línea</vt:lpstr>
      <vt:lpstr>Codificación de caracteres</vt:lpstr>
      <vt:lpstr>&lt;hr&gt;</vt:lpstr>
      <vt:lpstr>&lt;pre&gt;</vt:lpstr>
      <vt:lpstr>&lt;blockquote&gt;</vt:lpstr>
      <vt:lpstr>Marcado de texto &lt;em&gt; y &lt;strong&gt;</vt:lpstr>
      <vt:lpstr>Marcado de texto &lt;sub&gt; y &lt;sup&gt;</vt:lpstr>
      <vt:lpstr>Marcado de texto &lt;abbr&gt;</vt:lpstr>
      <vt:lpstr>Marcado de texto &lt;span&gt;</vt:lpstr>
      <vt:lpstr>Comentarios en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marca y sistemas de información</dc:title>
  <dc:creator>antonio muñoz</dc:creator>
  <cp:lastModifiedBy>antonio muñoz</cp:lastModifiedBy>
  <cp:revision>5</cp:revision>
  <dcterms:created xsi:type="dcterms:W3CDTF">2019-10-10T00:59:18Z</dcterms:created>
  <dcterms:modified xsi:type="dcterms:W3CDTF">2019-10-10T01:39:26Z</dcterms:modified>
</cp:coreProperties>
</file>