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Geography_Markup_Language" TargetMode="External"/><Relationship Id="rId2" Type="http://schemas.openxmlformats.org/officeDocument/2006/relationships/hyperlink" Target="https://es.wikipedia.org/wiki/Math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Extensible_Messaging_and_Presence_Protocol" TargetMode="External"/><Relationship Id="rId2" Type="http://schemas.openxmlformats.org/officeDocument/2006/relationships/hyperlink" Target="https://es.wikipedia.org/wiki/SMI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VR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Tema 1: Introducción a los lenguajes de marca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47C70-EF90-4460-99E5-D00617EB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lenguaje de marcas:</a:t>
            </a:r>
            <a:br>
              <a:rPr lang="es-ES" dirty="0"/>
            </a:br>
            <a:r>
              <a:rPr lang="es-ES" dirty="0"/>
              <a:t>Lenguajes de procedimientos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8BC8F-BD87-4093-B966-0331F152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/>
              <a:t>HTML </a:t>
            </a:r>
            <a:r>
              <a:rPr lang="es-ES" dirty="0"/>
              <a:t>(</a:t>
            </a:r>
            <a:r>
              <a:rPr lang="es-ES" dirty="0" err="1"/>
              <a:t>Hypertext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- Lenguaje de Marcado de Hipertexto): Su objetivo es la creación de documentos con un formato visual interesante para compartirlo en Internet.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&lt;head&gt;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title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&gt;El primer documento HTML&lt;/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title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&lt;p&gt;El lenguaje HTML es 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strong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&gt;tan sencillo&lt;/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strong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que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prácticamente se entiende sin estudiar el significado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de sus etiquetas principales.&lt;/p&gt;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808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47C70-EF90-4460-99E5-D00617EB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lenguaje de marcas:</a:t>
            </a:r>
            <a:br>
              <a:rPr lang="es-ES" dirty="0"/>
            </a:br>
            <a:r>
              <a:rPr lang="es-ES" dirty="0"/>
              <a:t>Lenguajes de procedimientos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8BC8F-BD87-4093-B966-0331F152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92130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s-ES" b="1" dirty="0"/>
              <a:t>LaTeX</a:t>
            </a:r>
            <a:r>
              <a:rPr lang="es-ES" dirty="0"/>
              <a:t>: Es un sistema de composición de textos, orientado a la creación de documentos escritos que presenten una alta calidad tipográfica.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Y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despu'es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de experimentar mucho con diferentes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t'ecnicas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resulta que la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ecuaci'on</a:t>
            </a:r>
            <a:endParaRPr lang="es-E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\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begin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equation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w = \sum_{i=1}^{n} (x_{i}+y_{i})^{2}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\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end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equation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es muy importante.</a:t>
            </a:r>
          </a:p>
          <a:p>
            <a:pPr marL="457200" lvl="1" indent="0">
              <a:buNone/>
            </a:pPr>
            <a:endParaRPr lang="es-E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... y como sabemos que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\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begin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equation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*}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\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lim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_{x \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to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0} (x^{2} + 2x + 4) = 4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\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end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equation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*}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se concluye que...</a:t>
            </a:r>
            <a:endParaRPr lang="es-ES" dirty="0"/>
          </a:p>
        </p:txBody>
      </p:sp>
      <p:pic>
        <p:nvPicPr>
          <p:cNvPr id="6" name="Imagen 5" descr="Imagen que contiene pájaro, ave, árbol, flor&#10;&#10;Descripción generada automáticamente">
            <a:extLst>
              <a:ext uri="{FF2B5EF4-FFF2-40B4-BE49-F238E27FC236}">
                <a16:creationId xmlns:a16="http://schemas.microsoft.com/office/drawing/2014/main" id="{35A2A44F-2AC8-481E-AF97-EC5E8C5C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55" y="3627560"/>
            <a:ext cx="41052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6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47C70-EF90-4460-99E5-D00617EB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lenguaje de marcas:</a:t>
            </a:r>
            <a:br>
              <a:rPr lang="es-ES" dirty="0"/>
            </a:br>
            <a:r>
              <a:rPr lang="es-ES" dirty="0"/>
              <a:t>Lenguajes descriptivos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8BC8F-BD87-4093-B966-0331F152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92130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s-ES" b="1" dirty="0"/>
              <a:t>XML</a:t>
            </a:r>
            <a:r>
              <a:rPr lang="es-ES" dirty="0"/>
              <a:t> (</a:t>
            </a:r>
            <a:r>
              <a:rPr lang="es-ES" dirty="0" err="1"/>
              <a:t>eXtensible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- Lenguaje de Marcado Extensible): Es un metalenguaje que permite definir otros lenguajes de marcas.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versión=”1.0”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standalone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=”no”?&gt;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&lt;!DOCTYPE serie SYSTEM “series.dtd”&gt;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&lt;series&gt;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&lt;series tipo=”comedia” sistema=”PG-14” ejemplares=”5” año=“1987”&gt;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&lt;titulo&gt;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The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Nany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&lt;/titulo&gt;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&lt;productor&gt;Fran Drescher&lt;/productor&gt;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&lt;director&gt; Peter Marc Jacobson&lt;/director&gt;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&lt;actor&gt;Fran Drescher&lt;/actor&gt;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&lt;actor&gt;Charles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Shaughnessy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&lt;/actor&gt;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&lt;/series&gt;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966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47C70-EF90-4460-99E5-D00617EB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lenguaje de marcas:</a:t>
            </a:r>
            <a:br>
              <a:rPr lang="es-ES" dirty="0"/>
            </a:br>
            <a:r>
              <a:rPr lang="es-ES" dirty="0"/>
              <a:t>Lenguajes descriptivos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8BC8F-BD87-4093-B966-0331F152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92423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s-ES" b="1" dirty="0"/>
              <a:t>XML</a:t>
            </a:r>
            <a:r>
              <a:rPr lang="es-ES" dirty="0"/>
              <a:t> (</a:t>
            </a:r>
            <a:r>
              <a:rPr lang="es-ES" dirty="0" err="1"/>
              <a:t>eXtensible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- Lenguaje de Marcado Extensible): Es un metalenguaje que permite definir otros lenguajes de marcas.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="UTF-8"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standalone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="no" ?&gt;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gpx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xmlns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="http://www.topografix.com/GPX/1/1"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creator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byHand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="1.1" 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xmlns:xsi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="http://www.w3.org/2001/XMLSchema-instance" 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xsi:schemaLocation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="http://www.topografix.com/GPX/1/1 "&gt;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wpt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lat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="39.921055008"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lon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="3.054223107"&gt;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&lt;ele&gt;12.863281&lt;/ele&gt;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&lt;time&gt;2005-05-16T11:49:06Z&lt;/time&gt;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&gt;Cala Sant Vicenç - Mallorca&lt;/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sym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&gt;City&lt;/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sym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wpt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gpx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811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47C70-EF90-4460-99E5-D00617EB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descriptivos:</a:t>
            </a:r>
            <a:br>
              <a:rPr lang="es-ES" dirty="0"/>
            </a:br>
            <a:r>
              <a:rPr lang="es-ES" dirty="0"/>
              <a:t>Especialización por área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6D17F935-4DA8-4A5C-8490-4F6826EC3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831149"/>
              </p:ext>
            </p:extLst>
          </p:nvPr>
        </p:nvGraphicFramePr>
        <p:xfrm>
          <a:off x="1333500" y="2171700"/>
          <a:ext cx="9086850" cy="329406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28950">
                  <a:extLst>
                    <a:ext uri="{9D8B030D-6E8A-4147-A177-3AD203B41FA5}">
                      <a16:colId xmlns:a16="http://schemas.microsoft.com/office/drawing/2014/main" val="2176989780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556306919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3784327547"/>
                    </a:ext>
                  </a:extLst>
                </a:gridCol>
              </a:tblGrid>
              <a:tr h="1098021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Matemática: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MathML y </a:t>
                      </a:r>
                      <a:r>
                        <a:rPr lang="es-ES" sz="1400" dirty="0" err="1">
                          <a:effectLst/>
                        </a:rPr>
                        <a:t>OpenMath</a:t>
                      </a:r>
                      <a:endParaRPr lang="es-ES" sz="14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u="none" dirty="0">
                          <a:effectLst/>
                          <a:hlinkClick r:id="rId2"/>
                        </a:rPr>
                        <a:t>Su objetivo es expresar notación matemática</a:t>
                      </a:r>
                      <a:endParaRPr lang="es-ES" sz="1400" u="none" dirty="0">
                        <a:effectLst/>
                      </a:endParaRPr>
                    </a:p>
                    <a:p>
                      <a:r>
                        <a:rPr lang="es-ES" sz="1400" u="none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0163672"/>
                  </a:ext>
                </a:extLst>
              </a:tr>
              <a:tr h="1756834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Geomática: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effectLst/>
                        </a:rPr>
                        <a:t>Geography</a:t>
                      </a:r>
                      <a:r>
                        <a:rPr lang="es-ES" sz="1400" dirty="0">
                          <a:effectLst/>
                        </a:rPr>
                        <a:t> ML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u="none" dirty="0">
                          <a:effectLst/>
                          <a:hlinkClick r:id="rId3"/>
                        </a:rPr>
                        <a:t>Su objetivo es el modelaje, transporte y almacenamiento de información geográfica</a:t>
                      </a:r>
                      <a:endParaRPr lang="es-ES" sz="1400" u="none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6743499"/>
                  </a:ext>
                </a:extLst>
              </a:tr>
              <a:tr h="439208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Aeronáutica: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effectLst/>
                        </a:rPr>
                        <a:t>Spacecraft</a:t>
                      </a:r>
                      <a:r>
                        <a:rPr lang="es-ES" sz="1400" dirty="0">
                          <a:effectLst/>
                        </a:rPr>
                        <a:t> ML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114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96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47C70-EF90-4460-99E5-D00617EB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descriptivos:</a:t>
            </a:r>
            <a:br>
              <a:rPr lang="es-ES" dirty="0"/>
            </a:br>
            <a:r>
              <a:rPr lang="es-ES" dirty="0"/>
              <a:t>Especialización por área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B4C2C9D-5344-47E8-B3D3-C093D5A6B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986764"/>
              </p:ext>
            </p:extLst>
          </p:nvPr>
        </p:nvGraphicFramePr>
        <p:xfrm>
          <a:off x="1228726" y="2050892"/>
          <a:ext cx="8877300" cy="381649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9100">
                  <a:extLst>
                    <a:ext uri="{9D8B030D-6E8A-4147-A177-3AD203B41FA5}">
                      <a16:colId xmlns:a16="http://schemas.microsoft.com/office/drawing/2014/main" val="2521059083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1354219641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355245740"/>
                    </a:ext>
                  </a:extLst>
                </a:gridCol>
              </a:tblGrid>
              <a:tr h="1294096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Multimedia: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effectLst/>
                        </a:rPr>
                        <a:t>Synchronized</a:t>
                      </a:r>
                      <a:r>
                        <a:rPr lang="es-ES" sz="1400" dirty="0">
                          <a:effectLst/>
                        </a:rPr>
                        <a:t> Multimedia </a:t>
                      </a:r>
                      <a:r>
                        <a:rPr lang="es-ES" sz="1400" dirty="0" err="1">
                          <a:effectLst/>
                        </a:rPr>
                        <a:t>Integration</a:t>
                      </a:r>
                      <a:r>
                        <a:rPr lang="es-ES" sz="1400" dirty="0">
                          <a:effectLst/>
                        </a:rPr>
                        <a:t> </a:t>
                      </a:r>
                      <a:r>
                        <a:rPr lang="es-ES" sz="1400" dirty="0" err="1">
                          <a:effectLst/>
                        </a:rPr>
                        <a:t>Language</a:t>
                      </a:r>
                      <a:endParaRPr lang="es-ES" sz="14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u="none" dirty="0">
                          <a:effectLst/>
                          <a:hlinkClick r:id="rId2"/>
                        </a:rPr>
                        <a:t>El lenguaje SMIL permite integrar audio, video, imágenes, texto o cualquier otro contenido multimedia</a:t>
                      </a:r>
                      <a:endParaRPr lang="es-ES" sz="1400" u="none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4111827"/>
                  </a:ext>
                </a:extLst>
              </a:tr>
              <a:tr h="117645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Voz: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effectLst/>
                        </a:rPr>
                        <a:t>VoiceXML</a:t>
                      </a:r>
                      <a:endParaRPr lang="es-ES" sz="14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u="sng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Estándar  propuesto  por  el  W3C  para  la implementación de sistemas de diálogo.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5634136"/>
                  </a:ext>
                </a:extLst>
              </a:tr>
              <a:tr h="188232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Mensajería instantánea: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XMPP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hlinkClick r:id="rId3"/>
                        </a:rPr>
                        <a:t>Con el protocolo XMPP queda establecida una plataforma para el intercambio de datos XML que puede ser usada en aplicaciones de mensajería instantánea</a:t>
                      </a:r>
                      <a:endParaRPr lang="es-ES" sz="14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30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902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47C70-EF90-4460-99E5-D00617EB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descriptivos:</a:t>
            </a:r>
            <a:br>
              <a:rPr lang="es-ES" dirty="0"/>
            </a:br>
            <a:r>
              <a:rPr lang="es-ES" dirty="0"/>
              <a:t>Especialización por área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69A70B7-0C2D-4C16-B72C-FF5C0B453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185228"/>
              </p:ext>
            </p:extLst>
          </p:nvPr>
        </p:nvGraphicFramePr>
        <p:xfrm>
          <a:off x="1310054" y="2134714"/>
          <a:ext cx="8466993" cy="320221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22331">
                  <a:extLst>
                    <a:ext uri="{9D8B030D-6E8A-4147-A177-3AD203B41FA5}">
                      <a16:colId xmlns:a16="http://schemas.microsoft.com/office/drawing/2014/main" val="251022380"/>
                    </a:ext>
                  </a:extLst>
                </a:gridCol>
                <a:gridCol w="2822331">
                  <a:extLst>
                    <a:ext uri="{9D8B030D-6E8A-4147-A177-3AD203B41FA5}">
                      <a16:colId xmlns:a16="http://schemas.microsoft.com/office/drawing/2014/main" val="3527682629"/>
                    </a:ext>
                  </a:extLst>
                </a:gridCol>
                <a:gridCol w="2822331">
                  <a:extLst>
                    <a:ext uri="{9D8B030D-6E8A-4147-A177-3AD203B41FA5}">
                      <a16:colId xmlns:a16="http://schemas.microsoft.com/office/drawing/2014/main" val="1547524115"/>
                    </a:ext>
                  </a:extLst>
                </a:gridCol>
              </a:tblGrid>
              <a:tr h="2456324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Gráficos 3D:</a:t>
                      </a:r>
                    </a:p>
                    <a:p>
                      <a:r>
                        <a:rPr lang="es-ES" sz="14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VRML/X3D, STEP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hlinkClick r:id="rId2"/>
                        </a:rPr>
                        <a:t>formato de archivo normalizado que tiene como objetivo la representación de escenas u objetos interactivos tridimensionales</a:t>
                      </a:r>
                      <a:endParaRPr lang="es-ES" sz="14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8184672"/>
                  </a:ext>
                </a:extLst>
              </a:tr>
              <a:tr h="745894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Geoposicionamiento: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GPX, GDB, KML/KMZ, LOC, TRX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hlinkClick r:id="rId2"/>
                        </a:rPr>
                        <a:t>Representación de </a:t>
                      </a:r>
                      <a:r>
                        <a:rPr lang="es-ES" sz="1400" dirty="0" err="1">
                          <a:effectLst/>
                          <a:hlinkClick r:id="rId2"/>
                        </a:rPr>
                        <a:t>tracks</a:t>
                      </a:r>
                      <a:r>
                        <a:rPr lang="es-ES" sz="1400" dirty="0">
                          <a:effectLst/>
                          <a:hlinkClick r:id="rId2"/>
                        </a:rPr>
                        <a:t>, almacenamiento de </a:t>
                      </a:r>
                      <a:r>
                        <a:rPr lang="es-ES" sz="1400" dirty="0" err="1">
                          <a:effectLst/>
                          <a:hlinkClick r:id="rId2"/>
                        </a:rPr>
                        <a:t>POIs</a:t>
                      </a:r>
                      <a:r>
                        <a:rPr lang="es-ES" sz="1400" dirty="0">
                          <a:effectLst/>
                          <a:hlinkClick r:id="rId2"/>
                        </a:rPr>
                        <a:t> e información</a:t>
                      </a:r>
                      <a:endParaRPr lang="es-ES" sz="14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6033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74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542E0-8E4C-4E41-B782-2349893E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poco de historia:</a:t>
            </a:r>
            <a:br>
              <a:rPr lang="es-ES" dirty="0"/>
            </a:br>
            <a:r>
              <a:rPr lang="es-ES" dirty="0"/>
              <a:t>GML (</a:t>
            </a:r>
            <a:r>
              <a:rPr lang="es-ES" dirty="0" err="1"/>
              <a:t>Generalized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4C040-86E0-48F9-9C95-0A90830C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Uno de los problemas que se conocen desde hace décadas en la informática es la falta de estandarización en los formatos de información usados por los distintos programas.</a:t>
            </a:r>
          </a:p>
          <a:p>
            <a:r>
              <a:rPr lang="es-ES" dirty="0"/>
              <a:t>IBM encargó a Charles F. </a:t>
            </a:r>
            <a:r>
              <a:rPr lang="es-ES" dirty="0" err="1"/>
              <a:t>Goldfab</a:t>
            </a:r>
            <a:r>
              <a:rPr lang="es-ES" dirty="0"/>
              <a:t> en los años 70 la construcción de un sistema de edición, almacenamiento y búsqueda de documentos legales.</a:t>
            </a:r>
          </a:p>
        </p:txBody>
      </p:sp>
    </p:spTree>
    <p:extLst>
      <p:ext uri="{BB962C8B-B14F-4D97-AF65-F5344CB8AC3E}">
        <p14:creationId xmlns:p14="http://schemas.microsoft.com/office/powerpoint/2010/main" val="331610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542E0-8E4C-4E41-B782-2349893E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poco de historia:</a:t>
            </a:r>
            <a:br>
              <a:rPr lang="es-ES" dirty="0"/>
            </a:br>
            <a:r>
              <a:rPr lang="es-ES" dirty="0"/>
              <a:t>GML (</a:t>
            </a:r>
            <a:r>
              <a:rPr lang="es-ES" dirty="0" err="1"/>
              <a:t>Generalized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4C040-86E0-48F9-9C95-0A90830C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formato común tenía que ser válido para los distintos tipos de documentos legales que utilizaba la empresa, por tanto, debía ser flexible para que se pudiera ajustar a las distintas situaciones.</a:t>
            </a:r>
          </a:p>
          <a:p>
            <a:r>
              <a:rPr lang="es-ES" dirty="0"/>
              <a:t>El formato de documentos que se creó como resultado de este trabajo fue GML, cuyo objetivo era describir los documentos de tal modo que el resultado fuese independiente de la plataforma y la aplicación utilizada.</a:t>
            </a:r>
          </a:p>
          <a:p>
            <a:r>
              <a:rPr lang="es-ES" dirty="0"/>
              <a:t>El lenguaje GML fue un gran éxito y pronto se extendió a otros ámbitos, siendo adoptado por el gobierno de Estados Unidos, con lo que surgió la necesidad de estandarizarlo.</a:t>
            </a:r>
          </a:p>
        </p:txBody>
      </p:sp>
    </p:spTree>
    <p:extLst>
      <p:ext uri="{BB962C8B-B14F-4D97-AF65-F5344CB8AC3E}">
        <p14:creationId xmlns:p14="http://schemas.microsoft.com/office/powerpoint/2010/main" val="237273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8CFD7-431F-43A7-B0B5-0E8EDFC0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 poco de historia:</a:t>
            </a:r>
            <a:br>
              <a:rPr lang="es-ES" dirty="0"/>
            </a:br>
            <a:r>
              <a:rPr lang="es-ES" dirty="0"/>
              <a:t>SGML (Standard </a:t>
            </a:r>
            <a:r>
              <a:rPr lang="es-ES" dirty="0" err="1"/>
              <a:t>Generalized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E275A-6F3F-4F96-95C0-97C5B709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formato GML evolucionó hasta que en 1986 dio lugar al estándar ISO 8879 que se denominó SGML. Éste era un lenguaje muy complejo y requería de unas herramientas de software caras. Por ello su uso ha quedado relegado a grandes aplicaciones industriales.</a:t>
            </a:r>
          </a:p>
        </p:txBody>
      </p:sp>
    </p:spTree>
    <p:extLst>
      <p:ext uri="{BB962C8B-B14F-4D97-AF65-F5344CB8AC3E}">
        <p14:creationId xmlns:p14="http://schemas.microsoft.com/office/powerpoint/2010/main" val="425229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1BE4B-F922-4BAB-B4AF-69BF8F55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lenguaje de marcas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76E0C5-74F8-4B5B-9435-6C8EB232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</a:t>
            </a:r>
            <a:r>
              <a:rPr lang="es-ES" b="1" dirty="0"/>
              <a:t>Lenguaje de Marcas</a:t>
            </a:r>
            <a:r>
              <a:rPr lang="es-ES" dirty="0"/>
              <a:t> (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 es un modo de codificar (redactar) un documento donde, junto con el texto, se incorporan etiquetas (marcas o anotaciones) con información adicional relativa a la estructura del texto o su formato de presentación. Los Lenguajes de Marcas permiten hacer explícita la estructura de un documento, su contenido semántico o cualquier otra información lingüística o extralingüística que se quiera hacer patente.</a:t>
            </a:r>
          </a:p>
        </p:txBody>
      </p:sp>
    </p:spTree>
    <p:extLst>
      <p:ext uri="{BB962C8B-B14F-4D97-AF65-F5344CB8AC3E}">
        <p14:creationId xmlns:p14="http://schemas.microsoft.com/office/powerpoint/2010/main" val="158846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40046-7416-41C0-91BB-DF4C2BDE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poco de historia:</a:t>
            </a:r>
            <a:br>
              <a:rPr lang="es-ES" dirty="0"/>
            </a:br>
            <a:r>
              <a:rPr lang="es-ES" dirty="0"/>
              <a:t>HTML (</a:t>
            </a:r>
            <a:r>
              <a:rPr lang="es-ES" dirty="0" err="1"/>
              <a:t>HyperText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07EB0-4DBA-4837-A268-3C16081D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En 1989/90 Tim Berners-Lee creó el </a:t>
            </a:r>
            <a:r>
              <a:rPr lang="es-ES" dirty="0" err="1"/>
              <a:t>World</a:t>
            </a:r>
            <a:r>
              <a:rPr lang="es-ES" dirty="0"/>
              <a:t> Wide Web y se encontró con la necesidad de organizar, enlazar y compatibilizar gran cantidad de información procedente de diversos sistemas.</a:t>
            </a:r>
          </a:p>
          <a:p>
            <a:r>
              <a:rPr lang="es-ES" dirty="0"/>
              <a:t>Para resolverlo creó un lenguaje de descripción de documentos llamado HTML, que, en realidad, era una combinación de dos estándares ya existentes:</a:t>
            </a:r>
          </a:p>
          <a:p>
            <a:pPr lvl="1"/>
            <a:r>
              <a:rPr lang="es-ES" dirty="0"/>
              <a:t>ASCII: Es una codificación de caracteres que cualquier procesador de textos sencillo puede reconocer y almacenar. Por tanto permite la trasferencia de datos entre diferentes ordenadores.</a:t>
            </a:r>
          </a:p>
          <a:p>
            <a:pPr lvl="1"/>
            <a:r>
              <a:rPr lang="es-ES" dirty="0"/>
              <a:t>SGML: Lenguaje que permite dar estructura al texto, resaltando los títulos o aplicando diversos formatos al texto.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6478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40046-7416-41C0-91BB-DF4C2BDE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poco de historia:</a:t>
            </a:r>
            <a:br>
              <a:rPr lang="es-ES" dirty="0"/>
            </a:br>
            <a:r>
              <a:rPr lang="es-ES" dirty="0"/>
              <a:t>HTML (</a:t>
            </a:r>
            <a:r>
              <a:rPr lang="es-ES" dirty="0" err="1"/>
              <a:t>HyperText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07EB0-4DBA-4837-A268-3C16081D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HTML es una versión simplificada de SGML, ya que sólo se utilizaban las instrucciones absolutamente imprescindibles.</a:t>
            </a:r>
          </a:p>
          <a:p>
            <a:r>
              <a:rPr lang="es-ES" dirty="0"/>
              <a:t>Era tan fácil de comprender que rápidamente tuvo gran aceptación.</a:t>
            </a:r>
          </a:p>
          <a:p>
            <a:r>
              <a:rPr lang="es-ES" dirty="0"/>
              <a:t>HTML se convirtió en un estándar general para la creación de páginas web.</a:t>
            </a:r>
          </a:p>
        </p:txBody>
      </p:sp>
    </p:spTree>
    <p:extLst>
      <p:ext uri="{BB962C8B-B14F-4D97-AF65-F5344CB8AC3E}">
        <p14:creationId xmlns:p14="http://schemas.microsoft.com/office/powerpoint/2010/main" val="871646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40046-7416-41C0-91BB-DF4C2BDE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poco de historia:</a:t>
            </a:r>
            <a:br>
              <a:rPr lang="es-ES" dirty="0"/>
            </a:br>
            <a:r>
              <a:rPr lang="es-ES" dirty="0"/>
              <a:t>HTML (</a:t>
            </a:r>
            <a:r>
              <a:rPr lang="es-ES" dirty="0" err="1"/>
              <a:t>HyperText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07EB0-4DBA-4837-A268-3C16081D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 pesar de todas estas ventajas HTML no es un lenguaje perfecto, sus principales desventajas son:</a:t>
            </a:r>
          </a:p>
          <a:p>
            <a:pPr lvl="1"/>
            <a:r>
              <a:rPr lang="es-ES" dirty="0"/>
              <a:t>No soporta tareas de impresión y diseño.</a:t>
            </a:r>
          </a:p>
          <a:p>
            <a:pPr lvl="1"/>
            <a:r>
              <a:rPr lang="es-ES" dirty="0"/>
              <a:t>El lenguaje no es flexible, ya que las etiquetas son limitadas.</a:t>
            </a:r>
          </a:p>
          <a:p>
            <a:pPr lvl="1"/>
            <a:r>
              <a:rPr lang="es-ES" dirty="0"/>
              <a:t>No permite mostrar contenido dinámico.</a:t>
            </a:r>
          </a:p>
          <a:p>
            <a:pPr lvl="1"/>
            <a:r>
              <a:rPr lang="es-ES" dirty="0"/>
              <a:t>La estructura y el diseño están mezclados en el documento.</a:t>
            </a:r>
          </a:p>
        </p:txBody>
      </p:sp>
    </p:spTree>
    <p:extLst>
      <p:ext uri="{BB962C8B-B14F-4D97-AF65-F5344CB8AC3E}">
        <p14:creationId xmlns:p14="http://schemas.microsoft.com/office/powerpoint/2010/main" val="885503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40046-7416-41C0-91BB-DF4C2BDE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poco de historia:</a:t>
            </a:r>
            <a:br>
              <a:rPr lang="es-ES" dirty="0"/>
            </a:br>
            <a:r>
              <a:rPr lang="es-ES" dirty="0"/>
              <a:t>XML (</a:t>
            </a:r>
            <a:r>
              <a:rPr lang="es-ES" dirty="0" err="1"/>
              <a:t>eXtensible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07EB0-4DBA-4837-A268-3C16081D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W3C establece, en 1998, el estándar internacional XML.</a:t>
            </a:r>
          </a:p>
          <a:p>
            <a:r>
              <a:rPr lang="es-ES" dirty="0"/>
              <a:t>un lenguaje de marcas puramente estructural que </a:t>
            </a:r>
            <a:r>
              <a:rPr lang="es-ES" b="1" dirty="0"/>
              <a:t>no incluye ninguna información relativa al diseño</a:t>
            </a:r>
            <a:r>
              <a:rPr lang="es-ES" dirty="0"/>
              <a:t>.</a:t>
            </a:r>
          </a:p>
          <a:p>
            <a:r>
              <a:rPr lang="es-ES" dirty="0"/>
              <a:t>Está convirtiéndose con rapidez en estándar para el intercambio de datos en la Web.</a:t>
            </a:r>
          </a:p>
        </p:txBody>
      </p:sp>
    </p:spTree>
    <p:extLst>
      <p:ext uri="{BB962C8B-B14F-4D97-AF65-F5344CB8AC3E}">
        <p14:creationId xmlns:p14="http://schemas.microsoft.com/office/powerpoint/2010/main" val="530827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40046-7416-41C0-91BB-DF4C2BDE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poco de historia:</a:t>
            </a:r>
            <a:br>
              <a:rPr lang="es-ES" dirty="0"/>
            </a:br>
            <a:r>
              <a:rPr lang="es-ES" dirty="0"/>
              <a:t>XML (</a:t>
            </a:r>
            <a:r>
              <a:rPr lang="es-ES" dirty="0" err="1"/>
              <a:t>eXtensible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07EB0-4DBA-4837-A268-3C16081D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XML es un metalenguaje caracterizado por:</a:t>
            </a:r>
          </a:p>
          <a:p>
            <a:pPr lvl="1"/>
            <a:r>
              <a:rPr lang="es-ES" dirty="0"/>
              <a:t>Permitir definir etiquetas propias.</a:t>
            </a:r>
          </a:p>
          <a:p>
            <a:pPr lvl="1"/>
            <a:r>
              <a:rPr lang="es-ES" dirty="0"/>
              <a:t>Permitir asignar atributos a las etiquetas.</a:t>
            </a:r>
          </a:p>
          <a:p>
            <a:pPr lvl="1"/>
            <a:r>
              <a:rPr lang="es-ES" dirty="0"/>
              <a:t>Utilizar un esquema para definir de forma exacta las etiquetas y los atributos.</a:t>
            </a:r>
          </a:p>
          <a:p>
            <a:pPr lvl="1"/>
            <a:r>
              <a:rPr lang="es-ES" dirty="0"/>
              <a:t>La estructura y el diseño son independientes.</a:t>
            </a:r>
          </a:p>
        </p:txBody>
      </p:sp>
    </p:spTree>
    <p:extLst>
      <p:ext uri="{BB962C8B-B14F-4D97-AF65-F5344CB8AC3E}">
        <p14:creationId xmlns:p14="http://schemas.microsoft.com/office/powerpoint/2010/main" val="1372264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40046-7416-41C0-91BB-DF4C2BDE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 poco de historia:</a:t>
            </a:r>
            <a:br>
              <a:rPr lang="es-ES" dirty="0"/>
            </a:br>
            <a:r>
              <a:rPr lang="es-ES" dirty="0"/>
              <a:t>XHTML (</a:t>
            </a:r>
            <a:r>
              <a:rPr lang="es-ES" dirty="0" err="1"/>
              <a:t>eXtensible</a:t>
            </a:r>
            <a:r>
              <a:rPr lang="es-ES" dirty="0"/>
              <a:t> </a:t>
            </a:r>
            <a:r>
              <a:rPr lang="es-ES" dirty="0" err="1"/>
              <a:t>HyperText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07EB0-4DBA-4837-A268-3C16081D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Expresar el lenguaje HTML como un lenguaje XML válido.</a:t>
            </a:r>
          </a:p>
          <a:p>
            <a:r>
              <a:rPr lang="es-ES" dirty="0"/>
              <a:t>Convierte un lenguaje de marcas de procedimientos a un lenguaje de marcas descriptivo.</a:t>
            </a:r>
          </a:p>
          <a:p>
            <a:r>
              <a:rPr lang="es-ES" dirty="0"/>
              <a:t>Aunque apenas se utiliza en el desarrollo de sitios web, podemos observar cómo la versión HTML5 y posteriores se han ido desarrollando en este camino, centrándose en la descripción del contenido y no en su presentación.</a:t>
            </a:r>
          </a:p>
        </p:txBody>
      </p:sp>
    </p:spTree>
    <p:extLst>
      <p:ext uri="{BB962C8B-B14F-4D97-AF65-F5344CB8AC3E}">
        <p14:creationId xmlns:p14="http://schemas.microsoft.com/office/powerpoint/2010/main" val="106974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1BE4B-F922-4BAB-B4AF-69BF8F55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lenguaje de marcas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97D2F5A-FFEC-40DF-95AD-DD81CDBB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Forma de codificar un documento.</a:t>
            </a:r>
          </a:p>
          <a:p>
            <a:r>
              <a:rPr lang="es-ES" dirty="0"/>
              <a:t>Incorpora etiquetas o marcas.</a:t>
            </a:r>
          </a:p>
          <a:p>
            <a:r>
              <a:rPr lang="es-ES" dirty="0"/>
              <a:t>Contiene información adicional acerca de la estructura del texto o su presentación.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62C033-A4F0-4E66-AE69-36F8EE69C75D}"/>
              </a:ext>
            </a:extLst>
          </p:cNvPr>
          <p:cNvSpPr txBox="1"/>
          <p:nvPr/>
        </p:nvSpPr>
        <p:spPr>
          <a:xfrm>
            <a:off x="1458455" y="4396154"/>
            <a:ext cx="8586216" cy="64633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Tipo de lenguaje que combina texto con información extra acerca del texto. Esa información extra se entremezcla con el texto.</a:t>
            </a:r>
          </a:p>
        </p:txBody>
      </p:sp>
    </p:spTree>
    <p:extLst>
      <p:ext uri="{BB962C8B-B14F-4D97-AF65-F5344CB8AC3E}">
        <p14:creationId xmlns:p14="http://schemas.microsoft.com/office/powerpoint/2010/main" val="272426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EDCCE-4220-4B6F-9FFC-1B75FF50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Características de las lenguajes de marca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D90D9-9F84-413F-92EC-D6F9A9FE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Uso del texto plano:</a:t>
            </a:r>
            <a:r>
              <a:rPr lang="es-ES" dirty="0"/>
              <a:t> Al ser un texto plano cualquier persona puede leer y editar esa información. Los caracteres pueden codificarse en distintas codificaciones (UTF-8, ASCII,…).</a:t>
            </a:r>
          </a:p>
          <a:p>
            <a:r>
              <a:rPr lang="es-ES" dirty="0"/>
              <a:t>Es un </a:t>
            </a:r>
            <a:r>
              <a:rPr lang="es-ES" b="1" dirty="0"/>
              <a:t>Lenguaje compacto:</a:t>
            </a:r>
            <a:r>
              <a:rPr lang="es-ES" dirty="0"/>
              <a:t> Las etiquetas de marcas se mezclan con el contenido del mismo.</a:t>
            </a:r>
          </a:p>
          <a:p>
            <a:r>
              <a:rPr lang="es-ES" b="1" dirty="0"/>
              <a:t>Independencia del dispositivo:</a:t>
            </a:r>
            <a:r>
              <a:rPr lang="es-ES" dirty="0"/>
              <a:t> Al ser independiente del dispositivo nos permite mostrar el contenido.</a:t>
            </a:r>
          </a:p>
          <a:p>
            <a:r>
              <a:rPr lang="es-ES" b="1" dirty="0"/>
              <a:t>Facilidad de procesamiento:</a:t>
            </a:r>
            <a:r>
              <a:rPr lang="es-ES" dirty="0"/>
              <a:t> Permite el desarrollo de lenguajes especializadas según el tipo de documento que necesitemos procesar.</a:t>
            </a:r>
          </a:p>
          <a:p>
            <a:r>
              <a:rPr lang="es-ES" b="1" dirty="0"/>
              <a:t>Flexibilidad:</a:t>
            </a:r>
            <a:r>
              <a:rPr lang="es-ES" dirty="0"/>
              <a:t> Posibilidad de combinación con otros lenguajes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93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AE28C-BE36-4F7E-AFFD-0BA385F7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lenguaje de marcas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8BA63A-0982-419F-B779-AD1895443C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&lt;carta&gt;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&lt;fecha&gt;22/11/2006&lt;/fecha&gt;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presentacion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&gt;Estimado cliente:&lt;/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presentacion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&lt;contenido&gt;bla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bla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bla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bla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…&lt;/contenido&gt;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&lt;firma&gt;Don José Gutiérrez González&lt;/firma&gt;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&lt;/carta&gt;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14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FCAAF-6535-452E-8FF1-19FF9609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Tipos de Lenguajes de Marcas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5932B-C191-4E52-B050-2E6BC296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ES" b="1" dirty="0"/>
              <a:t>Lenguajes de presentación</a:t>
            </a:r>
            <a:r>
              <a:rPr lang="es-ES" dirty="0"/>
              <a:t>: Define el formato (apariencia) del texto. Éstos suelen ocultar las etiquetas y mostrar al usuario solamente el texto con su formato.</a:t>
            </a:r>
          </a:p>
          <a:p>
            <a:pPr lvl="0"/>
            <a:r>
              <a:rPr lang="es-ES" b="1" dirty="0"/>
              <a:t>Lenguajes de procedimientos</a:t>
            </a:r>
            <a:r>
              <a:rPr lang="es-ES" dirty="0"/>
              <a:t>: Orientado también a la presentación pero, además, el programa que representa el documento debe interpretar las etiquetas para realizar acciones en función de ellas.</a:t>
            </a:r>
          </a:p>
          <a:p>
            <a:pPr lvl="0"/>
            <a:r>
              <a:rPr lang="es-ES" b="1" dirty="0"/>
              <a:t>Lenguajes descriptivos o semánticos</a:t>
            </a:r>
            <a:r>
              <a:rPr lang="es-ES" dirty="0"/>
              <a:t>: Describen las diferentes partes en las que se estructura el documento, es decir, definen su contenido, pero sin especificar cómo deben representarse.</a:t>
            </a:r>
          </a:p>
        </p:txBody>
      </p:sp>
    </p:spTree>
    <p:extLst>
      <p:ext uri="{BB962C8B-B14F-4D97-AF65-F5344CB8AC3E}">
        <p14:creationId xmlns:p14="http://schemas.microsoft.com/office/powerpoint/2010/main" val="7824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47C70-EF90-4460-99E5-D00617EB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lenguaje de marcas:</a:t>
            </a:r>
            <a:br>
              <a:rPr lang="es-ES" dirty="0"/>
            </a:br>
            <a:r>
              <a:rPr lang="es-ES" dirty="0"/>
              <a:t>Lenguajes de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8BC8F-BD87-4093-B966-0331F152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s-ES" b="1" dirty="0"/>
              <a:t>RTF</a:t>
            </a:r>
            <a:r>
              <a:rPr lang="es-ES" dirty="0"/>
              <a:t> (</a:t>
            </a:r>
            <a:r>
              <a:rPr lang="es-ES" dirty="0" err="1"/>
              <a:t>Rich</a:t>
            </a:r>
            <a:r>
              <a:rPr lang="es-ES" dirty="0"/>
              <a:t> Text </a:t>
            </a:r>
            <a:r>
              <a:rPr lang="es-ES" dirty="0" err="1"/>
              <a:t>Format</a:t>
            </a:r>
            <a:r>
              <a:rPr lang="es-ES" dirty="0"/>
              <a:t> - Formato de Texto Enriquecido): Desarrollado por Microsoft en 1987. Representa documentos de texto con formato de presentación añadido.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{\rtf1\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ansi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\ansicpg1252\deff0\deflang3082</a:t>
            </a:r>
            <a:b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{\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fonttbl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{\f0\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fswiss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\fcharset0 Arial;}{\f1\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fmodern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\fprq1\fcharset0 Courier New;}}</a:t>
            </a:r>
            <a:b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{\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colortbl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;\red255\green0\blue0;\red0\green0\blue128;}</a:t>
            </a:r>
            <a:b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\viewkind4\uc1\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pard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\b\f0\fs20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NRTFTree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v0.1\b0 es una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librer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\’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eda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\cf1\b\fs24 escrita en C# \cf0\b0\fs20 para el \cf2\i\fs24 tratamiento estructurado\fs20 \cf0\i0 de\f1\fs40 documentos RTF\f0\fs20 .\par}</a:t>
            </a:r>
          </a:p>
          <a:p>
            <a:pPr marL="457200" lvl="1" indent="0">
              <a:buNone/>
            </a:pPr>
            <a:endParaRPr lang="es-E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b="1" dirty="0" err="1"/>
              <a:t>NRTFTree</a:t>
            </a:r>
            <a:r>
              <a:rPr lang="es-ES" b="1" dirty="0"/>
              <a:t> v0.1</a:t>
            </a:r>
            <a:r>
              <a:rPr lang="es-ES" dirty="0"/>
              <a:t> es una librería </a:t>
            </a:r>
            <a:r>
              <a:rPr lang="es-ES" b="1" dirty="0">
                <a:solidFill>
                  <a:srgbClr val="FF0000"/>
                </a:solidFill>
              </a:rPr>
              <a:t>escrita en C#</a:t>
            </a:r>
            <a:r>
              <a:rPr lang="es-ES" dirty="0"/>
              <a:t> para el </a:t>
            </a:r>
            <a:r>
              <a:rPr lang="es-ES" i="1" dirty="0">
                <a:solidFill>
                  <a:srgbClr val="0000FF"/>
                </a:solidFill>
              </a:rPr>
              <a:t>tratamiento estructurado</a:t>
            </a:r>
            <a:r>
              <a:rPr lang="es-ES" dirty="0"/>
              <a:t> de documentos RTF.</a:t>
            </a:r>
            <a:endParaRPr lang="es-E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2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47C70-EF90-4460-99E5-D00617EB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lenguaje de marcas:</a:t>
            </a:r>
            <a:br>
              <a:rPr lang="es-ES" dirty="0"/>
            </a:br>
            <a:r>
              <a:rPr lang="es-ES" dirty="0"/>
              <a:t>Lenguajes de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8BC8F-BD87-4093-B966-0331F152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b="1" dirty="0" err="1"/>
              <a:t>TeX</a:t>
            </a:r>
            <a:r>
              <a:rPr lang="es-ES" dirty="0"/>
              <a:t>: Representa fórmulas matemáticas complejas.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La f\'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ormula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cuadr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\'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atica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es $x_{1,2}={-b\pm\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sqrt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{b^2-4\times a\times c} \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over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{2 \times a}}$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\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bye</a:t>
            </a:r>
            <a:endParaRPr lang="es-E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s-E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sz="2000" dirty="0"/>
              <a:t>La fórmula cuadrática es</a:t>
            </a:r>
          </a:p>
          <a:p>
            <a:pPr marL="457200" lvl="1" indent="0">
              <a:buNone/>
            </a:pPr>
            <a:endParaRPr lang="es-E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8C3FC277-79AC-4AB8-B882-8FBC4E59E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4573" y="3931993"/>
            <a:ext cx="3166807" cy="6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0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47C70-EF90-4460-99E5-D00617EB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lenguaje de marcas:</a:t>
            </a:r>
            <a:br>
              <a:rPr lang="es-ES" dirty="0"/>
            </a:br>
            <a:r>
              <a:rPr lang="es-ES" dirty="0"/>
              <a:t>Lenguajes de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8BC8F-BD87-4093-B966-0331F152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/>
              <a:t>Wikitexto</a:t>
            </a:r>
            <a:r>
              <a:rPr lang="es-ES" dirty="0"/>
              <a:t>: Permite la creación de páginas tipo Wiki.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{|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border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=1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| &amp;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alpha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|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{|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bgcolor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=#ABCDEF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border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=2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|tabla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|-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|anidada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|}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|la tabla original de nuevo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|}</a:t>
            </a:r>
          </a:p>
          <a:p>
            <a:pPr marL="457200" lvl="1" indent="0">
              <a:buNone/>
            </a:pPr>
            <a:endParaRPr lang="es-E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67756C-146E-4DAE-859C-0E740B9F9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25" y="3281362"/>
            <a:ext cx="29527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8101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601</TotalTime>
  <Words>1735</Words>
  <Application>Microsoft Office PowerPoint</Application>
  <PresentationFormat>Panorámica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Consolas</vt:lpstr>
      <vt:lpstr>Galería</vt:lpstr>
      <vt:lpstr>Lenguajes de marca y sistemas de información</vt:lpstr>
      <vt:lpstr>Definición de lenguaje de marcas</vt:lpstr>
      <vt:lpstr>Definición de lenguaje de marcas</vt:lpstr>
      <vt:lpstr>Características de las lenguajes de marca</vt:lpstr>
      <vt:lpstr>Ejemplo lenguaje de marcas</vt:lpstr>
      <vt:lpstr>Tipos de Lenguajes de Marcas</vt:lpstr>
      <vt:lpstr>Ejemplos de lenguaje de marcas: Lenguajes de presentación</vt:lpstr>
      <vt:lpstr>Ejemplos de lenguaje de marcas: Lenguajes de presentación</vt:lpstr>
      <vt:lpstr>Ejemplos de lenguaje de marcas: Lenguajes de presentación</vt:lpstr>
      <vt:lpstr>Ejemplos de lenguaje de marcas: Lenguajes de procedimientos</vt:lpstr>
      <vt:lpstr>Ejemplos de lenguaje de marcas: Lenguajes de procedimientos</vt:lpstr>
      <vt:lpstr>Ejemplos de lenguaje de marcas: Lenguajes descriptivos</vt:lpstr>
      <vt:lpstr>Ejemplos de lenguaje de marcas: Lenguajes descriptivos</vt:lpstr>
      <vt:lpstr>Lenguajes descriptivos: Especialización por área</vt:lpstr>
      <vt:lpstr>Lenguajes descriptivos: Especialización por área</vt:lpstr>
      <vt:lpstr>Lenguajes descriptivos: Especialización por área</vt:lpstr>
      <vt:lpstr>Un poco de historia: GML (Generalized Markup Language)</vt:lpstr>
      <vt:lpstr>Un poco de historia: GML (Generalized Markup Language)</vt:lpstr>
      <vt:lpstr>Un poco de historia: SGML (Standard Generalized Markup Language)</vt:lpstr>
      <vt:lpstr>Un poco de historia: HTML (HyperText Markup Language)</vt:lpstr>
      <vt:lpstr>Un poco de historia: HTML (HyperText Markup Language)</vt:lpstr>
      <vt:lpstr>Un poco de historia: HTML (HyperText Markup Language)</vt:lpstr>
      <vt:lpstr>Un poco de historia: XML (eXtensible Markup Language)</vt:lpstr>
      <vt:lpstr>Un poco de historia: XML (eXtensible Markup Language)</vt:lpstr>
      <vt:lpstr>Un poco de historia: XHTML (eXtensible HyperText Markup Language)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 muñoz</cp:lastModifiedBy>
  <cp:revision>18</cp:revision>
  <dcterms:created xsi:type="dcterms:W3CDTF">2019-10-08T08:39:24Z</dcterms:created>
  <dcterms:modified xsi:type="dcterms:W3CDTF">2019-10-09T00:10:24Z</dcterms:modified>
</cp:coreProperties>
</file>