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C351A-4710-46FA-826E-BF5BEE19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 y 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6E8C7-DD41-43C5-AA59-0F2EAD0DF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b="1" dirty="0"/>
              <a:t>UD01: Introducción a HTML y CSS</a:t>
            </a:r>
          </a:p>
          <a:p>
            <a:r>
              <a:rPr lang="es-ES" dirty="0"/>
              <a:t>Tema 2: Primera página HTML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85C97C-158E-47B9-BCD0-554279371DBA}"/>
              </a:ext>
            </a:extLst>
          </p:cNvPr>
          <p:cNvSpPr txBox="1"/>
          <p:nvPr/>
        </p:nvSpPr>
        <p:spPr>
          <a:xfrm>
            <a:off x="7403123" y="5029199"/>
            <a:ext cx="44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CIFP a Carballeira – Marcos Valcárcel</a:t>
            </a:r>
          </a:p>
          <a:p>
            <a:pPr algn="r"/>
            <a:r>
              <a:rPr lang="es-ES" dirty="0"/>
              <a:t>Antonio Muñoz Rubio</a:t>
            </a:r>
          </a:p>
        </p:txBody>
      </p:sp>
    </p:spTree>
    <p:extLst>
      <p:ext uri="{BB962C8B-B14F-4D97-AF65-F5344CB8AC3E}">
        <p14:creationId xmlns:p14="http://schemas.microsoft.com/office/powerpoint/2010/main" val="20934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6FDD9-2617-4B35-A2BB-E3A6DEC6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Elementos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7E74EB-FE4A-44C4-B22D-DC03F39BC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Existen dos tipos de elementos en HTML según la forma en que estos se muestran en el navegador:</a:t>
            </a:r>
          </a:p>
          <a:p>
            <a:pPr lvl="1"/>
            <a:r>
              <a:rPr lang="es-ES" dirty="0"/>
              <a:t>Elementos en línea (</a:t>
            </a:r>
            <a:r>
              <a:rPr lang="es-ES" dirty="0" err="1"/>
              <a:t>inline</a:t>
            </a:r>
            <a:r>
              <a:rPr lang="es-ES" dirty="0"/>
              <a:t>): Ocupan solamente el espacio necesario para mostrar su contenido. No tienen salto de línea.</a:t>
            </a:r>
          </a:p>
          <a:p>
            <a:pPr lvl="1"/>
            <a:r>
              <a:rPr lang="es-ES" dirty="0"/>
              <a:t>Elementos de Bloque (block): Empiezan una nueva línea y ocupan todo el espacio disponible hasta el final de esa línea aunque sus contenidos no lleguen al final de la misma. Tienen salto de línea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3BF494-DEDD-4BDB-A056-13D8BEAC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226" y="4725165"/>
            <a:ext cx="6635885" cy="182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A73F2-BE4F-45EB-AAA3-4DB17857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comunes a todos los elementos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3CC3C7-D1A0-4FF1-BED9-D484338F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66" y="1699593"/>
            <a:ext cx="7958481" cy="432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7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2F607-E9A0-42CE-9B86-3F22323F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4B4ED3-3924-4792-AEFC-28C203C01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documento CSS se compone de un conjunto de reglas. Cada regla está formada por uno o más selectores, se le denomina declaración.</a:t>
            </a:r>
          </a:p>
          <a:p>
            <a:r>
              <a:rPr lang="es-ES" dirty="0"/>
              <a:t>En la declaración pueden aparecer una o más propiedades con sus valores.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D66D0E-2A57-40BA-B69C-5E35655AF3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4222" y="3608707"/>
            <a:ext cx="5963556" cy="22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8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5A02B-B49E-4036-82E9-09BFA58F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77856-6C0E-4D80-B580-00C96F2A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reglas CSS pueden aparecer en el propio documento HTML, el atributo </a:t>
            </a:r>
            <a:r>
              <a:rPr lang="es-ES" dirty="0" err="1"/>
              <a:t>style</a:t>
            </a:r>
            <a:r>
              <a:rPr lang="es-ES" dirty="0"/>
              <a:t> se emplea para definir </a:t>
            </a:r>
            <a:r>
              <a:rPr lang="es-ES" dirty="0" err="1"/>
              <a:t>estilis</a:t>
            </a:r>
            <a:r>
              <a:rPr lang="es-ES" dirty="0"/>
              <a:t> CSS directamente sobre los elementos HTML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&lt;p&gt;Algunas palabras de esta frase se muestran de &lt;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span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style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=“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color:red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”&gt; color rojo&lt;/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span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&gt;&lt;/p&gt;</a:t>
            </a:r>
          </a:p>
        </p:txBody>
      </p:sp>
    </p:spTree>
    <p:extLst>
      <p:ext uri="{BB962C8B-B14F-4D97-AF65-F5344CB8AC3E}">
        <p14:creationId xmlns:p14="http://schemas.microsoft.com/office/powerpoint/2010/main" val="158776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DD764-E79F-40EB-B7D9-3ED5A7C5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5458D4-0D5F-40D6-A47E-7BC2F970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Por otra parte, no se debe confundir el atributo </a:t>
            </a:r>
            <a:r>
              <a:rPr lang="es-ES" dirty="0" err="1"/>
              <a:t>style</a:t>
            </a:r>
            <a:r>
              <a:rPr lang="es-ES" dirty="0"/>
              <a:t> con la etiqueta &lt;</a:t>
            </a:r>
            <a:r>
              <a:rPr lang="es-ES" dirty="0" err="1"/>
              <a:t>style</a:t>
            </a:r>
            <a:r>
              <a:rPr lang="es-ES" dirty="0"/>
              <a:t>&gt;. La etiqueta &lt;</a:t>
            </a:r>
            <a:r>
              <a:rPr lang="es-ES" dirty="0" err="1"/>
              <a:t>style</a:t>
            </a:r>
            <a:r>
              <a:rPr lang="es-ES" dirty="0"/>
              <a:t>&gt; se utiliza para incluir bloques de código CSS en la cabecera del fichero HTML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&lt;head&gt;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style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=“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914400" lvl="2" indent="0">
              <a:buNone/>
            </a:pP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Span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color:red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;}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style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82154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BF88A-3FA7-4CF2-B3B8-29DFDCE7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BF0A9-F195-41B2-A1D2-C6963D913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cualquier caso, lo más recomendable es mantener el conjunto de reglas de CSS en un archivo independiente, y vincular el fichero HTML con este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&lt;link 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=”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stylesheet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” 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=“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style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/common.css”&gt;</a:t>
            </a:r>
          </a:p>
        </p:txBody>
      </p:sp>
    </p:spTree>
    <p:extLst>
      <p:ext uri="{BB962C8B-B14F-4D97-AF65-F5344CB8AC3E}">
        <p14:creationId xmlns:p14="http://schemas.microsoft.com/office/powerpoint/2010/main" val="53122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533D6-274E-4B13-9296-0B2DBCC3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68A0EF-9A4F-455F-9622-BF7736FDD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Algunos de los atributos más utilizados en la creación de páginas web son </a:t>
            </a:r>
            <a:r>
              <a:rPr lang="es-ES" dirty="0" err="1"/>
              <a:t>id,class</a:t>
            </a:r>
            <a:r>
              <a:rPr lang="es-ES" dirty="0"/>
              <a:t> y </a:t>
            </a:r>
            <a:r>
              <a:rPr lang="es-ES" dirty="0" err="1"/>
              <a:t>style</a:t>
            </a:r>
            <a:r>
              <a:rPr lang="es-ES" dirty="0"/>
              <a:t>. Los tres atributos están muy relacionados con CSS, sobre todo </a:t>
            </a:r>
            <a:r>
              <a:rPr lang="es-ES" dirty="0" err="1"/>
              <a:t>class</a:t>
            </a:r>
            <a:r>
              <a:rPr lang="es-ES" dirty="0"/>
              <a:t> y </a:t>
            </a:r>
            <a:r>
              <a:rPr lang="es-ES" dirty="0" err="1"/>
              <a:t>style</a:t>
            </a:r>
            <a:r>
              <a:rPr lang="es-ES" dirty="0"/>
              <a:t>.</a:t>
            </a:r>
          </a:p>
          <a:p>
            <a:r>
              <a:rPr lang="es-ES" dirty="0"/>
              <a:t>El atributo id se emplea para asignar un identificador único a cada elemento de la página, lo que es útil tanto para aplicar estilos CSS a ese elemento como para programar aplicaciones con JavaScript.</a:t>
            </a:r>
          </a:p>
          <a:p>
            <a:r>
              <a:rPr lang="es-ES" dirty="0"/>
              <a:t>Por otra parte, el atributo </a:t>
            </a:r>
            <a:r>
              <a:rPr lang="es-ES" dirty="0" err="1"/>
              <a:t>class</a:t>
            </a:r>
            <a:r>
              <a:rPr lang="es-ES" dirty="0"/>
              <a:t> se emplea para definir la clase CSS que se aplica a un elemento. La clase CSS es un nombre de un conjunto de estilos que se definen en la hoja de estilos y que se quieren aplicar a un elemento.</a:t>
            </a:r>
          </a:p>
        </p:txBody>
      </p:sp>
    </p:spTree>
    <p:extLst>
      <p:ext uri="{BB962C8B-B14F-4D97-AF65-F5344CB8AC3E}">
        <p14:creationId xmlns:p14="http://schemas.microsoft.com/office/powerpoint/2010/main" val="279995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7E511-1B5F-4926-8556-3F12961F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5C386-0859-4C31-B10A-95F5B795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proceso de indicar las distintas partes que componen la información se denomina </a:t>
            </a:r>
            <a:r>
              <a:rPr lang="es-ES" b="1" dirty="0"/>
              <a:t>marcar</a:t>
            </a:r>
            <a:r>
              <a:rPr lang="es-ES" dirty="0"/>
              <a:t> (</a:t>
            </a:r>
            <a:r>
              <a:rPr lang="es-ES" dirty="0" err="1"/>
              <a:t>markup</a:t>
            </a:r>
            <a:r>
              <a:rPr lang="es-ES" dirty="0"/>
              <a:t>).</a:t>
            </a:r>
          </a:p>
          <a:p>
            <a:r>
              <a:rPr lang="es-ES" dirty="0"/>
              <a:t>Cada una de las palabras que se emplean para marcar el inicio y el fin de una sección se denomina </a:t>
            </a:r>
            <a:r>
              <a:rPr lang="es-ES" b="1" dirty="0"/>
              <a:t>etiquetas</a:t>
            </a:r>
            <a:r>
              <a:rPr lang="es-ES" dirty="0"/>
              <a:t>.</a:t>
            </a:r>
          </a:p>
          <a:p>
            <a:r>
              <a:rPr lang="es-ES" dirty="0"/>
              <a:t>Los lenguajes de etiquetas son fáciles de leer y escribir.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00194E-6A7A-4B90-9F86-BB676FFD61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0128" y="4242983"/>
            <a:ext cx="5775112" cy="195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7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AEB13-6F88-4022-8B4E-835C1C36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 documento en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E25367-5818-419A-8CA7-67B8F3865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páginas HTML se dividen en dos partes: </a:t>
            </a:r>
            <a:r>
              <a:rPr lang="es-ES" b="1" dirty="0"/>
              <a:t>cabecera</a:t>
            </a:r>
            <a:r>
              <a:rPr lang="es-ES" dirty="0"/>
              <a:t> y </a:t>
            </a:r>
            <a:r>
              <a:rPr lang="es-ES" b="1" dirty="0"/>
              <a:t>cuerpo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Cabecera (head): información sobre la propia página (título, idioma, </a:t>
            </a:r>
            <a:r>
              <a:rPr lang="es-ES" dirty="0" err="1"/>
              <a:t>etc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Cuerpo (</a:t>
            </a:r>
            <a:r>
              <a:rPr lang="es-ES" dirty="0" err="1"/>
              <a:t>body</a:t>
            </a:r>
            <a:r>
              <a:rPr lang="es-ES" dirty="0"/>
              <a:t>): contenidos.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B35060-CA20-41F2-8204-722B21CAEB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8903" y="3683828"/>
            <a:ext cx="3926008" cy="178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6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6FE3E-31A5-488B-8AF0-534C3C4E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 documento en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CC940D-2873-4FB2-A5CE-E91FEF334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documento HTML sencillo tiene el siguiente aspecto: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08C9C9-AD70-4FF1-AA95-F946E5A3A8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2F0"/>
              </a:clrFrom>
              <a:clrTo>
                <a:srgbClr val="F5F2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5053" y="2651568"/>
            <a:ext cx="7118386" cy="33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2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3C76F-D76B-40A5-8757-DE5F1DED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 documento en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A5984D-237A-4EF9-B79D-DF3B95EEA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7345515" cy="3294576"/>
          </a:xfrm>
        </p:spPr>
        <p:txBody>
          <a:bodyPr/>
          <a:lstStyle/>
          <a:p>
            <a:r>
              <a:rPr lang="es-ES" dirty="0"/>
              <a:t>Los documentos HTML tienen una estructura jerárquica, componiéndose de un árbol de elementos y texto. Cada elemento se denota con una etiqueta de apertura como &lt;</a:t>
            </a:r>
            <a:r>
              <a:rPr lang="es-ES" dirty="0" err="1"/>
              <a:t>body</a:t>
            </a:r>
            <a:r>
              <a:rPr lang="es-ES" dirty="0"/>
              <a:t>&gt; y una etiqueta de cierre como &lt;/</a:t>
            </a:r>
            <a:r>
              <a:rPr lang="es-ES" dirty="0" err="1"/>
              <a:t>body</a:t>
            </a:r>
            <a:r>
              <a:rPr lang="es-ES" dirty="0"/>
              <a:t>&gt;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D752AA-710B-4161-A28F-16167F15A3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34447" y="1088304"/>
            <a:ext cx="2266151" cy="468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0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DAB66-2968-49DC-B3D0-C63A4660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 documento en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B96B5-4084-4404-A296-E7F878B07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etiquetas se deben anidar de forma que una etiqueta siempre queda completamente contenida en otra, sin solapamientos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979B7B-582C-48B4-BC2B-BC6FE03D9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140" y="3360821"/>
            <a:ext cx="7245720" cy="4969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464D2AA-3631-4223-B27B-69BDF5301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140" y="4087152"/>
            <a:ext cx="7245720" cy="5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4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08936-BE29-44B2-A728-0968103B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 documento en HTML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305498-EAE5-4294-9475-9C45B2F1BF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0643" y="1785847"/>
            <a:ext cx="7447745" cy="41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0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FE67C-ECA5-486A-A71D-7C532528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y atributos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0C34C9-F3A2-40DE-A596-87FC9470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Las etiquetas se personalizan mediante información adicional proporcionada por los atributos. Cualquier etiqueta puede contener uno o más atributos, separados por espacios, que permiten especificar las etiquetas.</a:t>
            </a:r>
          </a:p>
          <a:p>
            <a:pPr marL="457200" lvl="1" indent="0">
              <a:buNone/>
            </a:pPr>
            <a:r>
              <a:rPr lang="es-E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&lt;etiqueta atributo=“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valor_del_atributo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”&gt;</a:t>
            </a:r>
          </a:p>
          <a:p>
            <a:pPr marL="457200" lvl="1" indent="0">
              <a:buNone/>
            </a:pPr>
            <a:r>
              <a:rPr lang="es-E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&lt;etiqueta atributo1=“valor_del_atributo1” atributo2=“valor_del_atributo2”&gt;</a:t>
            </a:r>
          </a:p>
          <a:p>
            <a:r>
              <a:rPr lang="es-ES" dirty="0"/>
              <a:t>Los atributos tienen que estar siempre definidos mediante el signo igual “=“ y el valor del atributo tiene que estar entre comillas simples o dobles.</a:t>
            </a:r>
          </a:p>
          <a:p>
            <a:r>
              <a:rPr lang="es-ES" dirty="0"/>
              <a:t>Hay atributos comunes a todas las etiquetas (salvo la etiqueta &lt;</a:t>
            </a:r>
            <a:r>
              <a:rPr lang="es-ES" dirty="0" err="1"/>
              <a:t>html</a:t>
            </a:r>
            <a:r>
              <a:rPr lang="es-ES" dirty="0"/>
              <a:t>&gt;) y hay atributos que son específicos de algunas etiquetas concretas.</a:t>
            </a:r>
          </a:p>
          <a:p>
            <a:endParaRPr lang="es-E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17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50AFA-46EC-49BC-853E-BDF8A7A3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Elementos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1AB9E-1851-4861-8F62-7757B10CA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HTML define el término elemento para referirse a las partes que componen el documento. Normalmente un elemento consiste en:</a:t>
            </a:r>
          </a:p>
          <a:p>
            <a:pPr lvl="1"/>
            <a:r>
              <a:rPr lang="es-ES" dirty="0"/>
              <a:t>Etiqueta de apertura</a:t>
            </a:r>
          </a:p>
          <a:p>
            <a:pPr lvl="1"/>
            <a:r>
              <a:rPr lang="es-ES" dirty="0"/>
              <a:t>Posibles atributos con sus respectivos valores</a:t>
            </a:r>
          </a:p>
          <a:p>
            <a:pPr lvl="1"/>
            <a:r>
              <a:rPr lang="es-ES" dirty="0"/>
              <a:t>Contenido de la etiqueta</a:t>
            </a:r>
          </a:p>
          <a:p>
            <a:pPr lvl="1"/>
            <a:r>
              <a:rPr lang="es-ES" dirty="0"/>
              <a:t>Etiqueta de cierre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76EFE4-E681-46FF-A721-BA16DCE5C3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8043" y="4199790"/>
            <a:ext cx="5775112" cy="195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054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878</TotalTime>
  <Words>755</Words>
  <Application>Microsoft Office PowerPoint</Application>
  <PresentationFormat>Panorámica</PresentationFormat>
  <Paragraphs>58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Consolas</vt:lpstr>
      <vt:lpstr>Galería</vt:lpstr>
      <vt:lpstr>Lenguajes de marca y sistemas de información</vt:lpstr>
      <vt:lpstr>Etiquetas</vt:lpstr>
      <vt:lpstr>Primer documento en HTML</vt:lpstr>
      <vt:lpstr>Primer documento en HTML</vt:lpstr>
      <vt:lpstr>Primer documento en HTML</vt:lpstr>
      <vt:lpstr>Primer documento en HTML</vt:lpstr>
      <vt:lpstr>Primer documento en HTML</vt:lpstr>
      <vt:lpstr>Etiquetas y atributos</vt:lpstr>
      <vt:lpstr>Elementos HTML</vt:lpstr>
      <vt:lpstr>Elementos HTML</vt:lpstr>
      <vt:lpstr>Atributos comunes a todos los elementos</vt:lpstr>
      <vt:lpstr>CSS</vt:lpstr>
      <vt:lpstr>CSS</vt:lpstr>
      <vt:lpstr>CSS</vt:lpstr>
      <vt:lpstr>CSS</vt:lpstr>
      <vt:lpstr>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marca y sistemas de información</dc:title>
  <dc:creator>antonio muñoz</dc:creator>
  <cp:lastModifiedBy>antonio muñoz</cp:lastModifiedBy>
  <cp:revision>34</cp:revision>
  <dcterms:created xsi:type="dcterms:W3CDTF">2019-10-08T08:39:24Z</dcterms:created>
  <dcterms:modified xsi:type="dcterms:W3CDTF">2019-11-11T01:12:38Z</dcterms:modified>
</cp:coreProperties>
</file>