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7A18B37-842E-4CF7-A70F-1B09415F324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C351A-4710-46FA-826E-BF5BEE197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Lenguajes de marca y sistemas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6E8C7-DD41-43C5-AA59-0F2EAD0DF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UD01: Introducción a HTML y CSS</a:t>
            </a:r>
            <a:endParaRPr lang="es-ES" dirty="0"/>
          </a:p>
          <a:p>
            <a:r>
              <a:rPr lang="es-ES" dirty="0"/>
              <a:t>Tema 8: Ampliación CSS. Selectores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85C97C-158E-47B9-BCD0-554279371DBA}"/>
              </a:ext>
            </a:extLst>
          </p:cNvPr>
          <p:cNvSpPr txBox="1"/>
          <p:nvPr/>
        </p:nvSpPr>
        <p:spPr>
          <a:xfrm>
            <a:off x="7403123" y="5029199"/>
            <a:ext cx="4424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CIFP a Carballeira – Marcos Valcárcel</a:t>
            </a:r>
          </a:p>
          <a:p>
            <a:pPr algn="r"/>
            <a:r>
              <a:rPr lang="es-ES" dirty="0"/>
              <a:t>Antonio Muñoz Rubio</a:t>
            </a:r>
          </a:p>
        </p:txBody>
      </p:sp>
    </p:spTree>
    <p:extLst>
      <p:ext uri="{BB962C8B-B14F-4D97-AF65-F5344CB8AC3E}">
        <p14:creationId xmlns:p14="http://schemas.microsoft.com/office/powerpoint/2010/main" val="209349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25B7C-99A5-400E-8530-3163F6D6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Selectores jerárquicos:</a:t>
            </a:r>
            <a:br>
              <a:rPr lang="es-ES" dirty="0"/>
            </a:br>
            <a:r>
              <a:rPr lang="es-ES" dirty="0"/>
              <a:t>Selector de elementos hijos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E3D7D9-9C59-4072-991B-AB6BF735A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este caso, solamente funciona para elementos que son hijos directos. Se hace de la siguiente manera:</a:t>
            </a:r>
          </a:p>
          <a:p>
            <a:endParaRPr lang="es-ES" dirty="0"/>
          </a:p>
          <a:p>
            <a:r>
              <a:rPr lang="es-ES" dirty="0"/>
              <a:t>El signo &gt; indica una relación jerárquica de padre a hijo.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20F63C-0AA0-4E47-B592-877A7FBDF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39" y="2653738"/>
            <a:ext cx="1709553" cy="775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0DEBABA-FDAF-417F-86BB-BCB64D1A1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527" y="4114131"/>
            <a:ext cx="3966945" cy="2178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4736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A22A9-B3AA-42FA-95B6-C3E60DC9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Selectores jerárquicos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F9321ADB-65C8-4ED1-AF0F-D668BDBFB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717862"/>
              </p:ext>
            </p:extLst>
          </p:nvPr>
        </p:nvGraphicFramePr>
        <p:xfrm>
          <a:off x="2118168" y="1574157"/>
          <a:ext cx="7326774" cy="4330521"/>
        </p:xfrm>
        <a:graphic>
          <a:graphicData uri="http://schemas.openxmlformats.org/drawingml/2006/table">
            <a:tbl>
              <a:tblPr/>
              <a:tblGrid>
                <a:gridCol w="1655628">
                  <a:extLst>
                    <a:ext uri="{9D8B030D-6E8A-4147-A177-3AD203B41FA5}">
                      <a16:colId xmlns:a16="http://schemas.microsoft.com/office/drawing/2014/main" val="634141544"/>
                    </a:ext>
                  </a:extLst>
                </a:gridCol>
                <a:gridCol w="5671146">
                  <a:extLst>
                    <a:ext uri="{9D8B030D-6E8A-4147-A177-3AD203B41FA5}">
                      <a16:colId xmlns:a16="http://schemas.microsoft.com/office/drawing/2014/main" val="1790602191"/>
                    </a:ext>
                  </a:extLst>
                </a:gridCol>
              </a:tblGrid>
              <a:tr h="180439">
                <a:tc>
                  <a:txBody>
                    <a:bodyPr/>
                    <a:lstStyle/>
                    <a:p>
                      <a:pPr algn="l" fontAlgn="t"/>
                      <a:r>
                        <a:rPr lang="es-ES" sz="105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Síntasis</a:t>
                      </a:r>
                      <a:endParaRPr lang="es-ES" sz="105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9" marR="5719" marT="5719" marB="0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Significado</a:t>
                      </a:r>
                    </a:p>
                  </a:txBody>
                  <a:tcPr marL="5719" marR="5719" marT="5719" marB="0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764263"/>
                  </a:ext>
                </a:extLst>
              </a:tr>
              <a:tr h="360876">
                <a:tc>
                  <a:txBody>
                    <a:bodyPr/>
                    <a:lstStyle/>
                    <a:p>
                      <a:pPr algn="l" fontAlgn="t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elemento1 + elemento2 </a:t>
                      </a:r>
                    </a:p>
                  </a:txBody>
                  <a:tcPr marL="5719" marR="5719" marT="5719" marB="0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estilo se aplica al elemento2 cuando es hermano del elemento1 y además el elemento1 precede inmediatamente al elemento2</a:t>
                      </a:r>
                    </a:p>
                  </a:txBody>
                  <a:tcPr marL="5719" marR="5719" marT="5719" marB="0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54221"/>
                  </a:ext>
                </a:extLst>
              </a:tr>
              <a:tr h="360876">
                <a:tc>
                  <a:txBody>
                    <a:bodyPr/>
                    <a:lstStyle/>
                    <a:p>
                      <a:pPr algn="l" fontAlgn="t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elemento1 ~ elemento2 </a:t>
                      </a:r>
                    </a:p>
                  </a:txBody>
                  <a:tcPr marL="5719" marR="5719" marT="5719" marB="0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aplica al elemento2 cuando es hermano del elemento1 y este lo precede, aunque no sea inmediatamente</a:t>
                      </a:r>
                    </a:p>
                  </a:txBody>
                  <a:tcPr marL="5719" marR="5719" marT="5719" marB="0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901702"/>
                  </a:ext>
                </a:extLst>
              </a:tr>
              <a:tr h="180439">
                <a:tc>
                  <a:txBody>
                    <a:bodyPr/>
                    <a:lstStyle/>
                    <a:p>
                      <a:pPr algn="l" fontAlgn="t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elemento:empty</a:t>
                      </a:r>
                    </a:p>
                  </a:txBody>
                  <a:tcPr marL="5719" marR="5719" marT="5719" marB="0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aplica cuando el elemento este vacío</a:t>
                      </a:r>
                    </a:p>
                  </a:txBody>
                  <a:tcPr marL="5719" marR="5719" marT="5719" marB="0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020835"/>
                  </a:ext>
                </a:extLst>
              </a:tr>
              <a:tr h="1443503">
                <a:tc>
                  <a:txBody>
                    <a:bodyPr/>
                    <a:lstStyle/>
                    <a:p>
                      <a:pPr algn="l" fontAlgn="t"/>
                      <a:r>
                        <a:rPr lang="es-E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elemento:nth-child</a:t>
                      </a:r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s-E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núm</a:t>
                      </a:r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5719" marR="5719" marT="5719" marB="0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aplica al elemento indicado cuando sea el hijo con el número indicado</a:t>
                      </a:r>
                      <a:b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pueden emplear expresiones más complejas mediante el uso de la variable n para conseguir fórmulas más complejas.</a:t>
                      </a:r>
                      <a:b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También se puede utilizar las palabras </a:t>
                      </a:r>
                      <a:r>
                        <a:rPr lang="es-E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odd</a:t>
                      </a:r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(impar) y </a:t>
                      </a:r>
                      <a:r>
                        <a:rPr lang="es-E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</a:t>
                      </a:r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(par)</a:t>
                      </a:r>
                      <a:b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Ejemplos de uso:</a:t>
                      </a:r>
                      <a:b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E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tr:nth-child</a:t>
                      </a:r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(3): Selecciona la tercera fila de una tabla</a:t>
                      </a:r>
                      <a:b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E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tr:nth-child</a:t>
                      </a:r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s-E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odd</a:t>
                      </a:r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): Selecciona las filas impares</a:t>
                      </a:r>
                      <a:b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E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tr:nth-child</a:t>
                      </a:r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(3n+1): Selecciona las filas 1, 4, 7, 10 (de tres en tres)</a:t>
                      </a:r>
                    </a:p>
                  </a:txBody>
                  <a:tcPr marL="5719" marR="5719" marT="5719" marB="0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920482"/>
                  </a:ext>
                </a:extLst>
              </a:tr>
              <a:tr h="180439">
                <a:tc>
                  <a:txBody>
                    <a:bodyPr/>
                    <a:lstStyle/>
                    <a:p>
                      <a:pPr algn="l" fontAlgn="t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elemento:nth-last-child(n)</a:t>
                      </a:r>
                    </a:p>
                  </a:txBody>
                  <a:tcPr marL="5719" marR="5719" marT="5719" marB="0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Funciona igual que el anterior pero cuenta los elementos hijos a partir del último en orden inverso</a:t>
                      </a:r>
                    </a:p>
                  </a:txBody>
                  <a:tcPr marL="5719" marR="5719" marT="5719" marB="0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450087"/>
                  </a:ext>
                </a:extLst>
              </a:tr>
              <a:tr h="180439">
                <a:tc>
                  <a:txBody>
                    <a:bodyPr/>
                    <a:lstStyle/>
                    <a:p>
                      <a:pPr algn="l" fontAlgn="t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elemento:first-child</a:t>
                      </a:r>
                    </a:p>
                  </a:txBody>
                  <a:tcPr marL="5719" marR="5719" marT="5719" marB="0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aplica al elemento cuando es el primer hijo</a:t>
                      </a:r>
                    </a:p>
                  </a:txBody>
                  <a:tcPr marL="5719" marR="5719" marT="5719" marB="0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893718"/>
                  </a:ext>
                </a:extLst>
              </a:tr>
              <a:tr h="180439">
                <a:tc>
                  <a:txBody>
                    <a:bodyPr/>
                    <a:lstStyle/>
                    <a:p>
                      <a:pPr algn="l" fontAlgn="t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elemento:last-child</a:t>
                      </a:r>
                    </a:p>
                  </a:txBody>
                  <a:tcPr marL="5719" marR="5719" marT="5719" marB="0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aplica al elemento cuando es el último hijo</a:t>
                      </a:r>
                    </a:p>
                  </a:txBody>
                  <a:tcPr marL="5719" marR="5719" marT="5719" marB="0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969637"/>
                  </a:ext>
                </a:extLst>
              </a:tr>
              <a:tr h="180439">
                <a:tc>
                  <a:txBody>
                    <a:bodyPr/>
                    <a:lstStyle/>
                    <a:p>
                      <a:pPr algn="l" fontAlgn="t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elemento:only-child</a:t>
                      </a:r>
                    </a:p>
                  </a:txBody>
                  <a:tcPr marL="5719" marR="5719" marT="5719" marB="0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aplica al elemento cuando es el único hijo</a:t>
                      </a:r>
                    </a:p>
                  </a:txBody>
                  <a:tcPr marL="5719" marR="5719" marT="5719" marB="0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25803"/>
                  </a:ext>
                </a:extLst>
              </a:tr>
              <a:tr h="180439">
                <a:tc>
                  <a:txBody>
                    <a:bodyPr/>
                    <a:lstStyle/>
                    <a:p>
                      <a:pPr algn="l" fontAlgn="t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elemento:first-of-type</a:t>
                      </a:r>
                    </a:p>
                  </a:txBody>
                  <a:tcPr marL="5719" marR="5719" marT="5719" marB="0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Primer descendente de su tipo</a:t>
                      </a:r>
                    </a:p>
                  </a:txBody>
                  <a:tcPr marL="5719" marR="5719" marT="5719" marB="0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5101"/>
                  </a:ext>
                </a:extLst>
              </a:tr>
              <a:tr h="180439">
                <a:tc>
                  <a:txBody>
                    <a:bodyPr/>
                    <a:lstStyle/>
                    <a:p>
                      <a:pPr algn="l" fontAlgn="t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elemento:last-of-type</a:t>
                      </a:r>
                    </a:p>
                  </a:txBody>
                  <a:tcPr marL="5719" marR="5719" marT="5719" marB="0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Último descendente de su tipo</a:t>
                      </a:r>
                    </a:p>
                  </a:txBody>
                  <a:tcPr marL="5719" marR="5719" marT="5719" marB="0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433178"/>
                  </a:ext>
                </a:extLst>
              </a:tr>
              <a:tr h="360876">
                <a:tc>
                  <a:txBody>
                    <a:bodyPr/>
                    <a:lstStyle/>
                    <a:p>
                      <a:pPr algn="l" fontAlgn="t"/>
                      <a:r>
                        <a:rPr lang="es-E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elemento:nth-first-of-type</a:t>
                      </a:r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(n)</a:t>
                      </a:r>
                    </a:p>
                  </a:txBody>
                  <a:tcPr marL="5719" marR="5719" marT="5719" marB="0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Funciona como </a:t>
                      </a:r>
                      <a:r>
                        <a:rPr lang="es-E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nth-child</a:t>
                      </a:r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pero se refiere al número de hijos de ese tipo. No cuenta hijos, solamente los hijos del tipo indicado</a:t>
                      </a:r>
                    </a:p>
                  </a:txBody>
                  <a:tcPr marL="5719" marR="5719" marT="5719" marB="0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945756"/>
                  </a:ext>
                </a:extLst>
              </a:tr>
              <a:tr h="180439">
                <a:tc>
                  <a:txBody>
                    <a:bodyPr/>
                    <a:lstStyle/>
                    <a:p>
                      <a:pPr algn="l" fontAlgn="t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elemento:nth-last-of-type(n)</a:t>
                      </a:r>
                    </a:p>
                  </a:txBody>
                  <a:tcPr marL="5719" marR="5719" marT="5719" marB="0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Como el anterior pero cuenta n desde el final</a:t>
                      </a:r>
                    </a:p>
                  </a:txBody>
                  <a:tcPr marL="5719" marR="5719" marT="5719" marB="0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603588"/>
                  </a:ext>
                </a:extLst>
              </a:tr>
              <a:tr h="180439">
                <a:tc>
                  <a:txBody>
                    <a:bodyPr/>
                    <a:lstStyle/>
                    <a:p>
                      <a:pPr algn="l" fontAlgn="t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elemento:nth-only-of-type</a:t>
                      </a:r>
                    </a:p>
                  </a:txBody>
                  <a:tcPr marL="5719" marR="5719" marT="5719" marB="0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aplica cuando el elemento es el único hijo de ese tipo</a:t>
                      </a:r>
                    </a:p>
                  </a:txBody>
                  <a:tcPr marL="5719" marR="5719" marT="5719" marB="0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110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711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2748E-6080-429C-99EC-2847F1BF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Selectores jerárquicos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37C30F-E402-4F8A-B85E-B73C29655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66" y="1732726"/>
            <a:ext cx="5523580" cy="3531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CD31F07-3D68-469B-AE8E-FB7FBA7E1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156" y="1732726"/>
            <a:ext cx="5381891" cy="3531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4855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D300A-D908-4D8A-AC98-BB5440AB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Selección </a:t>
            </a:r>
            <a:r>
              <a:rPr lang="es-ES"/>
              <a:t>por atributos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C092D-CD00-4741-BBE5-AE570A837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Permite aplicar estilos a un elemento cuando este tiene un determinado valor sobre un atributo. Para eso se indica el atributo entre corchetes, seguido del signo de igualdad y un valor entre comillas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FF2ED95-17A4-40B0-8C4F-DFADF70B9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132" y="3429000"/>
            <a:ext cx="5543550" cy="2914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8379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8B44D-0DCD-4590-BBE0-27B26C210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/>
          <a:lstStyle/>
          <a:p>
            <a:r>
              <a:rPr lang="es-ES" dirty="0"/>
              <a:t>Selección por atributos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C9B73A-48C5-4FA1-81B0-52A5CC1E3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9603275" cy="3294576"/>
          </a:xfrm>
        </p:spPr>
        <p:txBody>
          <a:bodyPr/>
          <a:lstStyle/>
          <a:p>
            <a:r>
              <a:rPr lang="es-ES" dirty="0"/>
              <a:t>Se puede mezclar este tipo de definiciones con clases o definiciones por identificador:</a:t>
            </a:r>
          </a:p>
          <a:p>
            <a:endParaRPr lang="es-ES" dirty="0"/>
          </a:p>
          <a:p>
            <a:r>
              <a:rPr lang="es-ES" dirty="0"/>
              <a:t>En este caso el estilo definido se aplica a párrafos de clase1 que estén marcados con valor </a:t>
            </a:r>
            <a:r>
              <a:rPr lang="es-ES" i="1" dirty="0"/>
              <a:t>en </a:t>
            </a:r>
            <a:r>
              <a:rPr lang="es-ES" dirty="0" err="1"/>
              <a:t>en</a:t>
            </a:r>
            <a:r>
              <a:rPr lang="es-ES" dirty="0"/>
              <a:t> el atributo </a:t>
            </a:r>
            <a:r>
              <a:rPr lang="es-ES" dirty="0" err="1"/>
              <a:t>lang</a:t>
            </a:r>
            <a:r>
              <a:rPr lang="es-ES" dirty="0"/>
              <a:t> (idioma inglés)</a:t>
            </a:r>
            <a:endParaRPr lang="es-ES" i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B8F262-5C6D-4AE2-9C98-3137BD2AC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959" y="2657475"/>
            <a:ext cx="3028950" cy="771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1583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740B7-8887-4A7F-B679-94E456091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Selección por atributos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2EDE76-1362-4EB4-9FC9-C7E5BADE7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puede incluso emplear mas de un atributo: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973606-26DF-475B-810F-CECA5C093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157" y="2836946"/>
            <a:ext cx="6315075" cy="3333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279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013C1-6D8A-4685-B44B-28F95F28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Selección por atributos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78957D50-D321-414E-ADEE-E1F9C7DE0F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812965"/>
              </p:ext>
            </p:extLst>
          </p:nvPr>
        </p:nvGraphicFramePr>
        <p:xfrm>
          <a:off x="1844842" y="1716504"/>
          <a:ext cx="8277726" cy="3561348"/>
        </p:xfrm>
        <a:graphic>
          <a:graphicData uri="http://schemas.openxmlformats.org/drawingml/2006/table">
            <a:tbl>
              <a:tblPr/>
              <a:tblGrid>
                <a:gridCol w="2441104">
                  <a:extLst>
                    <a:ext uri="{9D8B030D-6E8A-4147-A177-3AD203B41FA5}">
                      <a16:colId xmlns:a16="http://schemas.microsoft.com/office/drawing/2014/main" val="774080054"/>
                    </a:ext>
                  </a:extLst>
                </a:gridCol>
                <a:gridCol w="5836622">
                  <a:extLst>
                    <a:ext uri="{9D8B030D-6E8A-4147-A177-3AD203B41FA5}">
                      <a16:colId xmlns:a16="http://schemas.microsoft.com/office/drawing/2014/main" val="2146981268"/>
                    </a:ext>
                  </a:extLst>
                </a:gridCol>
              </a:tblGrid>
              <a:tr h="323758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Sintaxis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Significado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429431"/>
                  </a:ext>
                </a:extLst>
              </a:tr>
              <a:tr h="647518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elemento[atributo~="valor"]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Elementos que usen el atributo indicado que contengan el valor aunque separado de otros valores por espacios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908791"/>
                  </a:ext>
                </a:extLst>
              </a:tr>
              <a:tr h="647518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elemento[atributo$="valor"]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Elementos que utilicen el atributo indicado y cuyo contenido finalice con el valor indicado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013045"/>
                  </a:ext>
                </a:extLst>
              </a:tr>
              <a:tr h="647518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elemento[atributo^="valor"]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Elementos que utilicen el atributo y cuyo contenido comience con el valor indicado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8974"/>
                  </a:ext>
                </a:extLst>
              </a:tr>
              <a:tr h="647518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elemento[atributo|="valor"]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Elementos que utilicen el atributo, cuyo contenigo comience con el valor indicado y además ese valor sea una palabra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277003"/>
                  </a:ext>
                </a:extLst>
              </a:tr>
              <a:tr h="647518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elemento[atributo*="valor"]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Elementos que utilicen el atributo indicado y contenga (en cualquier parte) el atributo indicado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850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344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5B208-50E5-40F1-83D9-AC17A93E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Pseudoclases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464616-D058-4969-A8A9-4031DA1A6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</a:t>
            </a:r>
            <a:r>
              <a:rPr lang="es-ES" dirty="0" err="1"/>
              <a:t>pseudoclases</a:t>
            </a:r>
            <a:r>
              <a:rPr lang="es-ES" dirty="0"/>
              <a:t> permiten asociar estilos a un selector cuando le acontece una determinada circunstancia. Inicialmente las </a:t>
            </a:r>
            <a:r>
              <a:rPr lang="es-ES" dirty="0" err="1"/>
              <a:t>pseudoclases</a:t>
            </a:r>
            <a:r>
              <a:rPr lang="es-ES" dirty="0"/>
              <a:t> se aplicaban a los enlaces (elemento a), pero ahora se aplican a cualquier elemento. Las </a:t>
            </a:r>
            <a:r>
              <a:rPr lang="es-ES" dirty="0" err="1"/>
              <a:t>pseudoclases</a:t>
            </a:r>
            <a:r>
              <a:rPr lang="es-ES" dirty="0"/>
              <a:t> clásicas son:</a:t>
            </a:r>
          </a:p>
          <a:p>
            <a:pPr lvl="1"/>
            <a:r>
              <a:rPr lang="es-ES" dirty="0"/>
              <a:t>:link: se aplica a los enlaces no visitados</a:t>
            </a:r>
          </a:p>
          <a:p>
            <a:pPr lvl="1"/>
            <a:r>
              <a:rPr lang="es-ES" dirty="0"/>
              <a:t>:</a:t>
            </a:r>
            <a:r>
              <a:rPr lang="es-ES" dirty="0" err="1"/>
              <a:t>visited</a:t>
            </a:r>
            <a:r>
              <a:rPr lang="es-ES" dirty="0"/>
              <a:t>: enlaces visitados</a:t>
            </a:r>
          </a:p>
          <a:p>
            <a:pPr lvl="1"/>
            <a:r>
              <a:rPr lang="es-ES" dirty="0"/>
              <a:t>:active: Enlaces activos</a:t>
            </a:r>
          </a:p>
          <a:p>
            <a:pPr lvl="1"/>
            <a:r>
              <a:rPr lang="es-ES" dirty="0"/>
              <a:t>:</a:t>
            </a:r>
            <a:r>
              <a:rPr lang="es-ES" dirty="0" err="1"/>
              <a:t>hover</a:t>
            </a:r>
            <a:r>
              <a:rPr lang="es-ES" dirty="0"/>
              <a:t>: Se activa cuando el ratón pasa por encima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854C46-A981-4FFB-9E0D-8A0CAD2F3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353" y="3606730"/>
            <a:ext cx="3209925" cy="2028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209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1B7FB-EF88-44AF-8493-DEB6A07B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Pseudoclases</a:t>
            </a:r>
            <a:endParaRPr lang="es-ES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0978495-6D7E-41F1-A509-466A2063D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261054"/>
              </p:ext>
            </p:extLst>
          </p:nvPr>
        </p:nvGraphicFramePr>
        <p:xfrm>
          <a:off x="870623" y="1557259"/>
          <a:ext cx="10122567" cy="4347417"/>
        </p:xfrm>
        <a:graphic>
          <a:graphicData uri="http://schemas.openxmlformats.org/drawingml/2006/table">
            <a:tbl>
              <a:tblPr/>
              <a:tblGrid>
                <a:gridCol w="1539727">
                  <a:extLst>
                    <a:ext uri="{9D8B030D-6E8A-4147-A177-3AD203B41FA5}">
                      <a16:colId xmlns:a16="http://schemas.microsoft.com/office/drawing/2014/main" val="699504230"/>
                    </a:ext>
                  </a:extLst>
                </a:gridCol>
                <a:gridCol w="8582840">
                  <a:extLst>
                    <a:ext uri="{9D8B030D-6E8A-4147-A177-3AD203B41FA5}">
                      <a16:colId xmlns:a16="http://schemas.microsoft.com/office/drawing/2014/main" val="638089052"/>
                    </a:ext>
                  </a:extLst>
                </a:gridCol>
              </a:tblGrid>
              <a:tr h="19761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Pseudoclase</a:t>
                      </a:r>
                      <a:endParaRPr lang="es-E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Selecciona</a:t>
                      </a:r>
                    </a:p>
                  </a:txBody>
                  <a:tcPr marL="6239" marR="6239" marT="6239" marB="0" anchor="b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85612"/>
                  </a:ext>
                </a:extLst>
              </a:tr>
              <a:tr h="395219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focus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Cuando el elemento obtiene el foco, es decir cuando el elemento ha capturado la entrada del teclado. Muy útil en formularios</a:t>
                      </a:r>
                    </a:p>
                  </a:txBody>
                  <a:tcPr marL="6239" marR="6239" marT="6239" marB="0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141800"/>
                  </a:ext>
                </a:extLst>
              </a:tr>
              <a:tr h="197610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lang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(código)</a:t>
                      </a:r>
                    </a:p>
                  </a:txBody>
                  <a:tcPr marL="6239" marR="6239" marT="6239" marB="0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aplica cuando el elemento está marcado con el lenguaje indicado por su código de idioma en el atributo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lang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51773"/>
                  </a:ext>
                </a:extLst>
              </a:tr>
              <a:tr h="197610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enabled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Cuando el elemento está habilitado (útil en formularios)</a:t>
                      </a:r>
                    </a:p>
                  </a:txBody>
                  <a:tcPr marL="6239" marR="6239" marT="6239" marB="0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69976"/>
                  </a:ext>
                </a:extLst>
              </a:tr>
              <a:tr h="197610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:disabled</a:t>
                      </a:r>
                    </a:p>
                  </a:txBody>
                  <a:tcPr marL="6239" marR="6239" marT="6239" marB="0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Cuando el elemento está deshabilitado (útil en formularios)</a:t>
                      </a:r>
                    </a:p>
                  </a:txBody>
                  <a:tcPr marL="6239" marR="6239" marT="6239" marB="0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954152"/>
                  </a:ext>
                </a:extLst>
              </a:tr>
              <a:tr h="197610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:checked</a:t>
                      </a:r>
                    </a:p>
                  </a:txBody>
                  <a:tcPr marL="6239" marR="6239" marT="6239" marB="0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 controles de formulario de tipo radio o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checkbox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cuando el elemento pasa a estar activado</a:t>
                      </a:r>
                    </a:p>
                  </a:txBody>
                  <a:tcPr marL="6239" marR="6239" marT="6239" marB="0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26174"/>
                  </a:ext>
                </a:extLst>
              </a:tr>
              <a:tr h="395219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:in-range</a:t>
                      </a:r>
                    </a:p>
                  </a:txBody>
                  <a:tcPr marL="6239" marR="6239" marT="6239" marB="0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 controles de formulario (de tipo input) cuando el valor que contiene esté dentro de rango. Es decir, está entre los valores de los atributos min y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6239" marR="6239" marT="6239" marB="0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658645"/>
                  </a:ext>
                </a:extLst>
              </a:tr>
              <a:tr h="197610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:out-of-range</a:t>
                      </a:r>
                    </a:p>
                  </a:txBody>
                  <a:tcPr marL="6239" marR="6239" marT="6239" marB="0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Cuando está fuera de rango</a:t>
                      </a:r>
                    </a:p>
                  </a:txBody>
                  <a:tcPr marL="6239" marR="6239" marT="6239" marB="0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160813"/>
                  </a:ext>
                </a:extLst>
              </a:tr>
              <a:tr h="197610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:target</a:t>
                      </a:r>
                    </a:p>
                  </a:txBody>
                  <a:tcPr marL="6239" marR="6239" marT="6239" marB="0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aplica cuando el elemento al que se refiere ha sido destino de un enlace</a:t>
                      </a:r>
                    </a:p>
                  </a:txBody>
                  <a:tcPr marL="6239" marR="6239" marT="6239" marB="0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11753"/>
                  </a:ext>
                </a:extLst>
              </a:tr>
              <a:tr h="197610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:valid</a:t>
                      </a:r>
                    </a:p>
                  </a:txBody>
                  <a:tcPr marL="6239" marR="6239" marT="6239" marB="0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Controles de formulario que contienen valores válidos (lo serán dependiendo del tipo de elemento)</a:t>
                      </a:r>
                    </a:p>
                  </a:txBody>
                  <a:tcPr marL="6239" marR="6239" marT="6239" marB="0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779807"/>
                  </a:ext>
                </a:extLst>
              </a:tr>
              <a:tr h="197610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:invalid</a:t>
                      </a:r>
                    </a:p>
                  </a:txBody>
                  <a:tcPr marL="6239" marR="6239" marT="6239" marB="0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aplica cuando los controles de formulario no tienen valores válidos</a:t>
                      </a:r>
                    </a:p>
                  </a:txBody>
                  <a:tcPr marL="6239" marR="6239" marT="6239" marB="0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1905933"/>
                  </a:ext>
                </a:extLst>
              </a:tr>
              <a:tr h="197610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:read-only</a:t>
                      </a:r>
                    </a:p>
                  </a:txBody>
                  <a:tcPr marL="6239" marR="6239" marT="6239" marB="0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Controles de formulario que están en modo de solo lectura (debido a usar el atributo HTML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readonly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239" marR="6239" marT="6239" marB="0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723943"/>
                  </a:ext>
                </a:extLst>
              </a:tr>
              <a:tr h="197610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:read-write</a:t>
                      </a:r>
                    </a:p>
                  </a:txBody>
                  <a:tcPr marL="6239" marR="6239" marT="6239" marB="0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Controles que se puedan leer y escribir</a:t>
                      </a:r>
                    </a:p>
                  </a:txBody>
                  <a:tcPr marL="6239" marR="6239" marT="6239" marB="0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065968"/>
                  </a:ext>
                </a:extLst>
              </a:tr>
              <a:tr h="197610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:required</a:t>
                      </a:r>
                    </a:p>
                  </a:txBody>
                  <a:tcPr marL="6239" marR="6239" marT="6239" marB="0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Controles de formulario que están marcados (gracias al atributo HTML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para ser rellenados obligatoriamente</a:t>
                      </a:r>
                    </a:p>
                  </a:txBody>
                  <a:tcPr marL="6239" marR="6239" marT="6239" marB="0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536712"/>
                  </a:ext>
                </a:extLst>
              </a:tr>
              <a:tr h="197610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:optional</a:t>
                      </a:r>
                    </a:p>
                  </a:txBody>
                  <a:tcPr marL="6239" marR="6239" marT="6239" marB="0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Controles que no están obligados a ser rellenados</a:t>
                      </a:r>
                    </a:p>
                  </a:txBody>
                  <a:tcPr marL="6239" marR="6239" marT="6239" marB="0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972856"/>
                  </a:ext>
                </a:extLst>
              </a:tr>
              <a:tr h="197610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:default</a:t>
                      </a:r>
                    </a:p>
                  </a:txBody>
                  <a:tcPr marL="6239" marR="6239" marT="6239" marB="0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Selecciona los elementos de un formulario que son las opciones marcadas por defecto</a:t>
                      </a:r>
                    </a:p>
                  </a:txBody>
                  <a:tcPr marL="6239" marR="6239" marT="6239" marB="0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45346"/>
                  </a:ext>
                </a:extLst>
              </a:tr>
              <a:tr h="197610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:lang(codigoLenguaje)</a:t>
                      </a:r>
                    </a:p>
                  </a:txBody>
                  <a:tcPr marL="6239" marR="6239" marT="6239" marB="0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Selecciona los elementos que hayan utilizado el atributo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lang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con el código indicado</a:t>
                      </a:r>
                    </a:p>
                  </a:txBody>
                  <a:tcPr marL="6239" marR="6239" marT="6239" marB="0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35853"/>
                  </a:ext>
                </a:extLst>
              </a:tr>
              <a:tr h="395219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:root</a:t>
                      </a:r>
                    </a:p>
                  </a:txBody>
                  <a:tcPr marL="6239" marR="6239" marT="6239" marB="0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aplica a todos los párrafos excepto al primero de cada grupo de hermanos. Solo tiene utilidad cuando se aplica CSS sobre documentos XML</a:t>
                      </a:r>
                    </a:p>
                  </a:txBody>
                  <a:tcPr marL="6239" marR="6239" marT="6239" marB="0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217717"/>
                  </a:ext>
                </a:extLst>
              </a:tr>
              <a:tr h="197610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:not(selector)</a:t>
                      </a:r>
                    </a:p>
                  </a:txBody>
                  <a:tcPr marL="6239" marR="6239" marT="6239" marB="0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aplica cuando el elemento no cumple ser del tipo indicado por el selector dentro de la palabra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300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5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DF6BA-D2D4-400A-8603-B843E999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/>
          <a:lstStyle/>
          <a:p>
            <a:r>
              <a:rPr lang="es-ES"/>
              <a:t>Pseudoelementos</a:t>
            </a:r>
            <a:endParaRPr lang="es-ES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01248E0-200A-45B8-99C8-8C9EC1120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926370"/>
              </p:ext>
            </p:extLst>
          </p:nvPr>
        </p:nvGraphicFramePr>
        <p:xfrm>
          <a:off x="3120966" y="2002559"/>
          <a:ext cx="5621881" cy="2673372"/>
        </p:xfrm>
        <a:graphic>
          <a:graphicData uri="http://schemas.openxmlformats.org/drawingml/2006/table">
            <a:tbl>
              <a:tblPr/>
              <a:tblGrid>
                <a:gridCol w="1641946">
                  <a:extLst>
                    <a:ext uri="{9D8B030D-6E8A-4147-A177-3AD203B41FA5}">
                      <a16:colId xmlns:a16="http://schemas.microsoft.com/office/drawing/2014/main" val="3167906928"/>
                    </a:ext>
                  </a:extLst>
                </a:gridCol>
                <a:gridCol w="3979935">
                  <a:extLst>
                    <a:ext uri="{9D8B030D-6E8A-4147-A177-3AD203B41FA5}">
                      <a16:colId xmlns:a16="http://schemas.microsoft.com/office/drawing/2014/main" val="3383610295"/>
                    </a:ext>
                  </a:extLst>
                </a:gridCol>
              </a:tblGrid>
              <a:tr h="334864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Pseudoelemento</a:t>
                      </a:r>
                      <a:endParaRPr lang="es-E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Significado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31667"/>
                  </a:ext>
                </a:extLst>
              </a:tr>
              <a:tr h="334864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::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-line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Primera línea del elemento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709856"/>
                  </a:ext>
                </a:extLst>
              </a:tr>
              <a:tr h="334864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::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first-letter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Primera letra del elemento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8894"/>
                  </a:ext>
                </a:extLst>
              </a:tr>
              <a:tr h="334864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::after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aplica para colocar código tras el elemento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97044"/>
                  </a:ext>
                </a:extLst>
              </a:tr>
              <a:tr h="334864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::before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aplica para colocar código antes del elemento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789067"/>
                  </a:ext>
                </a:extLst>
              </a:tr>
              <a:tr h="334864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::selection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aplica al texto seleccionado del elemento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150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32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6DF60-DD17-4060-A294-40B96F61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Repaso selectores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41B81E-0B9F-437D-B891-A2DA501B0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Son la primera parte de una regla CSS</a:t>
            </a:r>
          </a:p>
          <a:p>
            <a:r>
              <a:rPr lang="es-ES" dirty="0"/>
              <a:t>Permiten definir el elemento o elementos sobre los que se aplica el conjunto de propiedades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DFD176-95C2-4CDE-9C4F-C385469A151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3810" y="3429000"/>
            <a:ext cx="6870310" cy="267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90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01908-FB39-4D9C-8A1A-5D096FFC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Selectores CSS básicos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FC0F9E-73BD-41F8-9B1A-E687AB197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Selector de etiqueta: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 {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background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-color: 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yellow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s-ES" dirty="0"/>
              <a:t>Selector de id: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ppal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{color: red;}</a:t>
            </a:r>
          </a:p>
          <a:p>
            <a:r>
              <a:rPr lang="es-ES" dirty="0"/>
              <a:t>Selector de clase (con o sin etiqueta)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E2E103E-67BB-4750-90BE-609C84FF8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455" y="3670917"/>
            <a:ext cx="8330452" cy="2561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402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71B11-892C-447A-827E-6B182B4B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s-ES" sz="3200"/>
              <a:t>Selector universal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080A8A-CF70-408E-8723-F2F18744C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58175"/>
            <a:ext cx="4345401" cy="330817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dirty="0"/>
              <a:t>Permite aplicar un estilo a todas las etiquetas del documento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s-ES" dirty="0">
                <a:solidFill>
                  <a:schemeClr val="accent4"/>
                </a:solidFill>
                <a:latin typeface="Consolas" panose="020B0609020204030204" pitchFamily="49" charset="0"/>
              </a:rPr>
              <a:t>* {</a:t>
            </a:r>
            <a:r>
              <a:rPr lang="es-ES" dirty="0" err="1">
                <a:solidFill>
                  <a:schemeClr val="accent4"/>
                </a:solidFill>
                <a:latin typeface="Consolas" panose="020B0609020204030204" pitchFamily="49" charset="0"/>
              </a:rPr>
              <a:t>color:black</a:t>
            </a:r>
            <a:r>
              <a:rPr lang="es-ES" dirty="0">
                <a:solidFill>
                  <a:schemeClr val="accent4"/>
                </a:solidFill>
                <a:latin typeface="Consolas" panose="020B0609020204030204" pitchFamily="49" charset="0"/>
              </a:rPr>
              <a:t>;}</a:t>
            </a:r>
          </a:p>
          <a:p>
            <a:pPr>
              <a:lnSpc>
                <a:spcPct val="110000"/>
              </a:lnSpc>
            </a:pPr>
            <a:r>
              <a:rPr lang="es-ES" dirty="0"/>
              <a:t>No se suele emplear de esta manera ya que es un selector muy poco discriminatorio pero sí que se utiliza para tablas y listas</a:t>
            </a:r>
          </a:p>
        </p:txBody>
      </p:sp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1AD64785-CEA9-443D-B92A-CBCC187BE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399" y="1395663"/>
            <a:ext cx="5900510" cy="376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976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71B11-892C-447A-827E-6B182B4B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s-ES" sz="3200"/>
              <a:t>Selector universal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F75087B-BD47-412D-BD57-6098F3C87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2109787"/>
            <a:ext cx="7286625" cy="263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037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EFFEE-5DA2-4920-9AAA-EE8FD3DB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Selectores jerárquicos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34312A-D556-4CBA-80BF-0FB007388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046" y="1863700"/>
            <a:ext cx="6309907" cy="351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727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B3D61-D867-4B06-8549-BAB26680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Selectores jerárquicos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8D894D-9A47-4145-9933-BD4039E4462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80432" y="1554443"/>
            <a:ext cx="6031135" cy="446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0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9F376-A355-44A6-AE2C-32A0A0EC8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Selectores jerárquicos:</a:t>
            </a:r>
            <a:br>
              <a:rPr lang="es-ES" dirty="0"/>
            </a:br>
            <a:r>
              <a:rPr lang="es-ES" dirty="0"/>
              <a:t>Selector descendente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33397F-BC78-4BD0-83D4-8FA8B3A46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Permite indicar que el estilo definido se aplica a una determinada etiqueta pero cuando este contenida en otra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AAD176C-50D2-48C9-8348-BB787F1B4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750" y="3172327"/>
            <a:ext cx="6182314" cy="28507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857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EE304-C661-427B-88F6-3B23C4D2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Selectores jerárquicos:</a:t>
            </a:r>
            <a:br>
              <a:rPr lang="es-ES" dirty="0"/>
            </a:br>
            <a:r>
              <a:rPr lang="es-ES" dirty="0"/>
              <a:t>Selector descendente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529EE1-59B2-4A60-8B6E-789247322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Se pueden hacer combinaciones más complejas:</a:t>
            </a:r>
          </a:p>
          <a:p>
            <a:endParaRPr lang="es-ES" dirty="0"/>
          </a:p>
          <a:p>
            <a:pPr marL="457200" lvl="1" indent="0">
              <a:buNone/>
            </a:pPr>
            <a:r>
              <a:rPr lang="es-ES" dirty="0"/>
              <a:t>Se aplica a los párrafos que estén dentro de un artículo, que a su vez estén dentro de una sección</a:t>
            </a:r>
          </a:p>
          <a:p>
            <a:r>
              <a:rPr lang="es-ES" dirty="0"/>
              <a:t>Esta técnica vale para cualquier selector:</a:t>
            </a:r>
          </a:p>
          <a:p>
            <a:endParaRPr lang="es-ES" dirty="0"/>
          </a:p>
          <a:p>
            <a:pPr marL="457200" lvl="1" indent="0">
              <a:buNone/>
            </a:pPr>
            <a:r>
              <a:rPr lang="es-ES" dirty="0"/>
              <a:t>En este caso actúa sobre los elementos de la clase .rojo interiores a un elemento sección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F49886-D7A4-4A4A-B67F-FCAD182DAE9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13630" y="2171769"/>
            <a:ext cx="2186637" cy="72556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56D919C-7BA7-443D-99C7-F8BABFFBEDC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47203" y="3819057"/>
            <a:ext cx="1719492" cy="68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57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1216</Words>
  <Application>Microsoft Office PowerPoint</Application>
  <PresentationFormat>Panorámica</PresentationFormat>
  <Paragraphs>141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Consolas</vt:lpstr>
      <vt:lpstr>Galería</vt:lpstr>
      <vt:lpstr>Lenguajes de marca y sistemas de información</vt:lpstr>
      <vt:lpstr>Repaso selectores</vt:lpstr>
      <vt:lpstr>Selectores CSS básicos</vt:lpstr>
      <vt:lpstr>Selector universal</vt:lpstr>
      <vt:lpstr>Selector universal</vt:lpstr>
      <vt:lpstr>Selectores jerárquicos</vt:lpstr>
      <vt:lpstr>Selectores jerárquicos</vt:lpstr>
      <vt:lpstr>Selectores jerárquicos: Selector descendente </vt:lpstr>
      <vt:lpstr>Selectores jerárquicos: Selector descendente</vt:lpstr>
      <vt:lpstr>Selectores jerárquicos: Selector de elementos hijos</vt:lpstr>
      <vt:lpstr>Selectores jerárquicos</vt:lpstr>
      <vt:lpstr>Selectores jerárquicos</vt:lpstr>
      <vt:lpstr>Selección por atributos</vt:lpstr>
      <vt:lpstr>Selección por atributos</vt:lpstr>
      <vt:lpstr>Selección por atributos</vt:lpstr>
      <vt:lpstr>Selección por atributos</vt:lpstr>
      <vt:lpstr>Pseudoclases</vt:lpstr>
      <vt:lpstr>Pseudoclases</vt:lpstr>
      <vt:lpstr>Pseudoelementos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de marca y sistemas de información</dc:title>
  <dc:creator>antonio muñoz</dc:creator>
  <cp:lastModifiedBy>antonio muñoz</cp:lastModifiedBy>
  <cp:revision>44</cp:revision>
  <dcterms:created xsi:type="dcterms:W3CDTF">2019-10-22T23:41:27Z</dcterms:created>
  <dcterms:modified xsi:type="dcterms:W3CDTF">2019-11-14T00:50:10Z</dcterms:modified>
</cp:coreProperties>
</file>