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7A18B37-842E-4CF7-A70F-1B09415F324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muñoz" initials="am" lastIdx="2" clrIdx="0">
    <p:extLst>
      <p:ext uri="{19B8F6BF-5375-455C-9EA6-DF929625EA0E}">
        <p15:presenceInfo xmlns:p15="http://schemas.microsoft.com/office/powerpoint/2012/main" userId="b5d254e14e690c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48" d="100"/>
          <a:sy n="48" d="100"/>
        </p:scale>
        <p:origin x="86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C351A-4710-46FA-826E-BF5BEE197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 y sistemas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6E8C7-DD41-43C5-AA59-0F2EAD0DF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UD03: XML y RSS</a:t>
            </a:r>
            <a:endParaRPr lang="es-ES" dirty="0"/>
          </a:p>
          <a:p>
            <a:r>
              <a:rPr lang="es-ES" dirty="0"/>
              <a:t>Tema 4: XSLT avanzadas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85C97C-158E-47B9-BCD0-554279371DBA}"/>
              </a:ext>
            </a:extLst>
          </p:cNvPr>
          <p:cNvSpPr txBox="1"/>
          <p:nvPr/>
        </p:nvSpPr>
        <p:spPr>
          <a:xfrm>
            <a:off x="7403123" y="5029199"/>
            <a:ext cx="442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CIFP a Carballeira – Marcos Valcárcel</a:t>
            </a:r>
          </a:p>
          <a:p>
            <a:pPr algn="r"/>
            <a:r>
              <a:rPr lang="es-ES" dirty="0"/>
              <a:t>Antonio Muñoz Rubio</a:t>
            </a:r>
          </a:p>
        </p:txBody>
      </p:sp>
    </p:spTree>
    <p:extLst>
      <p:ext uri="{BB962C8B-B14F-4D97-AF65-F5344CB8AC3E}">
        <p14:creationId xmlns:p14="http://schemas.microsoft.com/office/powerpoint/2010/main" val="209349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88982-1A15-4592-9094-0F81745E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Copiar nodos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9BC270-67CF-4FB4-8DB9-F9BA368C1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Tenemos dos opciones para copiar nodos presentes en el documento origen al documento de salida:</a:t>
            </a:r>
          </a:p>
          <a:p>
            <a:pPr lvl="1"/>
            <a:r>
              <a:rPr lang="es-ES" dirty="0"/>
              <a:t>“&lt;</a:t>
            </a:r>
            <a:r>
              <a:rPr lang="es-ES" dirty="0" err="1"/>
              <a:t>xsl:copy</a:t>
            </a:r>
            <a:r>
              <a:rPr lang="es-ES" dirty="0"/>
              <a:t>&gt;”: realiza una copia sencilla del elemento al que se refiere la plantilla. No copia sus atributos, su texto o sus hijos, solamente el elemento. Se llama copia superficial (</a:t>
            </a:r>
            <a:r>
              <a:rPr lang="es-ES" dirty="0" err="1"/>
              <a:t>shallow</a:t>
            </a:r>
            <a:r>
              <a:rPr lang="es-ES" dirty="0"/>
              <a:t> </a:t>
            </a:r>
            <a:r>
              <a:rPr lang="es-ES" dirty="0" err="1"/>
              <a:t>copy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“&lt;</a:t>
            </a:r>
            <a:r>
              <a:rPr lang="es-ES" dirty="0" err="1"/>
              <a:t>xsl:copy-of</a:t>
            </a:r>
            <a:r>
              <a:rPr lang="es-ES" dirty="0"/>
              <a:t>&gt;”: hace una copia profunda (</a:t>
            </a:r>
            <a:r>
              <a:rPr lang="es-ES" dirty="0" err="1"/>
              <a:t>deep</a:t>
            </a:r>
            <a:r>
              <a:rPr lang="es-ES" dirty="0"/>
              <a:t> </a:t>
            </a:r>
            <a:r>
              <a:rPr lang="es-ES" dirty="0" err="1"/>
              <a:t>copy</a:t>
            </a:r>
            <a:r>
              <a:rPr lang="es-ES" dirty="0"/>
              <a:t>) del elemento y traslada al documento resultante  también el texto que contiene, sus hijos y atributos. A diferencia del anterior, este elemento debe estar vacío y es obligatorio indicar con un atributo “</a:t>
            </a:r>
            <a:r>
              <a:rPr lang="es-ES" dirty="0" err="1"/>
              <a:t>select</a:t>
            </a:r>
            <a:r>
              <a:rPr lang="es-ES" dirty="0"/>
              <a:t>” la expresión </a:t>
            </a:r>
            <a:r>
              <a:rPr lang="es-ES" dirty="0" err="1"/>
              <a:t>XPath</a:t>
            </a:r>
            <a:r>
              <a:rPr lang="es-ES" dirty="0"/>
              <a:t> correspondiente al nodo o nodos que queremos copiar</a:t>
            </a:r>
          </a:p>
        </p:txBody>
      </p:sp>
    </p:spTree>
    <p:extLst>
      <p:ext uri="{BB962C8B-B14F-4D97-AF65-F5344CB8AC3E}">
        <p14:creationId xmlns:p14="http://schemas.microsoft.com/office/powerpoint/2010/main" val="48412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5E969A4-C87C-447E-8414-A1E89328C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15" y="1586042"/>
            <a:ext cx="7646522" cy="4931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55E920-A089-43E9-9EE0-DD5846E6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Copiar nodos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08372E-8253-44D0-8231-AAB4649A76C1}"/>
              </a:ext>
            </a:extLst>
          </p:cNvPr>
          <p:cNvSpPr/>
          <p:nvPr/>
        </p:nvSpPr>
        <p:spPr>
          <a:xfrm>
            <a:off x="5685383" y="3624335"/>
            <a:ext cx="5961186" cy="160043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</a:p>
          <a:p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xmlns:xsl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="http://www.w3.org/1999/XSL/Transform"&gt;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match="/módulo"&gt;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xsl:copy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/&gt;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247C097-33C7-4C2E-A8D4-5962C9C0A129}"/>
              </a:ext>
            </a:extLst>
          </p:cNvPr>
          <p:cNvSpPr/>
          <p:nvPr/>
        </p:nvSpPr>
        <p:spPr>
          <a:xfrm>
            <a:off x="5685383" y="2002559"/>
            <a:ext cx="5961186" cy="95410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&lt;módulo&gt;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&lt;profesor&gt;Antonio Muñoz&lt;/profesor&gt;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&lt;/módulo&gt; </a:t>
            </a:r>
          </a:p>
        </p:txBody>
      </p:sp>
    </p:spTree>
    <p:extLst>
      <p:ext uri="{BB962C8B-B14F-4D97-AF65-F5344CB8AC3E}">
        <p14:creationId xmlns:p14="http://schemas.microsoft.com/office/powerpoint/2010/main" val="2777595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BB5DCEA-CF29-4FC6-B4A7-8337EA785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1" y="1537723"/>
            <a:ext cx="7299158" cy="47385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55E920-A089-43E9-9EE0-DD5846E6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Copiar nodos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08372E-8253-44D0-8231-AAB4649A76C1}"/>
              </a:ext>
            </a:extLst>
          </p:cNvPr>
          <p:cNvSpPr/>
          <p:nvPr/>
        </p:nvSpPr>
        <p:spPr>
          <a:xfrm>
            <a:off x="5685383" y="3321009"/>
            <a:ext cx="5961186" cy="160043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</a:p>
          <a:p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xmlns:xsl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="http://www.w3.org/1999/XSL/Transform"&gt;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match="/módulo"&gt;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xsl:copy-of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select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="." /&gt;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247C097-33C7-4C2E-A8D4-5962C9C0A129}"/>
              </a:ext>
            </a:extLst>
          </p:cNvPr>
          <p:cNvSpPr/>
          <p:nvPr/>
        </p:nvSpPr>
        <p:spPr>
          <a:xfrm>
            <a:off x="5685383" y="2002559"/>
            <a:ext cx="5961186" cy="95410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&lt;módulo&gt;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&lt;profesor&gt;Antonio Muñoz&lt;/profesor&gt;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&lt;/módulo&gt; </a:t>
            </a:r>
          </a:p>
        </p:txBody>
      </p:sp>
    </p:spTree>
    <p:extLst>
      <p:ext uri="{BB962C8B-B14F-4D97-AF65-F5344CB8AC3E}">
        <p14:creationId xmlns:p14="http://schemas.microsoft.com/office/powerpoint/2010/main" val="53882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69121-E7F7-4679-90CF-09B150FA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438E6C-D16A-4F52-B0FE-5423E72E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elemento “&lt;</a:t>
            </a:r>
            <a:r>
              <a:rPr lang="es-ES" dirty="0" err="1"/>
              <a:t>xsl:variable</a:t>
            </a:r>
            <a:r>
              <a:rPr lang="es-ES" dirty="0"/>
              <a:t>&gt;” define una variable</a:t>
            </a:r>
          </a:p>
          <a:p>
            <a:r>
              <a:rPr lang="es-ES" dirty="0"/>
              <a:t>El nombre de la variable se establece empleando el atributo obligatorio “</a:t>
            </a:r>
            <a:r>
              <a:rPr lang="es-ES" dirty="0" err="1"/>
              <a:t>name</a:t>
            </a:r>
            <a:r>
              <a:rPr lang="es-ES" dirty="0"/>
              <a:t>=“</a:t>
            </a:r>
            <a:r>
              <a:rPr lang="es-ES" dirty="0" err="1"/>
              <a:t>nombre_de_la_variable</a:t>
            </a:r>
            <a:r>
              <a:rPr lang="es-ES" dirty="0"/>
              <a:t>””</a:t>
            </a:r>
          </a:p>
          <a:p>
            <a:r>
              <a:rPr lang="es-ES" dirty="0"/>
              <a:t>Su valor se puede obtener a partir de:</a:t>
            </a:r>
          </a:p>
          <a:p>
            <a:pPr lvl="1"/>
            <a:r>
              <a:rPr lang="es-ES" dirty="0"/>
              <a:t>Una expresión </a:t>
            </a:r>
            <a:r>
              <a:rPr lang="es-ES" dirty="0" err="1"/>
              <a:t>XPath</a:t>
            </a:r>
            <a:r>
              <a:rPr lang="es-ES" dirty="0"/>
              <a:t> </a:t>
            </a:r>
            <a:r>
              <a:rPr lang="es-ES" dirty="0" err="1"/>
              <a:t>emplenado</a:t>
            </a:r>
            <a:r>
              <a:rPr lang="es-ES" dirty="0"/>
              <a:t> el atributo “</a:t>
            </a:r>
            <a:r>
              <a:rPr lang="es-ES" dirty="0" err="1"/>
              <a:t>select</a:t>
            </a:r>
            <a:r>
              <a:rPr lang="es-ES" dirty="0"/>
              <a:t>”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El contenido del elemento  “&lt;</a:t>
            </a:r>
            <a:r>
              <a:rPr lang="es-ES" dirty="0" err="1"/>
              <a:t>xsl:variable</a:t>
            </a:r>
            <a:r>
              <a:rPr lang="es-ES" dirty="0"/>
              <a:t>&gt;”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20F8CA3-7AEA-44FC-9303-58546555BBE3}"/>
              </a:ext>
            </a:extLst>
          </p:cNvPr>
          <p:cNvSpPr/>
          <p:nvPr/>
        </p:nvSpPr>
        <p:spPr>
          <a:xfrm>
            <a:off x="2470049" y="4415991"/>
            <a:ext cx="7540223" cy="30777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xsl:variable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name="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num_profesores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" select="count(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profesor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)" /&gt;</a:t>
            </a:r>
            <a:endParaRPr lang="es-E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7C01386-E4E2-45F6-A4E3-8083D597DF43}"/>
              </a:ext>
            </a:extLst>
          </p:cNvPr>
          <p:cNvSpPr/>
          <p:nvPr/>
        </p:nvSpPr>
        <p:spPr>
          <a:xfrm>
            <a:off x="2470048" y="5158568"/>
            <a:ext cx="7540223" cy="73866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xsl:variable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var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"&gt;valor da variable&lt;/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xsl:variable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&lt;!– también se puede indicar como una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caden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de texto dentro de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select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--&gt;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xsl:variable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var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select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="'valor da variable'" /&gt; </a:t>
            </a:r>
          </a:p>
        </p:txBody>
      </p:sp>
    </p:spTree>
    <p:extLst>
      <p:ext uri="{BB962C8B-B14F-4D97-AF65-F5344CB8AC3E}">
        <p14:creationId xmlns:p14="http://schemas.microsoft.com/office/powerpoint/2010/main" val="254591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524D0-148A-4248-A3AD-E142A0DE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3D30B2-FB21-419D-8FC6-1F919888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importante destacar que el valor de una variable en XSLT no se puede cambiar, se mantienen invariables</a:t>
            </a:r>
          </a:p>
          <a:p>
            <a:r>
              <a:rPr lang="es-ES" dirty="0"/>
              <a:t>Las variables se pueden definir en el interior de una plantilla o fuera de ellas, como hijo directo del elemento “&lt;</a:t>
            </a:r>
            <a:r>
              <a:rPr lang="es-ES" dirty="0" err="1"/>
              <a:t>xsl:stylesheet</a:t>
            </a:r>
            <a:r>
              <a:rPr lang="es-ES" dirty="0"/>
              <a:t>&gt;”. Según sea el caso, tenemos:</a:t>
            </a:r>
          </a:p>
          <a:p>
            <a:pPr lvl="1"/>
            <a:r>
              <a:rPr lang="es-ES" dirty="0"/>
              <a:t>Una variable local a una plantilla (no existirá fuera de esa plantilla)</a:t>
            </a:r>
          </a:p>
          <a:p>
            <a:pPr lvl="1"/>
            <a:r>
              <a:rPr lang="es-ES" dirty="0"/>
              <a:t>Una variable global al documento XSLT (se puede emplear desde cualquier plantilla del documento)</a:t>
            </a:r>
          </a:p>
        </p:txBody>
      </p:sp>
    </p:spTree>
    <p:extLst>
      <p:ext uri="{BB962C8B-B14F-4D97-AF65-F5344CB8AC3E}">
        <p14:creationId xmlns:p14="http://schemas.microsoft.com/office/powerpoint/2010/main" val="135143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3C00F-1F63-480A-8928-2ED27C4F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0D69F4-3A5C-4C79-8902-AAD7F495C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Utilidades que podemos dar a las variables en XSLT:</a:t>
            </a:r>
          </a:p>
          <a:p>
            <a:pPr lvl="1"/>
            <a:r>
              <a:rPr lang="es-ES" dirty="0"/>
              <a:t>Definir valores que puedan cambiarse de forma sencilla para alterar el comportamiento de la transformación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Almacenar valores de conjuntos de nodos para emplearlos posteriormente</a:t>
            </a:r>
          </a:p>
          <a:p>
            <a:pPr lvl="1"/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6E4C401-DBA7-4D0B-8D81-4578F12DE7DF}"/>
              </a:ext>
            </a:extLst>
          </p:cNvPr>
          <p:cNvSpPr/>
          <p:nvPr/>
        </p:nvSpPr>
        <p:spPr>
          <a:xfrm>
            <a:off x="2518176" y="3380874"/>
            <a:ext cx="7540223" cy="30777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xsl:variable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cor_fondo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"&gt;#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dedede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xsl:variable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29975E6-966A-498E-B907-932CFA56D13E}"/>
              </a:ext>
            </a:extLst>
          </p:cNvPr>
          <p:cNvSpPr/>
          <p:nvPr/>
        </p:nvSpPr>
        <p:spPr>
          <a:xfrm>
            <a:off x="2518176" y="4137373"/>
            <a:ext cx="7540223" cy="138499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xsl:variable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name="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encabezado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"&gt; </a:t>
            </a: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&lt;tr&gt; </a:t>
            </a: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&gt;Nome&lt;/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Descrición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&lt;/tr&gt; </a:t>
            </a: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xsl:variable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23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D077E-AA01-49FA-B505-BF19BF57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C418F-71D6-45AD-9AC4-9657CFFC3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Almacenar expresiones complejas, para aumentar la legibilidad del código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Almacenar el valor devuelto por elementos XSLT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DE0AC43-F538-4D79-9727-D0848F8BEA93}"/>
              </a:ext>
            </a:extLst>
          </p:cNvPr>
          <p:cNvSpPr/>
          <p:nvPr/>
        </p:nvSpPr>
        <p:spPr>
          <a:xfrm>
            <a:off x="2582345" y="2642937"/>
            <a:ext cx="7540223" cy="52322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xsl:variable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="pelis"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select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="//película[actúa/@id=//actor[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nome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='Elisabeth Shue']/@id]" /&gt;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B9AF0AE-53E6-435C-8393-C9B699494757}"/>
              </a:ext>
            </a:extLst>
          </p:cNvPr>
          <p:cNvSpPr/>
          <p:nvPr/>
        </p:nvSpPr>
        <p:spPr>
          <a:xfrm>
            <a:off x="2582345" y="3954378"/>
            <a:ext cx="7540223" cy="138499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xsl:variable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="encabezado"&gt;  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xsl:element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tr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xsl:element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"&gt;Nome&lt;/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xsl:element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xsl:element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th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"&gt;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Descrición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xsl:element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xsl:element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xsl:variable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3907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4E517-768A-4F8D-87CA-4EF593C3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Emplear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F39303-51AA-420C-9578-921ACC652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obtener el valor de una variable, se antepone a su nombre el símbolo “$”</a:t>
            </a:r>
          </a:p>
          <a:p>
            <a:r>
              <a:rPr lang="es-ES" dirty="0"/>
              <a:t>Al ejecutar la transformación, la expresión “$variable” se substituye por el valor de la variable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1D6C986-BC51-4D8A-A9CF-BCB3F9420E84}"/>
              </a:ext>
            </a:extLst>
          </p:cNvPr>
          <p:cNvSpPr/>
          <p:nvPr/>
        </p:nvSpPr>
        <p:spPr>
          <a:xfrm>
            <a:off x="2582345" y="3954378"/>
            <a:ext cx="7540223" cy="138499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xsl:variable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cor_fondo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"&gt;#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dedede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xsl:variable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xsl:element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body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xsl:attribute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bgcolor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xsl:value-of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select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="$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cor_fondo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 /&gt;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xsl:attribute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xsl:element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688731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7BB4F-34F1-4FC2-8A11-78B639FB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Emplear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C34E7D-7FE8-4E5B-BB7A-13DC6BDC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queremos obtener el valor de una variable dentro de un atributo, también podemos emplear llaves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Cuando la variable contiene un conjunto de nodos, podríamos copiarlos al documento de salida empleando “&lt;</a:t>
            </a:r>
            <a:r>
              <a:rPr lang="es-ES" dirty="0" err="1"/>
              <a:t>xsl:copy-of</a:t>
            </a:r>
            <a:r>
              <a:rPr lang="es-ES" dirty="0"/>
              <a:t>&gt;”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D16EB54-6C26-4A39-B037-343EC9E4E306}"/>
              </a:ext>
            </a:extLst>
          </p:cNvPr>
          <p:cNvSpPr/>
          <p:nvPr/>
        </p:nvSpPr>
        <p:spPr>
          <a:xfrm>
            <a:off x="2454008" y="3126559"/>
            <a:ext cx="7540223" cy="52322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xsl:variable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cor_fondo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"&gt;#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dedede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xsl:variable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body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bgcolor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="{$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cor_fondo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}" /&gt;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D108866-0C1C-403C-8C78-40A8229CEFAB}"/>
              </a:ext>
            </a:extLst>
          </p:cNvPr>
          <p:cNvSpPr/>
          <p:nvPr/>
        </p:nvSpPr>
        <p:spPr>
          <a:xfrm>
            <a:off x="2454008" y="4943125"/>
            <a:ext cx="7540223" cy="73866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xsl:variable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name="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pelis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select="//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película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actúa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/@id=//actor[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nome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='Elisabeth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Shue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']/@id]" /&gt; </a:t>
            </a: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xsl:copy-of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select="$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pelis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" /&gt;</a:t>
            </a:r>
            <a:endParaRPr lang="es-E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19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63FF8-CAF9-4B86-9EED-AC0553A0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Estructuras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08EBF8-74C3-4A3D-90C7-466E425C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Como parte de las plantillas, podemos usar ciertas estructuras de control en el procesamiento de los elementos del documento original</a:t>
            </a:r>
          </a:p>
          <a:p>
            <a:r>
              <a:rPr lang="es-ES" dirty="0"/>
              <a:t>El elemento “&lt;</a:t>
            </a:r>
            <a:r>
              <a:rPr lang="es-ES" dirty="0" err="1"/>
              <a:t>xsl:if</a:t>
            </a:r>
            <a:r>
              <a:rPr lang="es-ES" dirty="0"/>
              <a:t>&gt;” nos permite procesar una parte de la plantilla únicamente cuando se cumple una condición</a:t>
            </a:r>
          </a:p>
          <a:p>
            <a:r>
              <a:rPr lang="es-ES" dirty="0"/>
              <a:t>La condición se especifica mediante una expresión dentro del atributo obligatorio “test”</a:t>
            </a:r>
          </a:p>
          <a:p>
            <a:r>
              <a:rPr lang="es-ES" dirty="0"/>
              <a:t>Cuando el resultado de la expresión es cierta, se ejecuta el contenido del elemento</a:t>
            </a:r>
          </a:p>
          <a:p>
            <a:r>
              <a:rPr lang="es-ES" dirty="0"/>
              <a:t>Fíjate en el ejemplo que para evitar problemas con los caracteres de abertura de elementos, los operadores “&lt;“ y “&gt;” deben sustituirse respectivamente por “&amp;</a:t>
            </a:r>
            <a:r>
              <a:rPr lang="es-ES" dirty="0" err="1"/>
              <a:t>lt</a:t>
            </a:r>
            <a:r>
              <a:rPr lang="es-ES" dirty="0"/>
              <a:t>;” y “&amp;</a:t>
            </a:r>
            <a:r>
              <a:rPr lang="es-ES" dirty="0" err="1"/>
              <a:t>gt</a:t>
            </a:r>
            <a:r>
              <a:rPr lang="es-ES" dirty="0"/>
              <a:t>;”</a:t>
            </a:r>
          </a:p>
        </p:txBody>
      </p:sp>
    </p:spTree>
    <p:extLst>
      <p:ext uri="{BB962C8B-B14F-4D97-AF65-F5344CB8AC3E}">
        <p14:creationId xmlns:p14="http://schemas.microsoft.com/office/powerpoint/2010/main" val="172186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5E920-A089-43E9-9EE0-DD5846E6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Aplicar varias plantillas al mismo nodo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3C32EE-5004-49BC-B131-CD32B3DEA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se deben crear varias plantillas que hagan referencia al mismo nodo del documento origen</a:t>
            </a:r>
          </a:p>
          <a:p>
            <a:r>
              <a:rPr lang="es-ES" dirty="0"/>
              <a:t>Cuando al procesar un nodo del documento origen, el procesador XSLT encuentra dos o más plantillas con un atributo “match” que le corresponda, su comportamiento puede ser diferente dependiendo del procesador XSLT que utilicemos. Puede:</a:t>
            </a:r>
          </a:p>
          <a:p>
            <a:pPr lvl="1"/>
            <a:r>
              <a:rPr lang="es-ES" dirty="0"/>
              <a:t>Generar un mensaje de error</a:t>
            </a:r>
          </a:p>
          <a:p>
            <a:pPr lvl="1"/>
            <a:r>
              <a:rPr lang="es-ES" dirty="0"/>
              <a:t>Aplicar la plantilla que aparezca más tarde en el documento XSLT</a:t>
            </a:r>
          </a:p>
        </p:txBody>
      </p:sp>
    </p:spTree>
    <p:extLst>
      <p:ext uri="{BB962C8B-B14F-4D97-AF65-F5344CB8AC3E}">
        <p14:creationId xmlns:p14="http://schemas.microsoft.com/office/powerpoint/2010/main" val="3654477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87DEF-0667-4505-9A93-E731DC72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Estructuras de control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E1F812-A54A-471E-B752-708B669CEF3B}"/>
              </a:ext>
            </a:extLst>
          </p:cNvPr>
          <p:cNvSpPr/>
          <p:nvPr/>
        </p:nvSpPr>
        <p:spPr>
          <a:xfrm>
            <a:off x="1298978" y="1638610"/>
            <a:ext cx="3962833" cy="433965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&lt;?xml version="1.0" encoding="UTF-8"?&gt;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alumnos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alumno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nome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Perico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dos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Palotes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nome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&lt;nota&gt;8&lt;/nota&gt;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&lt;/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alumno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alumno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nome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&gt;Arsenio Lupin&lt;/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nome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&lt;nota&gt;9.7&lt;/nota&gt;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&lt;/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alumno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alumno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nome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&gt;Frodo Bolson&lt;/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nome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&lt;nota&gt;4.6&lt;/nota&gt;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&lt;/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alumno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alumno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nome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&gt;Smeagol&lt;/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nome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&lt;nota&gt;6.2&lt;/nota&gt;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&lt;/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alumno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alumno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nome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Pulgarcito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nome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&lt;nota&gt;7.6&lt;/nota&gt;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&lt;/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alumno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&lt;/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alumnos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endParaRPr lang="es-E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BD74151-1065-4F0B-8419-5C1A1E11E1B3}"/>
              </a:ext>
            </a:extLst>
          </p:cNvPr>
          <p:cNvSpPr/>
          <p:nvPr/>
        </p:nvSpPr>
        <p:spPr>
          <a:xfrm>
            <a:off x="5931907" y="1212678"/>
            <a:ext cx="5471734" cy="544764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&lt;?xml version="1.0" encoding="UTF-8"?&gt;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version="1.0" </a:t>
            </a:r>
          </a:p>
          <a:p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xmlns:xsl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="http://www.w3.org/1999/XSL/Transform"&gt;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xsl:output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encoding="UTF-8" indent="yes" method="html"/&gt;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match="/"&gt;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 &lt;html&gt;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    &lt;head&gt;&lt;/head&gt;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    &lt;body&gt;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&lt;table border="1"&gt;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&lt;tr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bgcolor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="gray"&gt;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Alumno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&gt;Nota&lt;/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&lt;/tr&gt;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xsl:apply-templates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select="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alumnos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alumno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" /&gt;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&lt;/table&gt;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    &lt;/body&gt;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 &lt;/html&gt;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&lt;/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match="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alumno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"&gt;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 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xsl:element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name="tr"&gt;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    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xsl:if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test="nota &amp;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lt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; 5"&gt;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xsl:attribute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name="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bgcolor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"&gt;red&lt;/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xsl:attribute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    &lt;/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xsl:if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 &lt;td&gt;&lt;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xsl:value-of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select="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nome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" /&gt;&lt;/td&gt;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 &lt;td&gt;&lt;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xsl:value-of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select="nota" /&gt;&lt;/td&gt;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&lt;/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xsl:element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&lt;/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AF3ACE-D6AF-4BCC-B095-8499F6AE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399" y="5099813"/>
            <a:ext cx="1914525" cy="1609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575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13957-6489-4D13-8ACD-4AEFFEFA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Estructuras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96CEB9-167A-4CDB-8621-FC873B801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60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5E920-A089-43E9-9EE0-DD5846E6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Aplicar varias plantillas al mismo nodo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E2D6F2-5072-412E-BE23-E34C2C80A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31" y="1732096"/>
            <a:ext cx="7138486" cy="4537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008372E-8253-44D0-8231-AAB4649A76C1}"/>
              </a:ext>
            </a:extLst>
          </p:cNvPr>
          <p:cNvSpPr/>
          <p:nvPr/>
        </p:nvSpPr>
        <p:spPr>
          <a:xfrm>
            <a:off x="5685383" y="3624335"/>
            <a:ext cx="5961186" cy="224676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</a:p>
          <a:p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xmlns:xsl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="http://www.w3.org/1999/XSL/Transform"&gt;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match="/módulo/profesor"&gt;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&lt;patrón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num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="1" /&gt;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match="/módulo/profesor"&gt;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&lt;patrón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num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="2" /&gt;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247C097-33C7-4C2E-A8D4-5962C9C0A129}"/>
              </a:ext>
            </a:extLst>
          </p:cNvPr>
          <p:cNvSpPr/>
          <p:nvPr/>
        </p:nvSpPr>
        <p:spPr>
          <a:xfrm>
            <a:off x="5685383" y="2002559"/>
            <a:ext cx="5961186" cy="95410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&lt;módulo&gt;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&lt;profesor&gt;Antonio Muñoz&lt;/profesor&gt;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&lt;/módulo&gt; </a:t>
            </a:r>
          </a:p>
        </p:txBody>
      </p:sp>
    </p:spTree>
    <p:extLst>
      <p:ext uri="{BB962C8B-B14F-4D97-AF65-F5344CB8AC3E}">
        <p14:creationId xmlns:p14="http://schemas.microsoft.com/office/powerpoint/2010/main" val="416507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CE74A-EE61-4568-A6B7-79664F9D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Aplicar varias plantillas al mismo nodo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13BA9-33EA-4958-A299-A729134DA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Si queremos transformar uno o varios nodos de dos o más formas diferentes, necesitamos que el procesador aplique más de una plantilla sobre el mismo nodo</a:t>
            </a:r>
          </a:p>
          <a:p>
            <a:r>
              <a:rPr lang="es-ES" dirty="0"/>
              <a:t>Para esto empleamos el atributo “</a:t>
            </a:r>
            <a:r>
              <a:rPr lang="es-ES" dirty="0" err="1"/>
              <a:t>mode</a:t>
            </a:r>
            <a:r>
              <a:rPr lang="es-ES" dirty="0"/>
              <a:t>”. Este atributo se aplica a los elementos “&lt;</a:t>
            </a:r>
            <a:r>
              <a:rPr lang="es-ES" dirty="0" err="1"/>
              <a:t>xsl:template</a:t>
            </a:r>
            <a:r>
              <a:rPr lang="es-ES" dirty="0"/>
              <a:t>&gt; de manera que cuando varias plantillas se aplican al mismo nodo, los valores de sus atributos “</a:t>
            </a:r>
            <a:r>
              <a:rPr lang="es-ES" dirty="0" err="1"/>
              <a:t>mode</a:t>
            </a:r>
            <a:r>
              <a:rPr lang="es-ES" dirty="0"/>
              <a:t>” deben ser distintos</a:t>
            </a:r>
          </a:p>
          <a:p>
            <a:r>
              <a:rPr lang="es-ES" dirty="0"/>
              <a:t>Una plantilla con un atributo “</a:t>
            </a:r>
            <a:r>
              <a:rPr lang="es-ES" dirty="0" err="1"/>
              <a:t>mode</a:t>
            </a:r>
            <a:r>
              <a:rPr lang="es-ES" dirty="0"/>
              <a:t>” concreto se ejecuta cuando es llamado empleando un elemento “&lt;</a:t>
            </a:r>
            <a:r>
              <a:rPr lang="es-ES" dirty="0" err="1"/>
              <a:t>xsl:apply-templates</a:t>
            </a:r>
            <a:r>
              <a:rPr lang="es-ES" dirty="0"/>
              <a:t>&gt;” con ese mismo atributo “</a:t>
            </a:r>
            <a:r>
              <a:rPr lang="es-ES" dirty="0" err="1"/>
              <a:t>mode</a:t>
            </a:r>
            <a:r>
              <a:rPr lang="es-E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264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BA883-E4EB-4E21-9943-22ADB518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Aplicar varias plantillas al mismo nodo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962479-E397-4229-9A17-B4D226BC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34" y="1706723"/>
            <a:ext cx="7137652" cy="4855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C141BBA-7A60-4654-9A36-DA975EB8E882}"/>
              </a:ext>
            </a:extLst>
          </p:cNvPr>
          <p:cNvSpPr/>
          <p:nvPr/>
        </p:nvSpPr>
        <p:spPr>
          <a:xfrm>
            <a:off x="5685383" y="1570684"/>
            <a:ext cx="5961186" cy="138499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&lt;ciclo siglas="DUAL"&gt;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&lt;módulo&gt;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Linguaxes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de Marcas&lt;/módulo&gt;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&lt;módulo&gt;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Servizos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de Rede&lt;/módulo&gt;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&lt;módulo&gt;Fundamentos Hardware&lt;/módulo&gt;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&lt;/ciclo&gt;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46A44CC-F7FE-41AE-80F8-D3CFA35972C4}"/>
              </a:ext>
            </a:extLst>
          </p:cNvPr>
          <p:cNvSpPr/>
          <p:nvPr/>
        </p:nvSpPr>
        <p:spPr>
          <a:xfrm>
            <a:off x="5685383" y="3238177"/>
            <a:ext cx="5961186" cy="332398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</a:p>
          <a:p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xmlns:xsl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="http://www.w3.org/1999/XSL/Transform"&gt; </a:t>
            </a:r>
          </a:p>
          <a:p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 match="/"&gt; </a:t>
            </a:r>
          </a:p>
          <a:p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   &lt;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html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      &lt;head&gt;&lt;/head&gt; </a:t>
            </a:r>
          </a:p>
          <a:p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      &lt;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body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     &lt;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xsl:apply-templates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mode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="encabezados"/&gt; </a:t>
            </a:r>
          </a:p>
          <a:p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         &lt;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ul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       &lt;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xsl:apply-templates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mode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="lista"/&gt; </a:t>
            </a:r>
          </a:p>
          <a:p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         &lt;/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ul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      &lt;/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body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   &lt;/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html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 match="módulo" 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mode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="encabezados"&gt; </a:t>
            </a:r>
          </a:p>
          <a:p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      &lt;h2&gt;&lt;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xsl:value-of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select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text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()" /&gt;&lt;/h2&gt; </a:t>
            </a:r>
          </a:p>
          <a:p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 match="módulo" 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mode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="lista"&gt; </a:t>
            </a:r>
          </a:p>
          <a:p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      &lt;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li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&gt;&lt;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xsl:value-of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select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text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()" /&gt;&lt;/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li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0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2842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BA883-E4EB-4E21-9943-22ADB518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Aplicar varias plantillas al mismo nodo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71D0A6-D153-4F97-8B14-61FEB8D6B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39" y="1766699"/>
            <a:ext cx="7078579" cy="3909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79788DD-8CC8-4B5F-B7E0-759EE8969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011" y="2316414"/>
            <a:ext cx="3371850" cy="280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759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5F82A-6305-4E46-B69C-6291DC8E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Prioridad de las plantillas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67F6B7-FCFD-4CE3-BAC7-E2105C39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Hay un sistema de prioridades que indica al procesador XSLT cual es la plantilla para procesar en caso de que tenga que escoger entre varios</a:t>
            </a:r>
          </a:p>
          <a:p>
            <a:r>
              <a:rPr lang="es-ES" dirty="0"/>
              <a:t>El procesador XSLT escogerá siempre la plantilla con mayor prioridad</a:t>
            </a:r>
          </a:p>
          <a:p>
            <a:r>
              <a:rPr lang="es-ES" dirty="0"/>
              <a:t>El sistema de prioridades puede ser explícito (nosotros mismos indicamos cual es la prioridad de cada plantilla) o implícito.</a:t>
            </a:r>
          </a:p>
          <a:p>
            <a:r>
              <a:rPr lang="es-ES" dirty="0"/>
              <a:t>Cuando queremos indicar nosotros mismos la prioridad de una plantilla, lo haremos añadiéndole el atributo “</a:t>
            </a:r>
            <a:r>
              <a:rPr lang="es-ES" dirty="0" err="1"/>
              <a:t>priority</a:t>
            </a:r>
            <a:r>
              <a:rPr lang="es-ES" dirty="0"/>
              <a:t>”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ECBD441-2295-43F3-B987-3C41F1E33F59}"/>
              </a:ext>
            </a:extLst>
          </p:cNvPr>
          <p:cNvSpPr/>
          <p:nvPr/>
        </p:nvSpPr>
        <p:spPr>
          <a:xfrm>
            <a:off x="2951314" y="5266223"/>
            <a:ext cx="5961186" cy="73866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match="módulo"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priority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="2"&gt;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…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5971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4F812-3175-47DB-8C0A-DBDBDC52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Prioridad de las plantillas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C640E1-15ED-424A-9991-60C3B4F82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prioridades implícitas entran en juego cuando creamos una plantilla sin atributo “</a:t>
            </a:r>
            <a:r>
              <a:rPr lang="es-ES" dirty="0" err="1"/>
              <a:t>priority</a:t>
            </a:r>
            <a:r>
              <a:rPr lang="es-ES" dirty="0"/>
              <a:t>”</a:t>
            </a:r>
          </a:p>
          <a:p>
            <a:r>
              <a:rPr lang="es-ES" dirty="0"/>
              <a:t>En este caso, para poder escoger el procesador XSLT les asigna a estas plantillas una prioridad implícita entre -0,5 y +0,5, que será mayor cuanto más específica sea la expresión de su atributo “match”</a:t>
            </a:r>
          </a:p>
        </p:txBody>
      </p:sp>
    </p:spTree>
    <p:extLst>
      <p:ext uri="{BB962C8B-B14F-4D97-AF65-F5344CB8AC3E}">
        <p14:creationId xmlns:p14="http://schemas.microsoft.com/office/powerpoint/2010/main" val="96118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2BE9D6C-5374-4D69-A404-803766800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6" y="1477941"/>
            <a:ext cx="7837821" cy="5071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55E920-A089-43E9-9EE0-DD5846E6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Aplicar varias plantillas al mismo nodo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08372E-8253-44D0-8231-AAB4649A76C1}"/>
              </a:ext>
            </a:extLst>
          </p:cNvPr>
          <p:cNvSpPr/>
          <p:nvPr/>
        </p:nvSpPr>
        <p:spPr>
          <a:xfrm>
            <a:off x="5685383" y="3624335"/>
            <a:ext cx="5961186" cy="28931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</a:p>
          <a:p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xmlns:xsl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="http://www.w3.org/1999/XSL/Transform"&gt;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match="/módulo"&gt;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xsl:apply-templates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/&gt;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match="profesor"&gt;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&lt;patrón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num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="1" /&gt;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match="*"&gt;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&lt;patrón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num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="2" /&gt;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xsl:template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xsl:stylesheet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247C097-33C7-4C2E-A8D4-5962C9C0A129}"/>
              </a:ext>
            </a:extLst>
          </p:cNvPr>
          <p:cNvSpPr/>
          <p:nvPr/>
        </p:nvSpPr>
        <p:spPr>
          <a:xfrm>
            <a:off x="5685383" y="2002559"/>
            <a:ext cx="5961186" cy="95410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&lt;módulo&gt;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 &lt;profesor&gt;Antonio Muñoz&lt;/profesor&gt; </a:t>
            </a:r>
          </a:p>
          <a:p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&lt;/módulo&gt; </a:t>
            </a:r>
          </a:p>
        </p:txBody>
      </p:sp>
    </p:spTree>
    <p:extLst>
      <p:ext uri="{BB962C8B-B14F-4D97-AF65-F5344CB8AC3E}">
        <p14:creationId xmlns:p14="http://schemas.microsoft.com/office/powerpoint/2010/main" val="57364082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9267</TotalTime>
  <Words>2211</Words>
  <Application>Microsoft Office PowerPoint</Application>
  <PresentationFormat>Panorámica</PresentationFormat>
  <Paragraphs>234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Consolas</vt:lpstr>
      <vt:lpstr>Galería</vt:lpstr>
      <vt:lpstr>Lenguajes de marca y sistemas de información</vt:lpstr>
      <vt:lpstr>Aplicar varias plantillas al mismo nodo</vt:lpstr>
      <vt:lpstr>Aplicar varias plantillas al mismo nodo</vt:lpstr>
      <vt:lpstr>Aplicar varias plantillas al mismo nodo</vt:lpstr>
      <vt:lpstr>Aplicar varias plantillas al mismo nodo</vt:lpstr>
      <vt:lpstr>Aplicar varias plantillas al mismo nodo</vt:lpstr>
      <vt:lpstr>Prioridad de las plantillas</vt:lpstr>
      <vt:lpstr>Prioridad de las plantillas</vt:lpstr>
      <vt:lpstr>Aplicar varias plantillas al mismo nodo</vt:lpstr>
      <vt:lpstr>Copiar nodos</vt:lpstr>
      <vt:lpstr>Copiar nodos</vt:lpstr>
      <vt:lpstr>Copiar nodos</vt:lpstr>
      <vt:lpstr>Variables</vt:lpstr>
      <vt:lpstr>Variables</vt:lpstr>
      <vt:lpstr>Variables</vt:lpstr>
      <vt:lpstr>Variables</vt:lpstr>
      <vt:lpstr>Emplear variables</vt:lpstr>
      <vt:lpstr>Emplear variables</vt:lpstr>
      <vt:lpstr>Estructuras de control</vt:lpstr>
      <vt:lpstr>Estructuras de control</vt:lpstr>
      <vt:lpstr>Estructuras de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marca y sistemas de información</dc:title>
  <dc:creator>antonio muñoz</dc:creator>
  <cp:lastModifiedBy>antonio muñoz</cp:lastModifiedBy>
  <cp:revision>318</cp:revision>
  <dcterms:created xsi:type="dcterms:W3CDTF">2019-11-26T07:00:20Z</dcterms:created>
  <dcterms:modified xsi:type="dcterms:W3CDTF">2020-02-19T02:48:56Z</dcterms:modified>
</cp:coreProperties>
</file>