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7A18B37-842E-4CF7-A70F-1B09415F3244}">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o muñoz" initials="am" lastIdx="2" clrIdx="0">
    <p:extLst>
      <p:ext uri="{19B8F6BF-5375-455C-9EA6-DF929625EA0E}">
        <p15:presenceInfo xmlns:p15="http://schemas.microsoft.com/office/powerpoint/2012/main" userId="b5d254e14e690c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3" autoAdjust="0"/>
    <p:restoredTop sz="94660"/>
  </p:normalViewPr>
  <p:slideViewPr>
    <p:cSldViewPr snapToGrid="0">
      <p:cViewPr varScale="1">
        <p:scale>
          <a:sx n="81" d="100"/>
          <a:sy n="81" d="100"/>
        </p:scale>
        <p:origin x="53"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12/5/2019</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12/5/2019</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29166" y="2974448"/>
            <a:ext cx="4645152" cy="24938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094337" y="2971669"/>
            <a:ext cx="4645152" cy="248719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12/5/2019</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‹Nº›</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12/5/2019</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DC351A-4710-46FA-826E-BF5BEE197B4E}"/>
              </a:ext>
            </a:extLst>
          </p:cNvPr>
          <p:cNvSpPr>
            <a:spLocks noGrp="1"/>
          </p:cNvSpPr>
          <p:nvPr>
            <p:ph type="ctrTitle"/>
          </p:nvPr>
        </p:nvSpPr>
        <p:spPr/>
        <p:txBody>
          <a:bodyPr>
            <a:normAutofit fontScale="90000"/>
          </a:bodyPr>
          <a:lstStyle/>
          <a:p>
            <a:r>
              <a:rPr lang="es-ES" dirty="0"/>
              <a:t>Lenguajes de marca y sistemas de información</a:t>
            </a:r>
          </a:p>
        </p:txBody>
      </p:sp>
      <p:sp>
        <p:nvSpPr>
          <p:cNvPr id="3" name="Subtítulo 2">
            <a:extLst>
              <a:ext uri="{FF2B5EF4-FFF2-40B4-BE49-F238E27FC236}">
                <a16:creationId xmlns:a16="http://schemas.microsoft.com/office/drawing/2014/main" id="{5346E8C7-DD41-43C5-AA59-0F2EAD0DFD9F}"/>
              </a:ext>
            </a:extLst>
          </p:cNvPr>
          <p:cNvSpPr>
            <a:spLocks noGrp="1"/>
          </p:cNvSpPr>
          <p:nvPr>
            <p:ph type="subTitle" idx="1"/>
          </p:nvPr>
        </p:nvSpPr>
        <p:spPr/>
        <p:txBody>
          <a:bodyPr>
            <a:normAutofit/>
          </a:bodyPr>
          <a:lstStyle/>
          <a:p>
            <a:r>
              <a:rPr lang="es-ES" b="1" dirty="0"/>
              <a:t>UD02: Formularios, tablas y estructura en HTML</a:t>
            </a:r>
            <a:endParaRPr lang="es-ES" dirty="0"/>
          </a:p>
          <a:p>
            <a:r>
              <a:rPr lang="es-ES" dirty="0"/>
              <a:t>Tema 5: Formularios</a:t>
            </a:r>
          </a:p>
        </p:txBody>
      </p:sp>
      <p:sp>
        <p:nvSpPr>
          <p:cNvPr id="4" name="CuadroTexto 3">
            <a:extLst>
              <a:ext uri="{FF2B5EF4-FFF2-40B4-BE49-F238E27FC236}">
                <a16:creationId xmlns:a16="http://schemas.microsoft.com/office/drawing/2014/main" id="{6385C97C-158E-47B9-BCD0-554279371DBA}"/>
              </a:ext>
            </a:extLst>
          </p:cNvPr>
          <p:cNvSpPr txBox="1"/>
          <p:nvPr/>
        </p:nvSpPr>
        <p:spPr>
          <a:xfrm>
            <a:off x="7403123" y="5029199"/>
            <a:ext cx="4424609" cy="646331"/>
          </a:xfrm>
          <a:prstGeom prst="rect">
            <a:avLst/>
          </a:prstGeom>
          <a:noFill/>
        </p:spPr>
        <p:txBody>
          <a:bodyPr wrap="none" rtlCol="0">
            <a:spAutoFit/>
          </a:bodyPr>
          <a:lstStyle/>
          <a:p>
            <a:r>
              <a:rPr lang="es-ES" dirty="0"/>
              <a:t>CIFP a Carballeira – Marcos Valcárcel</a:t>
            </a:r>
          </a:p>
          <a:p>
            <a:pPr algn="r"/>
            <a:r>
              <a:rPr lang="es-ES" dirty="0"/>
              <a:t>Antonio Muñoz Rubio</a:t>
            </a:r>
          </a:p>
        </p:txBody>
      </p:sp>
    </p:spTree>
    <p:extLst>
      <p:ext uri="{BB962C8B-B14F-4D97-AF65-F5344CB8AC3E}">
        <p14:creationId xmlns:p14="http://schemas.microsoft.com/office/powerpoint/2010/main" val="2093493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5C20B6-E820-4123-BE50-B455026A24F1}"/>
              </a:ext>
            </a:extLst>
          </p:cNvPr>
          <p:cNvSpPr>
            <a:spLocks noGrp="1"/>
          </p:cNvSpPr>
          <p:nvPr>
            <p:ph type="title"/>
          </p:nvPr>
        </p:nvSpPr>
        <p:spPr/>
        <p:txBody>
          <a:bodyPr/>
          <a:lstStyle/>
          <a:p>
            <a:r>
              <a:rPr lang="es-ES" dirty="0"/>
              <a:t>Campos de fecha/hora</a:t>
            </a:r>
          </a:p>
        </p:txBody>
      </p:sp>
      <p:sp>
        <p:nvSpPr>
          <p:cNvPr id="3" name="Marcador de contenido 2">
            <a:extLst>
              <a:ext uri="{FF2B5EF4-FFF2-40B4-BE49-F238E27FC236}">
                <a16:creationId xmlns:a16="http://schemas.microsoft.com/office/drawing/2014/main" id="{01EA426B-37DC-43E9-80BC-EF15CC4D7A44}"/>
              </a:ext>
            </a:extLst>
          </p:cNvPr>
          <p:cNvSpPr>
            <a:spLocks noGrp="1"/>
          </p:cNvSpPr>
          <p:nvPr>
            <p:ph idx="1"/>
          </p:nvPr>
        </p:nvSpPr>
        <p:spPr/>
        <p:txBody>
          <a:bodyPr>
            <a:normAutofit/>
          </a:bodyPr>
          <a:lstStyle/>
          <a:p>
            <a:r>
              <a:rPr lang="es-ES" sz="1600" dirty="0"/>
              <a:t>Para introducir una fecha en lugar de utilizar un campo de texto, lo ideal sería utilizar un control llamado </a:t>
            </a:r>
            <a:r>
              <a:rPr lang="es-ES" sz="1600" dirty="0" err="1">
                <a:latin typeface="Consolas" panose="020B0609020204030204" pitchFamily="49" charset="0"/>
              </a:rPr>
              <a:t>datepicker</a:t>
            </a:r>
            <a:endParaRPr lang="es-ES" sz="1600" dirty="0">
              <a:latin typeface="Consolas" panose="020B0609020204030204" pitchFamily="49" charset="0"/>
            </a:endParaRPr>
          </a:p>
          <a:p>
            <a:r>
              <a:rPr lang="es-ES" sz="1600" dirty="0"/>
              <a:t>Además, también existe otro control llamado </a:t>
            </a:r>
            <a:r>
              <a:rPr lang="es-ES" sz="1600" dirty="0" err="1">
                <a:latin typeface="Consolas" panose="020B0609020204030204" pitchFamily="49" charset="0"/>
              </a:rPr>
              <a:t>timepicker</a:t>
            </a:r>
            <a:r>
              <a:rPr lang="es-ES" sz="1600" dirty="0"/>
              <a:t>, que en lugar de solicitar al usuario una fecha, solicita una hora</a:t>
            </a:r>
            <a:endParaRPr lang="es-ES" sz="1600" dirty="0">
              <a:latin typeface="Consolas" panose="020B0609020204030204" pitchFamily="49" charset="0"/>
            </a:endParaRPr>
          </a:p>
        </p:txBody>
      </p:sp>
      <p:pic>
        <p:nvPicPr>
          <p:cNvPr id="4" name="Imagen 3">
            <a:extLst>
              <a:ext uri="{FF2B5EF4-FFF2-40B4-BE49-F238E27FC236}">
                <a16:creationId xmlns:a16="http://schemas.microsoft.com/office/drawing/2014/main" id="{79EA3A13-8E09-4109-99F2-D545D4DFDAE0}"/>
              </a:ext>
            </a:extLst>
          </p:cNvPr>
          <p:cNvPicPr>
            <a:picLocks noChangeAspect="1"/>
          </p:cNvPicPr>
          <p:nvPr/>
        </p:nvPicPr>
        <p:blipFill>
          <a:blip r:embed="rId2"/>
          <a:stretch>
            <a:fillRect/>
          </a:stretch>
        </p:blipFill>
        <p:spPr>
          <a:xfrm>
            <a:off x="1513376" y="3756505"/>
            <a:ext cx="9165248" cy="27769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2133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CDC53E-7E32-4B91-805D-997F31893489}"/>
              </a:ext>
            </a:extLst>
          </p:cNvPr>
          <p:cNvSpPr>
            <a:spLocks noGrp="1"/>
          </p:cNvSpPr>
          <p:nvPr>
            <p:ph type="title"/>
          </p:nvPr>
        </p:nvSpPr>
        <p:spPr/>
        <p:txBody>
          <a:bodyPr/>
          <a:lstStyle/>
          <a:p>
            <a:r>
              <a:rPr lang="es-ES" dirty="0"/>
              <a:t>Campos de fecha/hora</a:t>
            </a:r>
          </a:p>
        </p:txBody>
      </p:sp>
      <p:pic>
        <p:nvPicPr>
          <p:cNvPr id="4" name="Imagen 3">
            <a:extLst>
              <a:ext uri="{FF2B5EF4-FFF2-40B4-BE49-F238E27FC236}">
                <a16:creationId xmlns:a16="http://schemas.microsoft.com/office/drawing/2014/main" id="{C1859C35-D827-48F3-934D-DD7E5838B543}"/>
              </a:ext>
            </a:extLst>
          </p:cNvPr>
          <p:cNvPicPr>
            <a:picLocks noChangeAspect="1"/>
          </p:cNvPicPr>
          <p:nvPr/>
        </p:nvPicPr>
        <p:blipFill>
          <a:blip r:embed="rId2"/>
          <a:stretch>
            <a:fillRect/>
          </a:stretch>
        </p:blipFill>
        <p:spPr>
          <a:xfrm>
            <a:off x="764518" y="2581311"/>
            <a:ext cx="10297212" cy="30141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9618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A0061E-FF68-4786-9EF0-273518C1F0A0}"/>
              </a:ext>
            </a:extLst>
          </p:cNvPr>
          <p:cNvSpPr>
            <a:spLocks noGrp="1"/>
          </p:cNvSpPr>
          <p:nvPr>
            <p:ph type="title"/>
          </p:nvPr>
        </p:nvSpPr>
        <p:spPr/>
        <p:txBody>
          <a:bodyPr/>
          <a:lstStyle/>
          <a:p>
            <a:r>
              <a:rPr lang="es-ES" dirty="0"/>
              <a:t>Campos de fecha/hora</a:t>
            </a:r>
          </a:p>
        </p:txBody>
      </p:sp>
      <p:pic>
        <p:nvPicPr>
          <p:cNvPr id="4" name="Imagen 3">
            <a:extLst>
              <a:ext uri="{FF2B5EF4-FFF2-40B4-BE49-F238E27FC236}">
                <a16:creationId xmlns:a16="http://schemas.microsoft.com/office/drawing/2014/main" id="{D0F694BD-08BC-4BAA-8367-BA086A954622}"/>
              </a:ext>
            </a:extLst>
          </p:cNvPr>
          <p:cNvPicPr>
            <a:picLocks noChangeAspect="1"/>
          </p:cNvPicPr>
          <p:nvPr/>
        </p:nvPicPr>
        <p:blipFill>
          <a:blip r:embed="rId2"/>
          <a:stretch>
            <a:fillRect/>
          </a:stretch>
        </p:blipFill>
        <p:spPr>
          <a:xfrm>
            <a:off x="7977251" y="1049235"/>
            <a:ext cx="3448036" cy="5427735"/>
          </a:xfrm>
          <a:prstGeom prst="rect">
            <a:avLst/>
          </a:prstGeom>
          <a:ln>
            <a:noFill/>
          </a:ln>
          <a:effectLst>
            <a:outerShdw blurRad="292100" dist="139700" dir="2700000" algn="tl" rotWithShape="0">
              <a:srgbClr val="333333">
                <a:alpha val="65000"/>
              </a:srgbClr>
            </a:outerShdw>
          </a:effectLst>
        </p:spPr>
      </p:pic>
      <p:pic>
        <p:nvPicPr>
          <p:cNvPr id="5" name="Imagen 4">
            <a:extLst>
              <a:ext uri="{FF2B5EF4-FFF2-40B4-BE49-F238E27FC236}">
                <a16:creationId xmlns:a16="http://schemas.microsoft.com/office/drawing/2014/main" id="{6CD7204E-649E-4849-ACE6-D06F70B6ACE7}"/>
              </a:ext>
            </a:extLst>
          </p:cNvPr>
          <p:cNvPicPr>
            <a:picLocks noChangeAspect="1"/>
          </p:cNvPicPr>
          <p:nvPr/>
        </p:nvPicPr>
        <p:blipFill>
          <a:blip r:embed="rId3"/>
          <a:stretch>
            <a:fillRect/>
          </a:stretch>
        </p:blipFill>
        <p:spPr>
          <a:xfrm>
            <a:off x="554905" y="1901275"/>
            <a:ext cx="3295650" cy="3152775"/>
          </a:xfrm>
          <a:prstGeom prst="rect">
            <a:avLst/>
          </a:prstGeom>
          <a:ln>
            <a:noFill/>
          </a:ln>
          <a:effectLst>
            <a:outerShdw blurRad="292100" dist="139700" dir="2700000" algn="tl" rotWithShape="0">
              <a:srgbClr val="333333">
                <a:alpha val="65000"/>
              </a:srgbClr>
            </a:outerShdw>
          </a:effectLst>
        </p:spPr>
      </p:pic>
      <p:pic>
        <p:nvPicPr>
          <p:cNvPr id="6" name="Imagen 5">
            <a:extLst>
              <a:ext uri="{FF2B5EF4-FFF2-40B4-BE49-F238E27FC236}">
                <a16:creationId xmlns:a16="http://schemas.microsoft.com/office/drawing/2014/main" id="{C4EE8D2A-8B90-4D75-83AD-454AD2DCC974}"/>
              </a:ext>
            </a:extLst>
          </p:cNvPr>
          <p:cNvPicPr>
            <a:picLocks noChangeAspect="1"/>
          </p:cNvPicPr>
          <p:nvPr/>
        </p:nvPicPr>
        <p:blipFill>
          <a:blip r:embed="rId4"/>
          <a:stretch>
            <a:fillRect/>
          </a:stretch>
        </p:blipFill>
        <p:spPr>
          <a:xfrm>
            <a:off x="4166075" y="1655733"/>
            <a:ext cx="3531664" cy="35465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89026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C8B4BA-8479-4CD0-88C0-95944B0E4C12}"/>
              </a:ext>
            </a:extLst>
          </p:cNvPr>
          <p:cNvSpPr>
            <a:spLocks noGrp="1"/>
          </p:cNvSpPr>
          <p:nvPr>
            <p:ph type="title"/>
          </p:nvPr>
        </p:nvSpPr>
        <p:spPr/>
        <p:txBody>
          <a:bodyPr/>
          <a:lstStyle/>
          <a:p>
            <a:r>
              <a:rPr lang="es-ES" dirty="0"/>
              <a:t>Campos de casillas o botones</a:t>
            </a:r>
          </a:p>
        </p:txBody>
      </p:sp>
      <p:sp>
        <p:nvSpPr>
          <p:cNvPr id="3" name="Marcador de contenido 2">
            <a:extLst>
              <a:ext uri="{FF2B5EF4-FFF2-40B4-BE49-F238E27FC236}">
                <a16:creationId xmlns:a16="http://schemas.microsoft.com/office/drawing/2014/main" id="{85C37DEB-42B9-49D6-B086-E0824947165F}"/>
              </a:ext>
            </a:extLst>
          </p:cNvPr>
          <p:cNvSpPr>
            <a:spLocks noGrp="1"/>
          </p:cNvSpPr>
          <p:nvPr>
            <p:ph idx="1"/>
          </p:nvPr>
        </p:nvSpPr>
        <p:spPr/>
        <p:txBody>
          <a:bodyPr/>
          <a:lstStyle/>
          <a:p>
            <a:r>
              <a:rPr lang="es-ES" dirty="0"/>
              <a:t>Si queremos definir opciones que el usuario debe elegir o escoger, en muchos casos lo más apropiado suele ser utilizar casillas de verificación o botones de opción (botones de radio):</a:t>
            </a:r>
          </a:p>
        </p:txBody>
      </p:sp>
      <p:pic>
        <p:nvPicPr>
          <p:cNvPr id="4" name="Imagen 3">
            <a:extLst>
              <a:ext uri="{FF2B5EF4-FFF2-40B4-BE49-F238E27FC236}">
                <a16:creationId xmlns:a16="http://schemas.microsoft.com/office/drawing/2014/main" id="{F7F735C5-2EDB-4101-9734-FF6AEF0480A0}"/>
              </a:ext>
            </a:extLst>
          </p:cNvPr>
          <p:cNvPicPr>
            <a:picLocks noChangeAspect="1"/>
          </p:cNvPicPr>
          <p:nvPr/>
        </p:nvPicPr>
        <p:blipFill>
          <a:blip r:embed="rId2"/>
          <a:stretch>
            <a:fillRect/>
          </a:stretch>
        </p:blipFill>
        <p:spPr>
          <a:xfrm>
            <a:off x="569897" y="3904084"/>
            <a:ext cx="11052205" cy="16431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4456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AF2350-8A23-4919-A484-33B4E958B641}"/>
              </a:ext>
            </a:extLst>
          </p:cNvPr>
          <p:cNvSpPr>
            <a:spLocks noGrp="1"/>
          </p:cNvSpPr>
          <p:nvPr>
            <p:ph type="title"/>
          </p:nvPr>
        </p:nvSpPr>
        <p:spPr/>
        <p:txBody>
          <a:bodyPr/>
          <a:lstStyle/>
          <a:p>
            <a:r>
              <a:rPr lang="es-ES" dirty="0"/>
              <a:t>Campos de listas de selección</a:t>
            </a:r>
          </a:p>
        </p:txBody>
      </p:sp>
      <p:sp>
        <p:nvSpPr>
          <p:cNvPr id="3" name="Marcador de contenido 2">
            <a:extLst>
              <a:ext uri="{FF2B5EF4-FFF2-40B4-BE49-F238E27FC236}">
                <a16:creationId xmlns:a16="http://schemas.microsoft.com/office/drawing/2014/main" id="{6DE0E71F-4F21-401F-963B-4B8F2167C041}"/>
              </a:ext>
            </a:extLst>
          </p:cNvPr>
          <p:cNvSpPr>
            <a:spLocks noGrp="1"/>
          </p:cNvSpPr>
          <p:nvPr>
            <p:ph idx="1"/>
          </p:nvPr>
        </p:nvSpPr>
        <p:spPr/>
        <p:txBody>
          <a:bodyPr/>
          <a:lstStyle/>
          <a:p>
            <a:r>
              <a:rPr lang="es-ES" dirty="0"/>
              <a:t>Las listas de selección nos permiten mostrar al usuario varias opciones disponibles para que se decanten por una</a:t>
            </a:r>
          </a:p>
        </p:txBody>
      </p:sp>
      <p:pic>
        <p:nvPicPr>
          <p:cNvPr id="4" name="Imagen 3">
            <a:extLst>
              <a:ext uri="{FF2B5EF4-FFF2-40B4-BE49-F238E27FC236}">
                <a16:creationId xmlns:a16="http://schemas.microsoft.com/office/drawing/2014/main" id="{2930BED8-2757-4080-9B09-B98EBAF332AE}"/>
              </a:ext>
            </a:extLst>
          </p:cNvPr>
          <p:cNvPicPr>
            <a:picLocks noChangeAspect="1"/>
          </p:cNvPicPr>
          <p:nvPr/>
        </p:nvPicPr>
        <p:blipFill>
          <a:blip r:embed="rId2"/>
          <a:stretch>
            <a:fillRect/>
          </a:stretch>
        </p:blipFill>
        <p:spPr>
          <a:xfrm>
            <a:off x="1201917" y="3626942"/>
            <a:ext cx="9788165" cy="14495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85672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63F032-8C91-40BC-A585-D1272CD9C444}"/>
              </a:ext>
            </a:extLst>
          </p:cNvPr>
          <p:cNvSpPr>
            <a:spLocks noGrp="1"/>
          </p:cNvSpPr>
          <p:nvPr>
            <p:ph type="title"/>
          </p:nvPr>
        </p:nvSpPr>
        <p:spPr/>
        <p:txBody>
          <a:bodyPr/>
          <a:lstStyle/>
          <a:p>
            <a:r>
              <a:rPr lang="es-ES" dirty="0"/>
              <a:t>Campos de listas de selección</a:t>
            </a:r>
          </a:p>
        </p:txBody>
      </p:sp>
      <p:pic>
        <p:nvPicPr>
          <p:cNvPr id="4" name="Imagen 3">
            <a:extLst>
              <a:ext uri="{FF2B5EF4-FFF2-40B4-BE49-F238E27FC236}">
                <a16:creationId xmlns:a16="http://schemas.microsoft.com/office/drawing/2014/main" id="{FAEFBFCA-AAB6-4830-BF3C-DAB79C4F6C73}"/>
              </a:ext>
            </a:extLst>
          </p:cNvPr>
          <p:cNvPicPr>
            <a:picLocks noChangeAspect="1"/>
          </p:cNvPicPr>
          <p:nvPr/>
        </p:nvPicPr>
        <p:blipFill>
          <a:blip r:embed="rId2"/>
          <a:stretch>
            <a:fillRect/>
          </a:stretch>
        </p:blipFill>
        <p:spPr>
          <a:xfrm>
            <a:off x="1634988" y="1648779"/>
            <a:ext cx="8922024" cy="50685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4140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E4DB78-C613-41FC-A371-5C97BFA72A0F}"/>
              </a:ext>
            </a:extLst>
          </p:cNvPr>
          <p:cNvSpPr>
            <a:spLocks noGrp="1"/>
          </p:cNvSpPr>
          <p:nvPr>
            <p:ph type="title"/>
          </p:nvPr>
        </p:nvSpPr>
        <p:spPr/>
        <p:txBody>
          <a:bodyPr/>
          <a:lstStyle/>
          <a:p>
            <a:r>
              <a:rPr lang="es-ES" dirty="0"/>
              <a:t>Campos de color</a:t>
            </a:r>
          </a:p>
        </p:txBody>
      </p:sp>
      <p:sp>
        <p:nvSpPr>
          <p:cNvPr id="3" name="Marcador de contenido 2">
            <a:extLst>
              <a:ext uri="{FF2B5EF4-FFF2-40B4-BE49-F238E27FC236}">
                <a16:creationId xmlns:a16="http://schemas.microsoft.com/office/drawing/2014/main" id="{F14EB7A8-5721-45E6-BDA7-85DE0D2D0188}"/>
              </a:ext>
            </a:extLst>
          </p:cNvPr>
          <p:cNvSpPr>
            <a:spLocks noGrp="1"/>
          </p:cNvSpPr>
          <p:nvPr>
            <p:ph idx="1"/>
          </p:nvPr>
        </p:nvSpPr>
        <p:spPr/>
        <p:txBody>
          <a:bodyPr/>
          <a:lstStyle/>
          <a:p>
            <a:r>
              <a:rPr lang="es-ES" dirty="0"/>
              <a:t>En HTML5 se incluye un nuevo campo de entrada de datos para seleccionar un color. Dicho campo facilita un interfaz conocido como </a:t>
            </a:r>
            <a:r>
              <a:rPr lang="es-ES" dirty="0" err="1"/>
              <a:t>colorpicker</a:t>
            </a:r>
            <a:endParaRPr lang="es-ES" dirty="0"/>
          </a:p>
        </p:txBody>
      </p:sp>
      <p:pic>
        <p:nvPicPr>
          <p:cNvPr id="4" name="Imagen 3">
            <a:extLst>
              <a:ext uri="{FF2B5EF4-FFF2-40B4-BE49-F238E27FC236}">
                <a16:creationId xmlns:a16="http://schemas.microsoft.com/office/drawing/2014/main" id="{A27106C1-1D9C-408F-BDDD-77E89F4A65D8}"/>
              </a:ext>
            </a:extLst>
          </p:cNvPr>
          <p:cNvPicPr>
            <a:picLocks noChangeAspect="1"/>
          </p:cNvPicPr>
          <p:nvPr/>
        </p:nvPicPr>
        <p:blipFill>
          <a:blip r:embed="rId2"/>
          <a:stretch>
            <a:fillRect/>
          </a:stretch>
        </p:blipFill>
        <p:spPr>
          <a:xfrm>
            <a:off x="477166" y="3874850"/>
            <a:ext cx="11237668" cy="10807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4137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52554-3C36-4BB1-A20A-629AB5CD616C}"/>
              </a:ext>
            </a:extLst>
          </p:cNvPr>
          <p:cNvSpPr>
            <a:spLocks noGrp="1"/>
          </p:cNvSpPr>
          <p:nvPr>
            <p:ph type="title"/>
          </p:nvPr>
        </p:nvSpPr>
        <p:spPr/>
        <p:txBody>
          <a:bodyPr/>
          <a:lstStyle/>
          <a:p>
            <a:r>
              <a:rPr lang="es-ES" dirty="0"/>
              <a:t>Campos de color</a:t>
            </a:r>
          </a:p>
        </p:txBody>
      </p:sp>
      <p:pic>
        <p:nvPicPr>
          <p:cNvPr id="5" name="Imagen 4">
            <a:extLst>
              <a:ext uri="{FF2B5EF4-FFF2-40B4-BE49-F238E27FC236}">
                <a16:creationId xmlns:a16="http://schemas.microsoft.com/office/drawing/2014/main" id="{B75D02C3-2C37-4B01-BE5F-EF55B1221663}"/>
              </a:ext>
            </a:extLst>
          </p:cNvPr>
          <p:cNvPicPr>
            <a:picLocks noChangeAspect="1"/>
          </p:cNvPicPr>
          <p:nvPr/>
        </p:nvPicPr>
        <p:blipFill>
          <a:blip r:embed="rId2"/>
          <a:stretch>
            <a:fillRect/>
          </a:stretch>
        </p:blipFill>
        <p:spPr>
          <a:xfrm>
            <a:off x="228600" y="1785937"/>
            <a:ext cx="11734800" cy="3286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45039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4FFE7E-8EBA-43D7-8C9A-795156C5E02C}"/>
              </a:ext>
            </a:extLst>
          </p:cNvPr>
          <p:cNvSpPr>
            <a:spLocks noGrp="1"/>
          </p:cNvSpPr>
          <p:nvPr>
            <p:ph type="title"/>
          </p:nvPr>
        </p:nvSpPr>
        <p:spPr/>
        <p:txBody>
          <a:bodyPr/>
          <a:lstStyle/>
          <a:p>
            <a:r>
              <a:rPr lang="es-ES" dirty="0"/>
              <a:t>Campos de color</a:t>
            </a:r>
          </a:p>
        </p:txBody>
      </p:sp>
      <p:pic>
        <p:nvPicPr>
          <p:cNvPr id="4" name="Imagen 3">
            <a:extLst>
              <a:ext uri="{FF2B5EF4-FFF2-40B4-BE49-F238E27FC236}">
                <a16:creationId xmlns:a16="http://schemas.microsoft.com/office/drawing/2014/main" id="{645C112A-A38C-4F98-B1EA-A1D4FEE419E2}"/>
              </a:ext>
            </a:extLst>
          </p:cNvPr>
          <p:cNvPicPr>
            <a:picLocks noChangeAspect="1"/>
          </p:cNvPicPr>
          <p:nvPr/>
        </p:nvPicPr>
        <p:blipFill>
          <a:blip r:embed="rId2"/>
          <a:stretch>
            <a:fillRect/>
          </a:stretch>
        </p:blipFill>
        <p:spPr>
          <a:xfrm>
            <a:off x="1826937" y="1723038"/>
            <a:ext cx="2843504" cy="4619880"/>
          </a:xfrm>
          <a:prstGeom prst="rect">
            <a:avLst/>
          </a:prstGeom>
          <a:ln>
            <a:noFill/>
          </a:ln>
          <a:effectLst>
            <a:outerShdw blurRad="292100" dist="139700" dir="2700000" algn="tl" rotWithShape="0">
              <a:srgbClr val="333333">
                <a:alpha val="65000"/>
              </a:srgbClr>
            </a:outerShdw>
          </a:effectLst>
        </p:spPr>
      </p:pic>
      <p:pic>
        <p:nvPicPr>
          <p:cNvPr id="5" name="Imagen 4">
            <a:extLst>
              <a:ext uri="{FF2B5EF4-FFF2-40B4-BE49-F238E27FC236}">
                <a16:creationId xmlns:a16="http://schemas.microsoft.com/office/drawing/2014/main" id="{BE32609A-73DA-407D-AA00-C3D74B4FE7E3}"/>
              </a:ext>
            </a:extLst>
          </p:cNvPr>
          <p:cNvPicPr>
            <a:picLocks noChangeAspect="1"/>
          </p:cNvPicPr>
          <p:nvPr/>
        </p:nvPicPr>
        <p:blipFill>
          <a:blip r:embed="rId3"/>
          <a:stretch>
            <a:fillRect/>
          </a:stretch>
        </p:blipFill>
        <p:spPr>
          <a:xfrm>
            <a:off x="6237574" y="1808842"/>
            <a:ext cx="4342180" cy="44482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1612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D71971-BCDB-446E-9962-F1794225D61F}"/>
              </a:ext>
            </a:extLst>
          </p:cNvPr>
          <p:cNvSpPr>
            <a:spLocks noGrp="1"/>
          </p:cNvSpPr>
          <p:nvPr>
            <p:ph type="title"/>
          </p:nvPr>
        </p:nvSpPr>
        <p:spPr/>
        <p:txBody>
          <a:bodyPr/>
          <a:lstStyle/>
          <a:p>
            <a:r>
              <a:rPr lang="es-ES" dirty="0"/>
              <a:t>Campo de adjuntar archivo</a:t>
            </a:r>
          </a:p>
        </p:txBody>
      </p:sp>
      <p:sp>
        <p:nvSpPr>
          <p:cNvPr id="3" name="Marcador de contenido 2">
            <a:extLst>
              <a:ext uri="{FF2B5EF4-FFF2-40B4-BE49-F238E27FC236}">
                <a16:creationId xmlns:a16="http://schemas.microsoft.com/office/drawing/2014/main" id="{045DE8EA-5096-4001-AF9F-E8458057C559}"/>
              </a:ext>
            </a:extLst>
          </p:cNvPr>
          <p:cNvSpPr>
            <a:spLocks noGrp="1"/>
          </p:cNvSpPr>
          <p:nvPr>
            <p:ph idx="1"/>
          </p:nvPr>
        </p:nvSpPr>
        <p:spPr/>
        <p:txBody>
          <a:bodyPr>
            <a:normAutofit/>
          </a:bodyPr>
          <a:lstStyle/>
          <a:p>
            <a:r>
              <a:rPr lang="es-ES" sz="1600" dirty="0"/>
              <a:t>HTML nos proporciona un campo de entrada de datos para seleccionar archivos, adjuntarlos y enviarlos junto al resto del formulario</a:t>
            </a:r>
          </a:p>
          <a:p>
            <a:r>
              <a:rPr lang="es-ES" sz="1600" dirty="0"/>
              <a:t>Es necesario indicar en la etiqueta </a:t>
            </a:r>
            <a:r>
              <a:rPr lang="es-ES" sz="1600" dirty="0">
                <a:latin typeface="Consolas" panose="020B0609020204030204" pitchFamily="49" charset="0"/>
              </a:rPr>
              <a:t>&lt;</a:t>
            </a:r>
            <a:r>
              <a:rPr lang="es-ES" sz="1600" dirty="0" err="1">
                <a:latin typeface="Consolas" panose="020B0609020204030204" pitchFamily="49" charset="0"/>
              </a:rPr>
              <a:t>form</a:t>
            </a:r>
            <a:r>
              <a:rPr lang="es-ES" sz="1600" dirty="0">
                <a:latin typeface="Consolas" panose="020B0609020204030204" pitchFamily="49" charset="0"/>
              </a:rPr>
              <a:t>&gt; </a:t>
            </a:r>
            <a:r>
              <a:rPr lang="es-ES" sz="1600" dirty="0"/>
              <a:t>el atributo </a:t>
            </a:r>
            <a:r>
              <a:rPr lang="es-ES" sz="1600" dirty="0" err="1">
                <a:latin typeface="Consolas" panose="020B0609020204030204" pitchFamily="49" charset="0"/>
              </a:rPr>
              <a:t>enctype</a:t>
            </a:r>
            <a:r>
              <a:rPr lang="es-ES" sz="1600" dirty="0">
                <a:latin typeface="Consolas" panose="020B0609020204030204" pitchFamily="49" charset="0"/>
              </a:rPr>
              <a:t>=“</a:t>
            </a:r>
            <a:r>
              <a:rPr lang="es-ES" sz="1600" dirty="0" err="1">
                <a:latin typeface="Consolas" panose="020B0609020204030204" pitchFamily="49" charset="0"/>
              </a:rPr>
              <a:t>multipart</a:t>
            </a:r>
            <a:r>
              <a:rPr lang="es-ES" sz="1600" dirty="0">
                <a:latin typeface="Consolas" panose="020B0609020204030204" pitchFamily="49" charset="0"/>
              </a:rPr>
              <a:t>/</a:t>
            </a:r>
            <a:r>
              <a:rPr lang="es-ES" sz="1600" dirty="0" err="1">
                <a:latin typeface="Consolas" panose="020B0609020204030204" pitchFamily="49" charset="0"/>
              </a:rPr>
              <a:t>form</a:t>
            </a:r>
            <a:r>
              <a:rPr lang="es-ES" sz="1600" dirty="0">
                <a:latin typeface="Consolas" panose="020B0609020204030204" pitchFamily="49" charset="0"/>
              </a:rPr>
              <a:t>-data”</a:t>
            </a:r>
          </a:p>
          <a:p>
            <a:r>
              <a:rPr lang="es-ES" sz="1600" dirty="0"/>
              <a:t>También se nos permite añadir el atributo </a:t>
            </a:r>
            <a:r>
              <a:rPr lang="es-ES" sz="1600" dirty="0" err="1">
                <a:latin typeface="Consolas" panose="020B0609020204030204" pitchFamily="49" charset="0"/>
              </a:rPr>
              <a:t>accept</a:t>
            </a:r>
            <a:r>
              <a:rPr lang="es-ES" sz="1600" dirty="0"/>
              <a:t> a la etiqueta </a:t>
            </a:r>
            <a:r>
              <a:rPr lang="es-ES" sz="1600" dirty="0">
                <a:latin typeface="Consolas" panose="020B0609020204030204" pitchFamily="49" charset="0"/>
              </a:rPr>
              <a:t>&lt;input </a:t>
            </a:r>
            <a:r>
              <a:rPr lang="es-ES" sz="1600" dirty="0" err="1">
                <a:latin typeface="Consolas" panose="020B0609020204030204" pitchFamily="49" charset="0"/>
              </a:rPr>
              <a:t>type</a:t>
            </a:r>
            <a:r>
              <a:rPr lang="es-ES" sz="1600" dirty="0">
                <a:latin typeface="Consolas" panose="020B0609020204030204" pitchFamily="49" charset="0"/>
              </a:rPr>
              <a:t>="file"&gt;</a:t>
            </a:r>
            <a:r>
              <a:rPr lang="es-ES" sz="1600" dirty="0"/>
              <a:t> para indicar los formatos de archivos permitidos</a:t>
            </a:r>
          </a:p>
        </p:txBody>
      </p:sp>
      <p:pic>
        <p:nvPicPr>
          <p:cNvPr id="4" name="Imagen 3">
            <a:extLst>
              <a:ext uri="{FF2B5EF4-FFF2-40B4-BE49-F238E27FC236}">
                <a16:creationId xmlns:a16="http://schemas.microsoft.com/office/drawing/2014/main" id="{6F52BDE4-EEEB-42A3-8FE1-3FF0896EED91}"/>
              </a:ext>
            </a:extLst>
          </p:cNvPr>
          <p:cNvPicPr>
            <a:picLocks noChangeAspect="1"/>
          </p:cNvPicPr>
          <p:nvPr/>
        </p:nvPicPr>
        <p:blipFill>
          <a:blip r:embed="rId2"/>
          <a:stretch>
            <a:fillRect/>
          </a:stretch>
        </p:blipFill>
        <p:spPr>
          <a:xfrm>
            <a:off x="759734" y="4350741"/>
            <a:ext cx="10344346" cy="10094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0283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433695-4AD0-4997-A0BD-8DB08F2A0DAB}"/>
              </a:ext>
            </a:extLst>
          </p:cNvPr>
          <p:cNvSpPr>
            <a:spLocks noGrp="1"/>
          </p:cNvSpPr>
          <p:nvPr>
            <p:ph type="title"/>
          </p:nvPr>
        </p:nvSpPr>
        <p:spPr/>
        <p:txBody>
          <a:bodyPr/>
          <a:lstStyle/>
          <a:p>
            <a:r>
              <a:rPr lang="es-ES" dirty="0"/>
              <a:t>Formularios básicos</a:t>
            </a:r>
          </a:p>
        </p:txBody>
      </p:sp>
      <p:sp>
        <p:nvSpPr>
          <p:cNvPr id="3" name="Marcador de contenido 2">
            <a:extLst>
              <a:ext uri="{FF2B5EF4-FFF2-40B4-BE49-F238E27FC236}">
                <a16:creationId xmlns:a16="http://schemas.microsoft.com/office/drawing/2014/main" id="{ACE97D48-32F0-4BD4-8C57-83991AEE6BDD}"/>
              </a:ext>
            </a:extLst>
          </p:cNvPr>
          <p:cNvSpPr>
            <a:spLocks noGrp="1"/>
          </p:cNvSpPr>
          <p:nvPr>
            <p:ph idx="1"/>
          </p:nvPr>
        </p:nvSpPr>
        <p:spPr/>
        <p:txBody>
          <a:bodyPr/>
          <a:lstStyle/>
          <a:p>
            <a:r>
              <a:rPr lang="es-ES" dirty="0"/>
              <a:t>Los formularios más sencillos se pueden crear utilizando solamente dos etiquetas: </a:t>
            </a:r>
            <a:r>
              <a:rPr lang="es-ES" dirty="0">
                <a:latin typeface="Consolas" panose="020B0609020204030204" pitchFamily="49" charset="0"/>
              </a:rPr>
              <a:t>&lt;</a:t>
            </a:r>
            <a:r>
              <a:rPr lang="es-ES" dirty="0" err="1">
                <a:latin typeface="Consolas" panose="020B0609020204030204" pitchFamily="49" charset="0"/>
              </a:rPr>
              <a:t>form</a:t>
            </a:r>
            <a:r>
              <a:rPr lang="es-ES" dirty="0">
                <a:latin typeface="Consolas" panose="020B0609020204030204" pitchFamily="49" charset="0"/>
              </a:rPr>
              <a:t>&gt;</a:t>
            </a:r>
            <a:r>
              <a:rPr lang="es-ES" dirty="0"/>
              <a:t> y </a:t>
            </a:r>
            <a:r>
              <a:rPr lang="es-ES" dirty="0">
                <a:latin typeface="Consolas" panose="020B0609020204030204" pitchFamily="49" charset="0"/>
              </a:rPr>
              <a:t>&lt;input&gt;</a:t>
            </a:r>
          </a:p>
        </p:txBody>
      </p:sp>
      <p:pic>
        <p:nvPicPr>
          <p:cNvPr id="6" name="Imagen 5">
            <a:extLst>
              <a:ext uri="{FF2B5EF4-FFF2-40B4-BE49-F238E27FC236}">
                <a16:creationId xmlns:a16="http://schemas.microsoft.com/office/drawing/2014/main" id="{7A958A8A-8F23-468C-96EB-4D03754F741B}"/>
              </a:ext>
            </a:extLst>
          </p:cNvPr>
          <p:cNvPicPr>
            <a:picLocks noChangeAspect="1"/>
          </p:cNvPicPr>
          <p:nvPr/>
        </p:nvPicPr>
        <p:blipFill>
          <a:blip r:embed="rId2"/>
          <a:stretch>
            <a:fillRect/>
          </a:stretch>
        </p:blipFill>
        <p:spPr>
          <a:xfrm>
            <a:off x="268664" y="3198610"/>
            <a:ext cx="11654672" cy="33136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2355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B58C7D-6EF3-4E6A-B84C-0A7FAFAC429E}"/>
              </a:ext>
            </a:extLst>
          </p:cNvPr>
          <p:cNvSpPr>
            <a:spLocks noGrp="1"/>
          </p:cNvSpPr>
          <p:nvPr>
            <p:ph type="title"/>
          </p:nvPr>
        </p:nvSpPr>
        <p:spPr/>
        <p:txBody>
          <a:bodyPr/>
          <a:lstStyle/>
          <a:p>
            <a:r>
              <a:rPr lang="es-ES" dirty="0"/>
              <a:t>Campo de adjuntar archivo</a:t>
            </a:r>
          </a:p>
        </p:txBody>
      </p:sp>
      <p:pic>
        <p:nvPicPr>
          <p:cNvPr id="4" name="Marcador de contenido 3">
            <a:extLst>
              <a:ext uri="{FF2B5EF4-FFF2-40B4-BE49-F238E27FC236}">
                <a16:creationId xmlns:a16="http://schemas.microsoft.com/office/drawing/2014/main" id="{6FFD2918-15B0-4C84-BFF1-2CBBA8140A1F}"/>
              </a:ext>
            </a:extLst>
          </p:cNvPr>
          <p:cNvPicPr>
            <a:picLocks noGrp="1" noChangeAspect="1"/>
          </p:cNvPicPr>
          <p:nvPr>
            <p:ph idx="1"/>
          </p:nvPr>
        </p:nvPicPr>
        <p:blipFill>
          <a:blip r:embed="rId2"/>
          <a:stretch>
            <a:fillRect/>
          </a:stretch>
        </p:blipFill>
        <p:spPr>
          <a:xfrm>
            <a:off x="511132" y="2262432"/>
            <a:ext cx="10862979" cy="29917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8254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6AE87C-B5DD-4F14-8D55-A9B9E923DB54}"/>
              </a:ext>
            </a:extLst>
          </p:cNvPr>
          <p:cNvSpPr>
            <a:spLocks noGrp="1"/>
          </p:cNvSpPr>
          <p:nvPr>
            <p:ph type="title"/>
          </p:nvPr>
        </p:nvSpPr>
        <p:spPr/>
        <p:txBody>
          <a:bodyPr/>
          <a:lstStyle/>
          <a:p>
            <a:r>
              <a:rPr lang="es-ES" dirty="0"/>
              <a:t>Organización de campos</a:t>
            </a:r>
          </a:p>
        </p:txBody>
      </p:sp>
      <p:sp>
        <p:nvSpPr>
          <p:cNvPr id="3" name="Marcador de contenido 2">
            <a:extLst>
              <a:ext uri="{FF2B5EF4-FFF2-40B4-BE49-F238E27FC236}">
                <a16:creationId xmlns:a16="http://schemas.microsoft.com/office/drawing/2014/main" id="{8B4EB114-E158-44DC-B201-69CA86CBE970}"/>
              </a:ext>
            </a:extLst>
          </p:cNvPr>
          <p:cNvSpPr>
            <a:spLocks noGrp="1"/>
          </p:cNvSpPr>
          <p:nvPr>
            <p:ph idx="1"/>
          </p:nvPr>
        </p:nvSpPr>
        <p:spPr/>
        <p:txBody>
          <a:bodyPr/>
          <a:lstStyle/>
          <a:p>
            <a:r>
              <a:rPr lang="es-ES" dirty="0"/>
              <a:t>Sirven para organizar mejor los elementos de un formulario, reagrupándolos por categorías o temáticas</a:t>
            </a:r>
          </a:p>
        </p:txBody>
      </p:sp>
      <p:pic>
        <p:nvPicPr>
          <p:cNvPr id="4" name="Imagen 3">
            <a:extLst>
              <a:ext uri="{FF2B5EF4-FFF2-40B4-BE49-F238E27FC236}">
                <a16:creationId xmlns:a16="http://schemas.microsoft.com/office/drawing/2014/main" id="{8E1FD43D-3212-4A7E-9F5B-50CE2BD52800}"/>
              </a:ext>
            </a:extLst>
          </p:cNvPr>
          <p:cNvPicPr>
            <a:picLocks noChangeAspect="1"/>
          </p:cNvPicPr>
          <p:nvPr/>
        </p:nvPicPr>
        <p:blipFill>
          <a:blip r:embed="rId2"/>
          <a:stretch>
            <a:fillRect/>
          </a:stretch>
        </p:blipFill>
        <p:spPr>
          <a:xfrm>
            <a:off x="820181" y="3388936"/>
            <a:ext cx="10551638" cy="22787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5830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6BB1E0-AC27-4E31-8ED4-6DBF4D39D57D}"/>
              </a:ext>
            </a:extLst>
          </p:cNvPr>
          <p:cNvSpPr>
            <a:spLocks noGrp="1"/>
          </p:cNvSpPr>
          <p:nvPr>
            <p:ph type="title"/>
          </p:nvPr>
        </p:nvSpPr>
        <p:spPr/>
        <p:txBody>
          <a:bodyPr/>
          <a:lstStyle/>
          <a:p>
            <a:r>
              <a:rPr lang="es-ES" dirty="0"/>
              <a:t>Organización de campos</a:t>
            </a:r>
          </a:p>
        </p:txBody>
      </p:sp>
      <p:pic>
        <p:nvPicPr>
          <p:cNvPr id="4" name="Imagen 3">
            <a:extLst>
              <a:ext uri="{FF2B5EF4-FFF2-40B4-BE49-F238E27FC236}">
                <a16:creationId xmlns:a16="http://schemas.microsoft.com/office/drawing/2014/main" id="{65DE32B3-E8FA-40AA-AD31-B6590FEA4A48}"/>
              </a:ext>
            </a:extLst>
          </p:cNvPr>
          <p:cNvPicPr>
            <a:picLocks noChangeAspect="1"/>
          </p:cNvPicPr>
          <p:nvPr/>
        </p:nvPicPr>
        <p:blipFill>
          <a:blip r:embed="rId2"/>
          <a:stretch>
            <a:fillRect/>
          </a:stretch>
        </p:blipFill>
        <p:spPr>
          <a:xfrm>
            <a:off x="664589" y="2373667"/>
            <a:ext cx="10862821" cy="2899026"/>
          </a:xfrm>
          <a:prstGeom prst="rect">
            <a:avLst/>
          </a:prstGeom>
        </p:spPr>
      </p:pic>
    </p:spTree>
    <p:extLst>
      <p:ext uri="{BB962C8B-B14F-4D97-AF65-F5344CB8AC3E}">
        <p14:creationId xmlns:p14="http://schemas.microsoft.com/office/powerpoint/2010/main" val="1593069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70F2EC-DC25-4E57-A3A6-BB176E004EBB}"/>
              </a:ext>
            </a:extLst>
          </p:cNvPr>
          <p:cNvSpPr>
            <a:spLocks noGrp="1"/>
          </p:cNvSpPr>
          <p:nvPr>
            <p:ph type="title"/>
          </p:nvPr>
        </p:nvSpPr>
        <p:spPr/>
        <p:txBody>
          <a:bodyPr/>
          <a:lstStyle/>
          <a:p>
            <a:r>
              <a:rPr lang="es-ES" dirty="0"/>
              <a:t>Organización de campos</a:t>
            </a:r>
          </a:p>
        </p:txBody>
      </p:sp>
      <p:sp>
        <p:nvSpPr>
          <p:cNvPr id="3" name="Marcador de contenido 2">
            <a:extLst>
              <a:ext uri="{FF2B5EF4-FFF2-40B4-BE49-F238E27FC236}">
                <a16:creationId xmlns:a16="http://schemas.microsoft.com/office/drawing/2014/main" id="{F708B1B2-9B24-40B7-B9E9-FB2C5159B767}"/>
              </a:ext>
            </a:extLst>
          </p:cNvPr>
          <p:cNvSpPr>
            <a:spLocks noGrp="1"/>
          </p:cNvSpPr>
          <p:nvPr>
            <p:ph idx="1"/>
          </p:nvPr>
        </p:nvSpPr>
        <p:spPr/>
        <p:txBody>
          <a:bodyPr>
            <a:normAutofit/>
          </a:bodyPr>
          <a:lstStyle/>
          <a:p>
            <a:r>
              <a:rPr lang="es-ES" sz="1600" dirty="0"/>
              <a:t>Si utilizamos la etiqueta contenedora </a:t>
            </a:r>
            <a:r>
              <a:rPr lang="es-ES" sz="1600" dirty="0">
                <a:latin typeface="Consolas" panose="020B0609020204030204" pitchFamily="49" charset="0"/>
              </a:rPr>
              <a:t>&lt;</a:t>
            </a:r>
            <a:r>
              <a:rPr lang="es-ES" sz="1600" dirty="0" err="1">
                <a:latin typeface="Consolas" panose="020B0609020204030204" pitchFamily="49" charset="0"/>
              </a:rPr>
              <a:t>label</a:t>
            </a:r>
            <a:r>
              <a:rPr lang="es-ES" sz="1600" dirty="0">
                <a:latin typeface="Consolas" panose="020B0609020204030204" pitchFamily="49" charset="0"/>
              </a:rPr>
              <a:t>&gt;</a:t>
            </a:r>
            <a:r>
              <a:rPr lang="es-ES" sz="1600" dirty="0"/>
              <a:t>, podemos establecer una relación semántica de un texto con un campo de entrada de datos. Al incluir texto y campo de texto dentro de la etiqueta </a:t>
            </a:r>
            <a:r>
              <a:rPr lang="es-ES" sz="1600" dirty="0">
                <a:latin typeface="Consolas" panose="020B0609020204030204" pitchFamily="49" charset="0"/>
              </a:rPr>
              <a:t>&lt;</a:t>
            </a:r>
            <a:r>
              <a:rPr lang="es-ES" sz="1600" dirty="0" err="1">
                <a:latin typeface="Consolas" panose="020B0609020204030204" pitchFamily="49" charset="0"/>
              </a:rPr>
              <a:t>label</a:t>
            </a:r>
            <a:r>
              <a:rPr lang="es-ES" sz="1600" dirty="0">
                <a:latin typeface="Consolas" panose="020B0609020204030204" pitchFamily="49" charset="0"/>
              </a:rPr>
              <a:t>&gt;</a:t>
            </a:r>
            <a:r>
              <a:rPr lang="es-ES" sz="1600" dirty="0"/>
              <a:t>, tiene el mismo efecto pulsar en el campo de texto que en el propio texto</a:t>
            </a:r>
          </a:p>
        </p:txBody>
      </p:sp>
      <p:pic>
        <p:nvPicPr>
          <p:cNvPr id="5" name="Imagen 4">
            <a:extLst>
              <a:ext uri="{FF2B5EF4-FFF2-40B4-BE49-F238E27FC236}">
                <a16:creationId xmlns:a16="http://schemas.microsoft.com/office/drawing/2014/main" id="{76A58D87-5D50-4F50-A13C-3872B3CB8309}"/>
              </a:ext>
            </a:extLst>
          </p:cNvPr>
          <p:cNvPicPr>
            <a:picLocks noChangeAspect="1"/>
          </p:cNvPicPr>
          <p:nvPr/>
        </p:nvPicPr>
        <p:blipFill>
          <a:blip r:embed="rId2"/>
          <a:stretch>
            <a:fillRect/>
          </a:stretch>
        </p:blipFill>
        <p:spPr>
          <a:xfrm>
            <a:off x="1627000" y="3429000"/>
            <a:ext cx="8609814" cy="27122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0454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CF79F-1634-49C3-B00B-0BBBCD884383}"/>
              </a:ext>
            </a:extLst>
          </p:cNvPr>
          <p:cNvSpPr>
            <a:spLocks noGrp="1"/>
          </p:cNvSpPr>
          <p:nvPr>
            <p:ph type="title"/>
          </p:nvPr>
        </p:nvSpPr>
        <p:spPr/>
        <p:txBody>
          <a:bodyPr/>
          <a:lstStyle/>
          <a:p>
            <a:r>
              <a:rPr lang="es-ES" dirty="0"/>
              <a:t>Botones de formulario</a:t>
            </a:r>
          </a:p>
        </p:txBody>
      </p:sp>
      <p:sp>
        <p:nvSpPr>
          <p:cNvPr id="3" name="Marcador de contenido 2">
            <a:extLst>
              <a:ext uri="{FF2B5EF4-FFF2-40B4-BE49-F238E27FC236}">
                <a16:creationId xmlns:a16="http://schemas.microsoft.com/office/drawing/2014/main" id="{39E77CCB-E209-4237-97E6-0C41ED35B831}"/>
              </a:ext>
            </a:extLst>
          </p:cNvPr>
          <p:cNvSpPr>
            <a:spLocks noGrp="1"/>
          </p:cNvSpPr>
          <p:nvPr>
            <p:ph idx="1"/>
          </p:nvPr>
        </p:nvSpPr>
        <p:spPr/>
        <p:txBody>
          <a:bodyPr>
            <a:normAutofit/>
          </a:bodyPr>
          <a:lstStyle/>
          <a:p>
            <a:r>
              <a:rPr lang="es-ES" sz="1800" dirty="0"/>
              <a:t>Si un formulario carece de estos botones, el usuario sólo puede enviarlo si pulsa ENTER en el último campo del formulario. No obstante, siempre es aconsejable incluir un botón explícitamente para que el usuario pueda pulsarlo y enviar el formulario sin confusión y de forma clara</a:t>
            </a:r>
          </a:p>
        </p:txBody>
      </p:sp>
      <p:pic>
        <p:nvPicPr>
          <p:cNvPr id="5" name="Imagen 4">
            <a:extLst>
              <a:ext uri="{FF2B5EF4-FFF2-40B4-BE49-F238E27FC236}">
                <a16:creationId xmlns:a16="http://schemas.microsoft.com/office/drawing/2014/main" id="{6C03774E-5CDA-42A8-B847-26AE53D9A58B}"/>
              </a:ext>
            </a:extLst>
          </p:cNvPr>
          <p:cNvPicPr>
            <a:picLocks noChangeAspect="1"/>
          </p:cNvPicPr>
          <p:nvPr/>
        </p:nvPicPr>
        <p:blipFill>
          <a:blip r:embed="rId2"/>
          <a:stretch>
            <a:fillRect/>
          </a:stretch>
        </p:blipFill>
        <p:spPr>
          <a:xfrm>
            <a:off x="982769" y="3723020"/>
            <a:ext cx="10226462" cy="26065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9276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A11918-BE3F-4C3F-9233-6B9D5B03736A}"/>
              </a:ext>
            </a:extLst>
          </p:cNvPr>
          <p:cNvSpPr>
            <a:spLocks noGrp="1"/>
          </p:cNvSpPr>
          <p:nvPr>
            <p:ph type="title"/>
          </p:nvPr>
        </p:nvSpPr>
        <p:spPr/>
        <p:txBody>
          <a:bodyPr/>
          <a:lstStyle/>
          <a:p>
            <a:r>
              <a:rPr lang="es-ES" dirty="0"/>
              <a:t>Botones de formulario</a:t>
            </a:r>
          </a:p>
        </p:txBody>
      </p:sp>
      <p:pic>
        <p:nvPicPr>
          <p:cNvPr id="4" name="Imagen 3">
            <a:extLst>
              <a:ext uri="{FF2B5EF4-FFF2-40B4-BE49-F238E27FC236}">
                <a16:creationId xmlns:a16="http://schemas.microsoft.com/office/drawing/2014/main" id="{5FB1F3D6-E791-4E21-82FC-FA954013BDEE}"/>
              </a:ext>
            </a:extLst>
          </p:cNvPr>
          <p:cNvPicPr>
            <a:picLocks noChangeAspect="1"/>
          </p:cNvPicPr>
          <p:nvPr/>
        </p:nvPicPr>
        <p:blipFill>
          <a:blip r:embed="rId2"/>
          <a:stretch>
            <a:fillRect/>
          </a:stretch>
        </p:blipFill>
        <p:spPr>
          <a:xfrm>
            <a:off x="593144" y="2173565"/>
            <a:ext cx="10677525" cy="3648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07751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87D99F-A0C6-424E-BE34-92248EF6268C}"/>
              </a:ext>
            </a:extLst>
          </p:cNvPr>
          <p:cNvSpPr>
            <a:spLocks noGrp="1"/>
          </p:cNvSpPr>
          <p:nvPr>
            <p:ph type="title"/>
          </p:nvPr>
        </p:nvSpPr>
        <p:spPr/>
        <p:txBody>
          <a:bodyPr/>
          <a:lstStyle/>
          <a:p>
            <a:r>
              <a:rPr lang="es-ES" dirty="0"/>
              <a:t>La etiqueta </a:t>
            </a:r>
            <a:r>
              <a:rPr lang="es-ES" dirty="0">
                <a:latin typeface="Consolas" panose="020B0609020204030204" pitchFamily="49" charset="0"/>
              </a:rPr>
              <a:t>&lt;</a:t>
            </a:r>
            <a:r>
              <a:rPr lang="es-ES" dirty="0" err="1">
                <a:latin typeface="Consolas" panose="020B0609020204030204" pitchFamily="49" charset="0"/>
              </a:rPr>
              <a:t>form</a:t>
            </a:r>
            <a:r>
              <a:rPr lang="es-ES" dirty="0">
                <a:latin typeface="Consolas" panose="020B0609020204030204" pitchFamily="49" charset="0"/>
              </a:rPr>
              <a:t>&gt;</a:t>
            </a:r>
          </a:p>
        </p:txBody>
      </p:sp>
      <p:sp>
        <p:nvSpPr>
          <p:cNvPr id="3" name="Marcador de contenido 2">
            <a:extLst>
              <a:ext uri="{FF2B5EF4-FFF2-40B4-BE49-F238E27FC236}">
                <a16:creationId xmlns:a16="http://schemas.microsoft.com/office/drawing/2014/main" id="{D1BE6422-C30A-4F7E-96BA-2D118665389A}"/>
              </a:ext>
            </a:extLst>
          </p:cNvPr>
          <p:cNvSpPr>
            <a:spLocks noGrp="1"/>
          </p:cNvSpPr>
          <p:nvPr>
            <p:ph idx="1"/>
          </p:nvPr>
        </p:nvSpPr>
        <p:spPr/>
        <p:txBody>
          <a:bodyPr>
            <a:normAutofit/>
          </a:bodyPr>
          <a:lstStyle/>
          <a:p>
            <a:r>
              <a:rPr lang="es-ES" sz="1800" dirty="0"/>
              <a:t>La etiqueta &lt;</a:t>
            </a:r>
            <a:r>
              <a:rPr lang="es-ES" sz="1800" dirty="0" err="1"/>
              <a:t>form</a:t>
            </a:r>
            <a:r>
              <a:rPr lang="es-ES" sz="1800" dirty="0"/>
              <a:t>&gt; encierra todos los contenidos del formulario (botones, cuadros de texto, listas desplegables)</a:t>
            </a:r>
          </a:p>
        </p:txBody>
      </p:sp>
      <p:pic>
        <p:nvPicPr>
          <p:cNvPr id="5" name="Imagen 4">
            <a:extLst>
              <a:ext uri="{FF2B5EF4-FFF2-40B4-BE49-F238E27FC236}">
                <a16:creationId xmlns:a16="http://schemas.microsoft.com/office/drawing/2014/main" id="{A31644E9-6348-429C-A4E2-2FF060B65551}"/>
              </a:ext>
            </a:extLst>
          </p:cNvPr>
          <p:cNvPicPr>
            <a:picLocks noChangeAspect="1"/>
          </p:cNvPicPr>
          <p:nvPr/>
        </p:nvPicPr>
        <p:blipFill>
          <a:blip r:embed="rId2"/>
          <a:stretch>
            <a:fillRect/>
          </a:stretch>
        </p:blipFill>
        <p:spPr>
          <a:xfrm>
            <a:off x="1735474" y="2925533"/>
            <a:ext cx="8721052" cy="37911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11894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E899B8-6F57-4E3E-928A-3587FC7CA004}"/>
              </a:ext>
            </a:extLst>
          </p:cNvPr>
          <p:cNvSpPr>
            <a:spLocks noGrp="1"/>
          </p:cNvSpPr>
          <p:nvPr>
            <p:ph type="title"/>
          </p:nvPr>
        </p:nvSpPr>
        <p:spPr/>
        <p:txBody>
          <a:bodyPr/>
          <a:lstStyle/>
          <a:p>
            <a:r>
              <a:rPr lang="es-ES" dirty="0"/>
              <a:t>La etiqueta </a:t>
            </a:r>
            <a:r>
              <a:rPr lang="es-ES" dirty="0">
                <a:latin typeface="Consolas" panose="020B0609020204030204" pitchFamily="49" charset="0"/>
              </a:rPr>
              <a:t>&lt;input&gt;</a:t>
            </a:r>
          </a:p>
        </p:txBody>
      </p:sp>
      <p:sp>
        <p:nvSpPr>
          <p:cNvPr id="3" name="Marcador de contenido 2">
            <a:extLst>
              <a:ext uri="{FF2B5EF4-FFF2-40B4-BE49-F238E27FC236}">
                <a16:creationId xmlns:a16="http://schemas.microsoft.com/office/drawing/2014/main" id="{7896C92A-CFB6-440A-BADB-BE48DB4D4897}"/>
              </a:ext>
            </a:extLst>
          </p:cNvPr>
          <p:cNvSpPr>
            <a:spLocks noGrp="1"/>
          </p:cNvSpPr>
          <p:nvPr>
            <p:ph idx="1"/>
          </p:nvPr>
        </p:nvSpPr>
        <p:spPr/>
        <p:txBody>
          <a:bodyPr/>
          <a:lstStyle/>
          <a:p>
            <a:r>
              <a:rPr lang="es-ES" dirty="0"/>
              <a:t>Tiene una gran cantidad de atributos. Estos son los atributos que podemos utilizar de forma general:</a:t>
            </a:r>
          </a:p>
        </p:txBody>
      </p:sp>
      <p:pic>
        <p:nvPicPr>
          <p:cNvPr id="6" name="Imagen 5">
            <a:extLst>
              <a:ext uri="{FF2B5EF4-FFF2-40B4-BE49-F238E27FC236}">
                <a16:creationId xmlns:a16="http://schemas.microsoft.com/office/drawing/2014/main" id="{3C6D8A8F-F5FD-47C9-A035-1957EF27E634}"/>
              </a:ext>
            </a:extLst>
          </p:cNvPr>
          <p:cNvPicPr>
            <a:picLocks noChangeAspect="1"/>
          </p:cNvPicPr>
          <p:nvPr/>
        </p:nvPicPr>
        <p:blipFill>
          <a:blip r:embed="rId2"/>
          <a:stretch>
            <a:fillRect/>
          </a:stretch>
        </p:blipFill>
        <p:spPr>
          <a:xfrm>
            <a:off x="1870933" y="3042357"/>
            <a:ext cx="8450134" cy="36035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24591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7331F1-A37E-406B-AADB-96414BCA07C9}"/>
              </a:ext>
            </a:extLst>
          </p:cNvPr>
          <p:cNvSpPr>
            <a:spLocks noGrp="1"/>
          </p:cNvSpPr>
          <p:nvPr>
            <p:ph type="title"/>
          </p:nvPr>
        </p:nvSpPr>
        <p:spPr/>
        <p:txBody>
          <a:bodyPr/>
          <a:lstStyle/>
          <a:p>
            <a:r>
              <a:rPr lang="es-ES" dirty="0"/>
              <a:t>Campos de texto</a:t>
            </a:r>
          </a:p>
        </p:txBody>
      </p:sp>
      <p:sp>
        <p:nvSpPr>
          <p:cNvPr id="3" name="Marcador de contenido 2">
            <a:extLst>
              <a:ext uri="{FF2B5EF4-FFF2-40B4-BE49-F238E27FC236}">
                <a16:creationId xmlns:a16="http://schemas.microsoft.com/office/drawing/2014/main" id="{B503DE90-8EA2-40A9-B716-3F010C3C0B5C}"/>
              </a:ext>
            </a:extLst>
          </p:cNvPr>
          <p:cNvSpPr>
            <a:spLocks noGrp="1"/>
          </p:cNvSpPr>
          <p:nvPr>
            <p:ph idx="1"/>
          </p:nvPr>
        </p:nvSpPr>
        <p:spPr/>
        <p:txBody>
          <a:bodyPr>
            <a:normAutofit/>
          </a:bodyPr>
          <a:lstStyle/>
          <a:p>
            <a:r>
              <a:rPr lang="es-ES" sz="1600" dirty="0"/>
              <a:t>La etiqueta HTML </a:t>
            </a:r>
            <a:r>
              <a:rPr lang="es-ES" sz="1600" dirty="0">
                <a:latin typeface="Consolas" panose="020B0609020204030204" pitchFamily="49" charset="0"/>
              </a:rPr>
              <a:t>&lt;input&gt;</a:t>
            </a:r>
            <a:r>
              <a:rPr lang="es-ES" sz="1600" dirty="0"/>
              <a:t> puede tomar varios valores diferentes en su atributo </a:t>
            </a:r>
            <a:r>
              <a:rPr lang="es-ES" sz="1600" dirty="0" err="1">
                <a:latin typeface="Consolas" panose="020B0609020204030204" pitchFamily="49" charset="0"/>
              </a:rPr>
              <a:t>type</a:t>
            </a:r>
            <a:r>
              <a:rPr lang="es-ES" sz="1600" dirty="0"/>
              <a:t> para permitir al usuario introducir información de texto, además de otra etiqueta denominada </a:t>
            </a:r>
            <a:r>
              <a:rPr lang="es-ES" sz="1600" dirty="0">
                <a:latin typeface="Consolas" panose="020B0609020204030204" pitchFamily="49" charset="0"/>
              </a:rPr>
              <a:t>&lt;</a:t>
            </a:r>
            <a:r>
              <a:rPr lang="es-ES" sz="1600" dirty="0" err="1">
                <a:latin typeface="Consolas" panose="020B0609020204030204" pitchFamily="49" charset="0"/>
              </a:rPr>
              <a:t>textarea</a:t>
            </a:r>
            <a:r>
              <a:rPr lang="es-ES" sz="1600" dirty="0">
                <a:latin typeface="Consolas" panose="020B0609020204030204" pitchFamily="49" charset="0"/>
              </a:rPr>
              <a:t>&gt; </a:t>
            </a:r>
            <a:r>
              <a:rPr lang="es-ES" sz="1600" dirty="0"/>
              <a:t>para cantidades de texto más grandes como varios párrafos.</a:t>
            </a:r>
          </a:p>
        </p:txBody>
      </p:sp>
      <p:pic>
        <p:nvPicPr>
          <p:cNvPr id="9" name="Imagen 8">
            <a:extLst>
              <a:ext uri="{FF2B5EF4-FFF2-40B4-BE49-F238E27FC236}">
                <a16:creationId xmlns:a16="http://schemas.microsoft.com/office/drawing/2014/main" id="{2DBB5700-31D7-4772-8DA6-67A7B173C2D7}"/>
              </a:ext>
            </a:extLst>
          </p:cNvPr>
          <p:cNvPicPr>
            <a:picLocks noChangeAspect="1"/>
          </p:cNvPicPr>
          <p:nvPr/>
        </p:nvPicPr>
        <p:blipFill>
          <a:blip r:embed="rId3"/>
          <a:stretch>
            <a:fillRect/>
          </a:stretch>
        </p:blipFill>
        <p:spPr>
          <a:xfrm>
            <a:off x="2515511" y="3132970"/>
            <a:ext cx="7160977" cy="36056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56529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649547-A25B-4DF8-B190-0154B346849F}"/>
              </a:ext>
            </a:extLst>
          </p:cNvPr>
          <p:cNvSpPr>
            <a:spLocks noGrp="1"/>
          </p:cNvSpPr>
          <p:nvPr>
            <p:ph type="title"/>
          </p:nvPr>
        </p:nvSpPr>
        <p:spPr/>
        <p:txBody>
          <a:bodyPr/>
          <a:lstStyle/>
          <a:p>
            <a:r>
              <a:rPr lang="es-ES" dirty="0"/>
              <a:t>La etiqueta </a:t>
            </a:r>
            <a:r>
              <a:rPr lang="es-ES" dirty="0">
                <a:latin typeface="Consolas" panose="020B0609020204030204" pitchFamily="49" charset="0"/>
              </a:rPr>
              <a:t>&lt;</a:t>
            </a:r>
            <a:r>
              <a:rPr lang="es-ES" dirty="0" err="1">
                <a:latin typeface="Consolas" panose="020B0609020204030204" pitchFamily="49" charset="0"/>
              </a:rPr>
              <a:t>textarea</a:t>
            </a:r>
            <a:r>
              <a:rPr lang="es-ES" dirty="0">
                <a:latin typeface="Consolas" panose="020B0609020204030204" pitchFamily="49" charset="0"/>
              </a:rPr>
              <a:t>&gt;</a:t>
            </a:r>
          </a:p>
        </p:txBody>
      </p:sp>
      <p:sp>
        <p:nvSpPr>
          <p:cNvPr id="3" name="Marcador de contenido 2">
            <a:extLst>
              <a:ext uri="{FF2B5EF4-FFF2-40B4-BE49-F238E27FC236}">
                <a16:creationId xmlns:a16="http://schemas.microsoft.com/office/drawing/2014/main" id="{67018E7D-FBBE-4A2B-8617-5CEEF4FBD7D3}"/>
              </a:ext>
            </a:extLst>
          </p:cNvPr>
          <p:cNvSpPr>
            <a:spLocks noGrp="1"/>
          </p:cNvSpPr>
          <p:nvPr>
            <p:ph idx="1"/>
          </p:nvPr>
        </p:nvSpPr>
        <p:spPr/>
        <p:txBody>
          <a:bodyPr>
            <a:normAutofit/>
          </a:bodyPr>
          <a:lstStyle/>
          <a:p>
            <a:r>
              <a:rPr lang="es-ES" dirty="0"/>
              <a:t>Si queremos indicar un campo para escribir textos más extensos, lo más apropiado es utilizar la etiqueta </a:t>
            </a:r>
            <a:r>
              <a:rPr lang="es-ES" dirty="0">
                <a:latin typeface="Consolas" panose="020B0609020204030204" pitchFamily="49" charset="0"/>
              </a:rPr>
              <a:t>&lt;</a:t>
            </a:r>
            <a:r>
              <a:rPr lang="es-ES" dirty="0" err="1">
                <a:latin typeface="Consolas" panose="020B0609020204030204" pitchFamily="49" charset="0"/>
              </a:rPr>
              <a:t>textarea</a:t>
            </a:r>
            <a:r>
              <a:rPr lang="es-ES" dirty="0">
                <a:latin typeface="Consolas" panose="020B0609020204030204" pitchFamily="49" charset="0"/>
              </a:rPr>
              <a:t>&gt;</a:t>
            </a:r>
            <a:r>
              <a:rPr lang="es-ES" dirty="0"/>
              <a:t>, que tiene también algunos atributos adicionales</a:t>
            </a:r>
          </a:p>
        </p:txBody>
      </p:sp>
      <p:pic>
        <p:nvPicPr>
          <p:cNvPr id="5" name="Imagen 4">
            <a:extLst>
              <a:ext uri="{FF2B5EF4-FFF2-40B4-BE49-F238E27FC236}">
                <a16:creationId xmlns:a16="http://schemas.microsoft.com/office/drawing/2014/main" id="{265213D8-E8B2-418B-B3FB-72E099EBA915}"/>
              </a:ext>
            </a:extLst>
          </p:cNvPr>
          <p:cNvPicPr>
            <a:picLocks noChangeAspect="1"/>
          </p:cNvPicPr>
          <p:nvPr/>
        </p:nvPicPr>
        <p:blipFill>
          <a:blip r:embed="rId2"/>
          <a:stretch>
            <a:fillRect/>
          </a:stretch>
        </p:blipFill>
        <p:spPr>
          <a:xfrm>
            <a:off x="1680401" y="3819057"/>
            <a:ext cx="8831197" cy="16943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33229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C3D0D-DC02-406C-8A8D-2938255469D1}"/>
              </a:ext>
            </a:extLst>
          </p:cNvPr>
          <p:cNvSpPr>
            <a:spLocks noGrp="1"/>
          </p:cNvSpPr>
          <p:nvPr>
            <p:ph type="title"/>
          </p:nvPr>
        </p:nvSpPr>
        <p:spPr/>
        <p:txBody>
          <a:bodyPr/>
          <a:lstStyle/>
          <a:p>
            <a:r>
              <a:rPr lang="es-ES" dirty="0"/>
              <a:t>Campos de texto</a:t>
            </a:r>
          </a:p>
        </p:txBody>
      </p:sp>
      <p:sp>
        <p:nvSpPr>
          <p:cNvPr id="7" name="Marcador de contenido 6">
            <a:extLst>
              <a:ext uri="{FF2B5EF4-FFF2-40B4-BE49-F238E27FC236}">
                <a16:creationId xmlns:a16="http://schemas.microsoft.com/office/drawing/2014/main" id="{E526B420-63A1-44AF-A9BF-1AA5CF42DDB4}"/>
              </a:ext>
            </a:extLst>
          </p:cNvPr>
          <p:cNvSpPr>
            <a:spLocks noGrp="1"/>
          </p:cNvSpPr>
          <p:nvPr>
            <p:ph idx="1"/>
          </p:nvPr>
        </p:nvSpPr>
        <p:spPr/>
        <p:txBody>
          <a:bodyPr/>
          <a:lstStyle/>
          <a:p>
            <a:endParaRPr lang="es-ES"/>
          </a:p>
        </p:txBody>
      </p:sp>
      <p:pic>
        <p:nvPicPr>
          <p:cNvPr id="9" name="Imagen 8">
            <a:extLst>
              <a:ext uri="{FF2B5EF4-FFF2-40B4-BE49-F238E27FC236}">
                <a16:creationId xmlns:a16="http://schemas.microsoft.com/office/drawing/2014/main" id="{C5B8278E-818F-42A2-8A23-EDA7BC447E9C}"/>
              </a:ext>
            </a:extLst>
          </p:cNvPr>
          <p:cNvPicPr>
            <a:picLocks noChangeAspect="1"/>
          </p:cNvPicPr>
          <p:nvPr/>
        </p:nvPicPr>
        <p:blipFill>
          <a:blip r:embed="rId2"/>
          <a:stretch>
            <a:fillRect/>
          </a:stretch>
        </p:blipFill>
        <p:spPr>
          <a:xfrm>
            <a:off x="729227" y="1960421"/>
            <a:ext cx="10733545" cy="37172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1024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678E24-00E0-4543-B2AB-FB1D6BFE284E}"/>
              </a:ext>
            </a:extLst>
          </p:cNvPr>
          <p:cNvSpPr>
            <a:spLocks noGrp="1"/>
          </p:cNvSpPr>
          <p:nvPr>
            <p:ph type="title"/>
          </p:nvPr>
        </p:nvSpPr>
        <p:spPr/>
        <p:txBody>
          <a:bodyPr/>
          <a:lstStyle/>
          <a:p>
            <a:r>
              <a:rPr lang="es-ES" dirty="0"/>
              <a:t>Campos numéricos</a:t>
            </a:r>
          </a:p>
        </p:txBody>
      </p:sp>
      <p:sp>
        <p:nvSpPr>
          <p:cNvPr id="3" name="Marcador de contenido 2">
            <a:extLst>
              <a:ext uri="{FF2B5EF4-FFF2-40B4-BE49-F238E27FC236}">
                <a16:creationId xmlns:a16="http://schemas.microsoft.com/office/drawing/2014/main" id="{4DF323A6-84E8-4482-BC2D-CE21BFB716D9}"/>
              </a:ext>
            </a:extLst>
          </p:cNvPr>
          <p:cNvSpPr>
            <a:spLocks noGrp="1"/>
          </p:cNvSpPr>
          <p:nvPr>
            <p:ph idx="1"/>
          </p:nvPr>
        </p:nvSpPr>
        <p:spPr/>
        <p:txBody>
          <a:bodyPr/>
          <a:lstStyle/>
          <a:p>
            <a:r>
              <a:rPr lang="es-ES" sz="1800" dirty="0"/>
              <a:t>Podremos indicar una cantidad numérica o seleccionarlo de un rango, tanto en una como en otra podemos indicar los atributos </a:t>
            </a:r>
            <a:r>
              <a:rPr lang="es-ES" sz="1800" b="1" dirty="0"/>
              <a:t>min</a:t>
            </a:r>
            <a:r>
              <a:rPr lang="es-ES" sz="1800" dirty="0"/>
              <a:t>, </a:t>
            </a:r>
            <a:r>
              <a:rPr lang="es-ES" sz="1800" b="1" dirty="0" err="1"/>
              <a:t>max</a:t>
            </a:r>
            <a:r>
              <a:rPr lang="es-ES" sz="1800" dirty="0"/>
              <a:t> y </a:t>
            </a:r>
            <a:r>
              <a:rPr lang="es-ES" sz="1800" b="1" dirty="0"/>
              <a:t>step</a:t>
            </a:r>
            <a:r>
              <a:rPr lang="es-ES" dirty="0"/>
              <a:t>:</a:t>
            </a:r>
          </a:p>
        </p:txBody>
      </p:sp>
      <p:pic>
        <p:nvPicPr>
          <p:cNvPr id="4" name="Imagen 3">
            <a:extLst>
              <a:ext uri="{FF2B5EF4-FFF2-40B4-BE49-F238E27FC236}">
                <a16:creationId xmlns:a16="http://schemas.microsoft.com/office/drawing/2014/main" id="{1B72F956-B1D8-459D-BF5B-089653FA6600}"/>
              </a:ext>
            </a:extLst>
          </p:cNvPr>
          <p:cNvPicPr>
            <a:picLocks noChangeAspect="1"/>
          </p:cNvPicPr>
          <p:nvPr/>
        </p:nvPicPr>
        <p:blipFill>
          <a:blip r:embed="rId2"/>
          <a:stretch>
            <a:fillRect/>
          </a:stretch>
        </p:blipFill>
        <p:spPr>
          <a:xfrm>
            <a:off x="765733" y="3015463"/>
            <a:ext cx="10849067" cy="1620150"/>
          </a:xfrm>
          <a:prstGeom prst="rect">
            <a:avLst/>
          </a:prstGeom>
          <a:ln>
            <a:noFill/>
          </a:ln>
          <a:effectLst>
            <a:outerShdw blurRad="292100" dist="139700" dir="2700000" algn="tl" rotWithShape="0">
              <a:srgbClr val="333333">
                <a:alpha val="65000"/>
              </a:srgbClr>
            </a:outerShdw>
          </a:effectLst>
        </p:spPr>
      </p:pic>
      <p:pic>
        <p:nvPicPr>
          <p:cNvPr id="5" name="Imagen 4">
            <a:extLst>
              <a:ext uri="{FF2B5EF4-FFF2-40B4-BE49-F238E27FC236}">
                <a16:creationId xmlns:a16="http://schemas.microsoft.com/office/drawing/2014/main" id="{786C47B8-4CDE-4335-AB7C-6ED69340E2F5}"/>
              </a:ext>
            </a:extLst>
          </p:cNvPr>
          <p:cNvPicPr>
            <a:picLocks noChangeAspect="1"/>
          </p:cNvPicPr>
          <p:nvPr/>
        </p:nvPicPr>
        <p:blipFill>
          <a:blip r:embed="rId3"/>
          <a:stretch>
            <a:fillRect/>
          </a:stretch>
        </p:blipFill>
        <p:spPr>
          <a:xfrm>
            <a:off x="1263289" y="4804823"/>
            <a:ext cx="9853956" cy="18688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8025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014F5-B346-4E4E-8AB4-37A82BA10283}"/>
              </a:ext>
            </a:extLst>
          </p:cNvPr>
          <p:cNvSpPr>
            <a:spLocks noGrp="1"/>
          </p:cNvSpPr>
          <p:nvPr>
            <p:ph type="title"/>
          </p:nvPr>
        </p:nvSpPr>
        <p:spPr/>
        <p:txBody>
          <a:bodyPr/>
          <a:lstStyle/>
          <a:p>
            <a:r>
              <a:rPr lang="es-ES" dirty="0"/>
              <a:t>Campos numéricos</a:t>
            </a:r>
          </a:p>
        </p:txBody>
      </p:sp>
      <p:pic>
        <p:nvPicPr>
          <p:cNvPr id="4" name="Imagen 3">
            <a:extLst>
              <a:ext uri="{FF2B5EF4-FFF2-40B4-BE49-F238E27FC236}">
                <a16:creationId xmlns:a16="http://schemas.microsoft.com/office/drawing/2014/main" id="{C443BF33-6B7F-4307-81FE-647D4AD03EE4}"/>
              </a:ext>
            </a:extLst>
          </p:cNvPr>
          <p:cNvPicPr>
            <a:picLocks noChangeAspect="1"/>
          </p:cNvPicPr>
          <p:nvPr/>
        </p:nvPicPr>
        <p:blipFill>
          <a:blip r:embed="rId2"/>
          <a:stretch>
            <a:fillRect/>
          </a:stretch>
        </p:blipFill>
        <p:spPr>
          <a:xfrm>
            <a:off x="180975" y="2323276"/>
            <a:ext cx="11830050" cy="3581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33653722"/>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otalTime>2537</TotalTime>
  <Words>569</Words>
  <Application>Microsoft Office PowerPoint</Application>
  <PresentationFormat>Panorámica</PresentationFormat>
  <Paragraphs>46</Paragraphs>
  <Slides>25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25</vt:i4>
      </vt:variant>
    </vt:vector>
  </HeadingPairs>
  <TitlesOfParts>
    <vt:vector size="29" baseType="lpstr">
      <vt:lpstr>Arial</vt:lpstr>
      <vt:lpstr>Century Gothic</vt:lpstr>
      <vt:lpstr>Consolas</vt:lpstr>
      <vt:lpstr>Galería</vt:lpstr>
      <vt:lpstr>Lenguajes de marca y sistemas de información</vt:lpstr>
      <vt:lpstr>Formularios básicos</vt:lpstr>
      <vt:lpstr>La etiqueta &lt;form&gt;</vt:lpstr>
      <vt:lpstr>La etiqueta &lt;input&gt;</vt:lpstr>
      <vt:lpstr>Campos de texto</vt:lpstr>
      <vt:lpstr>La etiqueta &lt;textarea&gt;</vt:lpstr>
      <vt:lpstr>Campos de texto</vt:lpstr>
      <vt:lpstr>Campos numéricos</vt:lpstr>
      <vt:lpstr>Campos numéricos</vt:lpstr>
      <vt:lpstr>Campos de fecha/hora</vt:lpstr>
      <vt:lpstr>Campos de fecha/hora</vt:lpstr>
      <vt:lpstr>Campos de fecha/hora</vt:lpstr>
      <vt:lpstr>Campos de casillas o botones</vt:lpstr>
      <vt:lpstr>Campos de listas de selección</vt:lpstr>
      <vt:lpstr>Campos de listas de selección</vt:lpstr>
      <vt:lpstr>Campos de color</vt:lpstr>
      <vt:lpstr>Campos de color</vt:lpstr>
      <vt:lpstr>Campos de color</vt:lpstr>
      <vt:lpstr>Campo de adjuntar archivo</vt:lpstr>
      <vt:lpstr>Campo de adjuntar archivo</vt:lpstr>
      <vt:lpstr>Organización de campos</vt:lpstr>
      <vt:lpstr>Organización de campos</vt:lpstr>
      <vt:lpstr>Organización de campos</vt:lpstr>
      <vt:lpstr>Botones de formulario</vt:lpstr>
      <vt:lpstr>Botones de formulario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Lenguajes de marca y sistemas de información</dc:title>
  <dc:creator>antonio muñoz</dc:creator>
  <cp:lastModifiedBy>antonio muñoz</cp:lastModifiedBy>
  <cp:revision>101</cp:revision>
  <dcterms:created xsi:type="dcterms:W3CDTF">2019-11-26T07:00:20Z</dcterms:created>
  <dcterms:modified xsi:type="dcterms:W3CDTF">2019-12-05T13:18:40Z</dcterms:modified>
</cp:coreProperties>
</file>