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A18B37-842E-4CF7-A70F-1B09415F324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muñoz" initials="am" lastIdx="2" clrIdx="0">
    <p:extLst>
      <p:ext uri="{19B8F6BF-5375-455C-9EA6-DF929625EA0E}">
        <p15:presenceInfo xmlns:p15="http://schemas.microsoft.com/office/powerpoint/2012/main" userId="b5d254e14e690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48" d="100"/>
          <a:sy n="48" d="100"/>
        </p:scale>
        <p:origin x="86"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11/27/2019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C351A-4710-46FA-826E-BF5BEE197B4E}"/>
              </a:ext>
            </a:extLst>
          </p:cNvPr>
          <p:cNvSpPr>
            <a:spLocks noGrp="1"/>
          </p:cNvSpPr>
          <p:nvPr>
            <p:ph type="ctrTitle"/>
          </p:nvPr>
        </p:nvSpPr>
        <p:spPr/>
        <p:txBody>
          <a:bodyPr>
            <a:normAutofit fontScale="90000"/>
          </a:bodyPr>
          <a:lstStyle/>
          <a:p>
            <a:r>
              <a:rPr lang="es-ES" dirty="0"/>
              <a:t>Lenguajes de marca y sistemas de información</a:t>
            </a:r>
          </a:p>
        </p:txBody>
      </p:sp>
      <p:sp>
        <p:nvSpPr>
          <p:cNvPr id="3" name="Subtítulo 2">
            <a:extLst>
              <a:ext uri="{FF2B5EF4-FFF2-40B4-BE49-F238E27FC236}">
                <a16:creationId xmlns:a16="http://schemas.microsoft.com/office/drawing/2014/main" id="{5346E8C7-DD41-43C5-AA59-0F2EAD0DFD9F}"/>
              </a:ext>
            </a:extLst>
          </p:cNvPr>
          <p:cNvSpPr>
            <a:spLocks noGrp="1"/>
          </p:cNvSpPr>
          <p:nvPr>
            <p:ph type="subTitle" idx="1"/>
          </p:nvPr>
        </p:nvSpPr>
        <p:spPr/>
        <p:txBody>
          <a:bodyPr>
            <a:normAutofit/>
          </a:bodyPr>
          <a:lstStyle/>
          <a:p>
            <a:r>
              <a:rPr lang="es-ES" b="1" dirty="0"/>
              <a:t>UD02: Formularios, tablas y estructura en HTML</a:t>
            </a:r>
            <a:endParaRPr lang="es-ES" dirty="0"/>
          </a:p>
          <a:p>
            <a:r>
              <a:rPr lang="es-ES" dirty="0"/>
              <a:t>Tema 3: Modelo de cajas</a:t>
            </a:r>
          </a:p>
        </p:txBody>
      </p:sp>
      <p:sp>
        <p:nvSpPr>
          <p:cNvPr id="4" name="CuadroTexto 3">
            <a:extLst>
              <a:ext uri="{FF2B5EF4-FFF2-40B4-BE49-F238E27FC236}">
                <a16:creationId xmlns:a16="http://schemas.microsoft.com/office/drawing/2014/main" id="{6385C97C-158E-47B9-BCD0-554279371DBA}"/>
              </a:ext>
            </a:extLst>
          </p:cNvPr>
          <p:cNvSpPr txBox="1"/>
          <p:nvPr/>
        </p:nvSpPr>
        <p:spPr>
          <a:xfrm>
            <a:off x="7403123" y="5029199"/>
            <a:ext cx="4424609" cy="646331"/>
          </a:xfrm>
          <a:prstGeom prst="rect">
            <a:avLst/>
          </a:prstGeom>
          <a:noFill/>
        </p:spPr>
        <p:txBody>
          <a:bodyPr wrap="none" rtlCol="0">
            <a:spAutoFit/>
          </a:bodyPr>
          <a:lstStyle/>
          <a:p>
            <a:r>
              <a:rPr lang="es-ES" dirty="0"/>
              <a:t>CIFP a Carballeira – Marcos Valcárcel</a:t>
            </a:r>
          </a:p>
          <a:p>
            <a:pPr algn="r"/>
            <a:r>
              <a:rPr lang="es-ES" dirty="0"/>
              <a:t>Antonio Muñoz Rubio</a:t>
            </a:r>
          </a:p>
        </p:txBody>
      </p:sp>
    </p:spTree>
    <p:extLst>
      <p:ext uri="{BB962C8B-B14F-4D97-AF65-F5344CB8AC3E}">
        <p14:creationId xmlns:p14="http://schemas.microsoft.com/office/powerpoint/2010/main" val="209349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72A28-3FB8-45EF-B735-E429EDE04785}"/>
              </a:ext>
            </a:extLst>
          </p:cNvPr>
          <p:cNvSpPr>
            <a:spLocks noGrp="1"/>
          </p:cNvSpPr>
          <p:nvPr>
            <p:ph type="title"/>
          </p:nvPr>
        </p:nvSpPr>
        <p:spPr/>
        <p:txBody>
          <a:bodyPr/>
          <a:lstStyle/>
          <a:p>
            <a:r>
              <a:rPr lang="es-ES" dirty="0"/>
              <a:t>La propiedad </a:t>
            </a:r>
            <a:r>
              <a:rPr lang="es-ES" dirty="0" err="1">
                <a:latin typeface="Consolas" panose="020B0609020204030204" pitchFamily="49" charset="0"/>
              </a:rPr>
              <a:t>max-width</a:t>
            </a:r>
            <a:endParaRPr lang="es-ES" dirty="0">
              <a:latin typeface="Consolas" panose="020B0609020204030204" pitchFamily="49" charset="0"/>
            </a:endParaRPr>
          </a:p>
        </p:txBody>
      </p:sp>
      <p:sp>
        <p:nvSpPr>
          <p:cNvPr id="3" name="Marcador de contenido 2">
            <a:extLst>
              <a:ext uri="{FF2B5EF4-FFF2-40B4-BE49-F238E27FC236}">
                <a16:creationId xmlns:a16="http://schemas.microsoft.com/office/drawing/2014/main" id="{113F05A4-BB5A-4C9E-9435-07679B69A4C7}"/>
              </a:ext>
            </a:extLst>
          </p:cNvPr>
          <p:cNvSpPr>
            <a:spLocks noGrp="1"/>
          </p:cNvSpPr>
          <p:nvPr>
            <p:ph idx="1"/>
          </p:nvPr>
        </p:nvSpPr>
        <p:spPr/>
        <p:txBody>
          <a:bodyPr/>
          <a:lstStyle/>
          <a:p>
            <a:r>
              <a:rPr lang="es-ES" dirty="0"/>
              <a:t>Permite al navegador reducir el ancho de la caja si la ventana es más pequeña que el </a:t>
            </a:r>
            <a:r>
              <a:rPr lang="es-ES" dirty="0" err="1">
                <a:latin typeface="Calibri" panose="020F0502020204030204" pitchFamily="34" charset="0"/>
                <a:cs typeface="Calibri" panose="020F0502020204030204" pitchFamily="34" charset="0"/>
              </a:rPr>
              <a:t>max-width</a:t>
            </a:r>
            <a:r>
              <a:rPr lang="es-ES" dirty="0"/>
              <a:t> indicado</a:t>
            </a:r>
          </a:p>
          <a:p>
            <a:r>
              <a:rPr lang="es-ES" dirty="0"/>
              <a:t>Evita que se muestre un </a:t>
            </a:r>
            <a:r>
              <a:rPr lang="es-ES" dirty="0" err="1"/>
              <a:t>scroll</a:t>
            </a:r>
            <a:r>
              <a:rPr lang="es-ES" dirty="0"/>
              <a:t> horizontal frente al comportamiento de la propiedad </a:t>
            </a:r>
            <a:r>
              <a:rPr lang="es-ES" dirty="0" err="1">
                <a:latin typeface="Calibri" panose="020F0502020204030204" pitchFamily="34" charset="0"/>
                <a:cs typeface="Calibri" panose="020F0502020204030204" pitchFamily="34" charset="0"/>
              </a:rPr>
              <a:t>width</a:t>
            </a:r>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427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23282-0AF7-4656-8C4E-411BA3E706EA}"/>
              </a:ext>
            </a:extLst>
          </p:cNvPr>
          <p:cNvSpPr>
            <a:spLocks noGrp="1"/>
          </p:cNvSpPr>
          <p:nvPr>
            <p:ph type="title"/>
          </p:nvPr>
        </p:nvSpPr>
        <p:spPr/>
        <p:txBody>
          <a:bodyPr/>
          <a:lstStyle/>
          <a:p>
            <a:r>
              <a:rPr lang="es-ES" dirty="0"/>
              <a:t>La propiedad </a:t>
            </a:r>
            <a:r>
              <a:rPr lang="es-ES" dirty="0" err="1">
                <a:latin typeface="Consolas" panose="020B0609020204030204" pitchFamily="49" charset="0"/>
              </a:rPr>
              <a:t>max-width</a:t>
            </a:r>
            <a:endParaRPr lang="es-ES" dirty="0"/>
          </a:p>
        </p:txBody>
      </p:sp>
      <p:pic>
        <p:nvPicPr>
          <p:cNvPr id="4" name="Imagen 3">
            <a:extLst>
              <a:ext uri="{FF2B5EF4-FFF2-40B4-BE49-F238E27FC236}">
                <a16:creationId xmlns:a16="http://schemas.microsoft.com/office/drawing/2014/main" id="{36512B9F-9894-4AA1-936E-40B36D493C88}"/>
              </a:ext>
            </a:extLst>
          </p:cNvPr>
          <p:cNvPicPr>
            <a:picLocks noChangeAspect="1"/>
          </p:cNvPicPr>
          <p:nvPr/>
        </p:nvPicPr>
        <p:blipFill>
          <a:blip r:embed="rId2"/>
          <a:stretch>
            <a:fillRect/>
          </a:stretch>
        </p:blipFill>
        <p:spPr>
          <a:xfrm>
            <a:off x="621970" y="2002559"/>
            <a:ext cx="10619874" cy="3561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908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D6F81-9157-48C5-8E21-C8C349C91D04}"/>
              </a:ext>
            </a:extLst>
          </p:cNvPr>
          <p:cNvSpPr>
            <a:spLocks noGrp="1"/>
          </p:cNvSpPr>
          <p:nvPr>
            <p:ph type="title"/>
          </p:nvPr>
        </p:nvSpPr>
        <p:spPr/>
        <p:txBody>
          <a:bodyPr/>
          <a:lstStyle/>
          <a:p>
            <a:r>
              <a:rPr lang="es-ES" dirty="0"/>
              <a:t>Modelo de cajas</a:t>
            </a:r>
          </a:p>
        </p:txBody>
      </p:sp>
      <p:pic>
        <p:nvPicPr>
          <p:cNvPr id="4" name="Imagen 3">
            <a:extLst>
              <a:ext uri="{FF2B5EF4-FFF2-40B4-BE49-F238E27FC236}">
                <a16:creationId xmlns:a16="http://schemas.microsoft.com/office/drawing/2014/main" id="{60B39B53-F3FE-49C4-A910-1EBF1345887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57063" y="1617548"/>
            <a:ext cx="5343446" cy="4476941"/>
          </a:xfrm>
          <a:prstGeom prst="rect">
            <a:avLst/>
          </a:prstGeom>
        </p:spPr>
      </p:pic>
    </p:spTree>
    <p:extLst>
      <p:ext uri="{BB962C8B-B14F-4D97-AF65-F5344CB8AC3E}">
        <p14:creationId xmlns:p14="http://schemas.microsoft.com/office/powerpoint/2010/main" val="205327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99C0C-5F28-44E6-AF2F-EC2A56A408E9}"/>
              </a:ext>
            </a:extLst>
          </p:cNvPr>
          <p:cNvSpPr>
            <a:spLocks noGrp="1"/>
          </p:cNvSpPr>
          <p:nvPr>
            <p:ph type="title"/>
          </p:nvPr>
        </p:nvSpPr>
        <p:spPr/>
        <p:txBody>
          <a:bodyPr/>
          <a:lstStyle/>
          <a:p>
            <a:r>
              <a:rPr lang="es-ES" dirty="0"/>
              <a:t>Modelo de cajas</a:t>
            </a:r>
          </a:p>
        </p:txBody>
      </p:sp>
      <p:sp>
        <p:nvSpPr>
          <p:cNvPr id="3" name="Marcador de contenido 2">
            <a:extLst>
              <a:ext uri="{FF2B5EF4-FFF2-40B4-BE49-F238E27FC236}">
                <a16:creationId xmlns:a16="http://schemas.microsoft.com/office/drawing/2014/main" id="{54451C5B-9945-4576-A21B-87E049C9CE3F}"/>
              </a:ext>
            </a:extLst>
          </p:cNvPr>
          <p:cNvSpPr>
            <a:spLocks noGrp="1"/>
          </p:cNvSpPr>
          <p:nvPr>
            <p:ph idx="1"/>
          </p:nvPr>
        </p:nvSpPr>
        <p:spPr/>
        <p:txBody>
          <a:bodyPr/>
          <a:lstStyle/>
          <a:p>
            <a:r>
              <a:rPr lang="es-ES" dirty="0"/>
              <a:t>Las propiedades </a:t>
            </a:r>
            <a:r>
              <a:rPr lang="es-ES" dirty="0" err="1">
                <a:latin typeface="Consolas" panose="020B0609020204030204" pitchFamily="49" charset="0"/>
              </a:rPr>
              <a:t>margin</a:t>
            </a:r>
            <a:r>
              <a:rPr lang="es-ES" dirty="0"/>
              <a:t>, </a:t>
            </a:r>
            <a:r>
              <a:rPr lang="es-ES" dirty="0" err="1">
                <a:latin typeface="Consolas" panose="020B0609020204030204" pitchFamily="49" charset="0"/>
              </a:rPr>
              <a:t>padding</a:t>
            </a:r>
            <a:r>
              <a:rPr lang="es-ES" dirty="0"/>
              <a:t> y </a:t>
            </a:r>
            <a:r>
              <a:rPr lang="es-ES" dirty="0" err="1">
                <a:latin typeface="Consolas" panose="020B0609020204030204" pitchFamily="49" charset="0"/>
              </a:rPr>
              <a:t>border</a:t>
            </a:r>
            <a:r>
              <a:rPr lang="es-ES" dirty="0"/>
              <a:t> se pueden definir para cada uno de los cuatro lados que tiene una caja en HTML</a:t>
            </a:r>
          </a:p>
          <a:p>
            <a:r>
              <a:rPr lang="es-ES" dirty="0" err="1">
                <a:latin typeface="Consolas" panose="020B0609020204030204" pitchFamily="49" charset="0"/>
              </a:rPr>
              <a:t>Margin</a:t>
            </a:r>
            <a:r>
              <a:rPr lang="es-ES" dirty="0"/>
              <a:t> y </a:t>
            </a:r>
            <a:r>
              <a:rPr lang="es-ES" dirty="0" err="1">
                <a:latin typeface="Consolas" panose="020B0609020204030204" pitchFamily="49" charset="0"/>
              </a:rPr>
              <a:t>padding</a:t>
            </a:r>
            <a:r>
              <a:rPr lang="es-ES" dirty="0"/>
              <a:t> definen espacios, no tiene estilo o color de fondo</a:t>
            </a:r>
          </a:p>
        </p:txBody>
      </p:sp>
    </p:spTree>
    <p:extLst>
      <p:ext uri="{BB962C8B-B14F-4D97-AF65-F5344CB8AC3E}">
        <p14:creationId xmlns:p14="http://schemas.microsoft.com/office/powerpoint/2010/main" val="273296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501BE-9F33-452E-81AB-63BDE4F50613}"/>
              </a:ext>
            </a:extLst>
          </p:cNvPr>
          <p:cNvSpPr>
            <a:spLocks noGrp="1"/>
          </p:cNvSpPr>
          <p:nvPr>
            <p:ph type="title"/>
          </p:nvPr>
        </p:nvSpPr>
        <p:spPr/>
        <p:txBody>
          <a:bodyPr/>
          <a:lstStyle/>
          <a:p>
            <a:r>
              <a:rPr lang="es-ES" dirty="0"/>
              <a:t>Modelo de cajas</a:t>
            </a:r>
          </a:p>
        </p:txBody>
      </p:sp>
      <p:sp>
        <p:nvSpPr>
          <p:cNvPr id="3" name="Marcador de contenido 2">
            <a:extLst>
              <a:ext uri="{FF2B5EF4-FFF2-40B4-BE49-F238E27FC236}">
                <a16:creationId xmlns:a16="http://schemas.microsoft.com/office/drawing/2014/main" id="{43D457AE-4560-4141-B26A-671EB49A87D2}"/>
              </a:ext>
            </a:extLst>
          </p:cNvPr>
          <p:cNvSpPr>
            <a:spLocks noGrp="1"/>
          </p:cNvSpPr>
          <p:nvPr>
            <p:ph idx="1"/>
          </p:nvPr>
        </p:nvSpPr>
        <p:spPr/>
        <p:txBody>
          <a:bodyPr/>
          <a:lstStyle/>
          <a:p>
            <a:r>
              <a:rPr lang="es-ES" dirty="0" err="1">
                <a:latin typeface="Calibri" panose="020F0502020204030204" pitchFamily="34" charset="0"/>
                <a:cs typeface="Calibri" panose="020F0502020204030204" pitchFamily="34" charset="0"/>
              </a:rPr>
              <a:t>height</a:t>
            </a:r>
            <a:r>
              <a:rPr lang="es-ES" dirty="0"/>
              <a:t> y </a:t>
            </a:r>
            <a:r>
              <a:rPr lang="es-ES" dirty="0" err="1">
                <a:latin typeface="Calibri" panose="020F0502020204030204" pitchFamily="34" charset="0"/>
                <a:cs typeface="Calibri" panose="020F0502020204030204" pitchFamily="34" charset="0"/>
              </a:rPr>
              <a:t>width</a:t>
            </a:r>
            <a:r>
              <a:rPr lang="es-ES" dirty="0"/>
              <a:t>: definen el alto y ancho de la caja que en la figura se representa como </a:t>
            </a:r>
            <a:r>
              <a:rPr lang="es-ES" dirty="0" err="1"/>
              <a:t>content</a:t>
            </a:r>
            <a:endParaRPr lang="es-ES" dirty="0"/>
          </a:p>
          <a:p>
            <a:r>
              <a:rPr lang="es-ES" dirty="0" err="1">
                <a:latin typeface="Consolas" panose="020B0609020204030204" pitchFamily="49" charset="0"/>
              </a:rPr>
              <a:t>padding</a:t>
            </a:r>
            <a:r>
              <a:rPr lang="es-ES" dirty="0"/>
              <a:t>: define el espacio de relleno que se encuentra alrededor del contenido. Este espacio computa en el cálculo del espacio total que ocupa el elemento en el que está referido al posicionamiento frente a otros elementos. Si se define un fondo para el elemento también se rellena el espacio de </a:t>
            </a:r>
            <a:r>
              <a:rPr lang="es-ES" dirty="0" err="1"/>
              <a:t>padding</a:t>
            </a:r>
            <a:endParaRPr lang="es-ES" dirty="0"/>
          </a:p>
        </p:txBody>
      </p:sp>
    </p:spTree>
    <p:extLst>
      <p:ext uri="{BB962C8B-B14F-4D97-AF65-F5344CB8AC3E}">
        <p14:creationId xmlns:p14="http://schemas.microsoft.com/office/powerpoint/2010/main" val="2168156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2882A-3384-437E-8CEE-5EC465671BCC}"/>
              </a:ext>
            </a:extLst>
          </p:cNvPr>
          <p:cNvSpPr>
            <a:spLocks noGrp="1"/>
          </p:cNvSpPr>
          <p:nvPr>
            <p:ph type="title"/>
          </p:nvPr>
        </p:nvSpPr>
        <p:spPr/>
        <p:txBody>
          <a:bodyPr/>
          <a:lstStyle/>
          <a:p>
            <a:r>
              <a:rPr lang="es-ES" dirty="0"/>
              <a:t>Modelo de cajas</a:t>
            </a:r>
          </a:p>
        </p:txBody>
      </p:sp>
      <p:sp>
        <p:nvSpPr>
          <p:cNvPr id="3" name="Marcador de contenido 2">
            <a:extLst>
              <a:ext uri="{FF2B5EF4-FFF2-40B4-BE49-F238E27FC236}">
                <a16:creationId xmlns:a16="http://schemas.microsoft.com/office/drawing/2014/main" id="{2412FF75-8116-41D9-AE97-5F041710EB11}"/>
              </a:ext>
            </a:extLst>
          </p:cNvPr>
          <p:cNvSpPr>
            <a:spLocks noGrp="1"/>
          </p:cNvSpPr>
          <p:nvPr>
            <p:ph idx="1"/>
          </p:nvPr>
        </p:nvSpPr>
        <p:spPr/>
        <p:txBody>
          <a:bodyPr/>
          <a:lstStyle/>
          <a:p>
            <a:r>
              <a:rPr lang="es-ES" dirty="0" err="1">
                <a:latin typeface="Consolas" panose="020B0609020204030204" pitchFamily="49" charset="0"/>
              </a:rPr>
              <a:t>border</a:t>
            </a:r>
            <a:r>
              <a:rPr lang="es-ES" dirty="0"/>
              <a:t>: Define el borde de la caja, computa en el cálculo del espacio total que ocupa el elemento</a:t>
            </a:r>
          </a:p>
          <a:p>
            <a:r>
              <a:rPr lang="es-ES" dirty="0" err="1">
                <a:latin typeface="Calibri" panose="020F0502020204030204" pitchFamily="34" charset="0"/>
                <a:cs typeface="Calibri" panose="020F0502020204030204" pitchFamily="34" charset="0"/>
              </a:rPr>
              <a:t>margin</a:t>
            </a:r>
            <a:r>
              <a:rPr lang="es-ES" dirty="0"/>
              <a:t>: Espacio que hay por fuera del borde, no computa en el cálculo del espacio total que ocupa el elemento</a:t>
            </a:r>
          </a:p>
          <a:p>
            <a:r>
              <a:rPr lang="es-ES" dirty="0"/>
              <a:t>Los navegadores acostumbran solapar los márgenes de los distintos elementos preservando solo el máximo valor de margen que los separa</a:t>
            </a:r>
          </a:p>
        </p:txBody>
      </p:sp>
    </p:spTree>
    <p:extLst>
      <p:ext uri="{BB962C8B-B14F-4D97-AF65-F5344CB8AC3E}">
        <p14:creationId xmlns:p14="http://schemas.microsoft.com/office/powerpoint/2010/main" val="133601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ED189-A0F6-4F07-AB09-D083DA54841D}"/>
              </a:ext>
            </a:extLst>
          </p:cNvPr>
          <p:cNvSpPr>
            <a:spLocks noGrp="1"/>
          </p:cNvSpPr>
          <p:nvPr>
            <p:ph type="title"/>
          </p:nvPr>
        </p:nvSpPr>
        <p:spPr/>
        <p:txBody>
          <a:bodyPr/>
          <a:lstStyle/>
          <a:p>
            <a:r>
              <a:rPr lang="es-ES" dirty="0"/>
              <a:t>Modelo de cajas</a:t>
            </a:r>
          </a:p>
        </p:txBody>
      </p:sp>
      <p:sp>
        <p:nvSpPr>
          <p:cNvPr id="3" name="Marcador de contenido 2">
            <a:extLst>
              <a:ext uri="{FF2B5EF4-FFF2-40B4-BE49-F238E27FC236}">
                <a16:creationId xmlns:a16="http://schemas.microsoft.com/office/drawing/2014/main" id="{5DCF5257-AA07-4255-BDF7-5EA0BAD71046}"/>
              </a:ext>
            </a:extLst>
          </p:cNvPr>
          <p:cNvSpPr>
            <a:spLocks noGrp="1"/>
          </p:cNvSpPr>
          <p:nvPr>
            <p:ph idx="1"/>
          </p:nvPr>
        </p:nvSpPr>
        <p:spPr/>
        <p:txBody>
          <a:bodyPr/>
          <a:lstStyle/>
          <a:p>
            <a:r>
              <a:rPr lang="es-ES" dirty="0"/>
              <a:t>Márgenes automáticos: es una fórmula que permite centrar una caja respecto a su contenedor</a:t>
            </a:r>
          </a:p>
          <a:p>
            <a:r>
              <a:rPr lang="es-ES" dirty="0"/>
              <a:t>Si la caja es más pequeña que el contenedor, el valor auto como margen permite que el navegador calcule cuanto margen tiene que dejar de cada lado de la caja</a:t>
            </a:r>
          </a:p>
        </p:txBody>
      </p:sp>
    </p:spTree>
    <p:extLst>
      <p:ext uri="{BB962C8B-B14F-4D97-AF65-F5344CB8AC3E}">
        <p14:creationId xmlns:p14="http://schemas.microsoft.com/office/powerpoint/2010/main" val="332432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EBB74-86FA-4F73-8565-429CA97992A1}"/>
              </a:ext>
            </a:extLst>
          </p:cNvPr>
          <p:cNvSpPr>
            <a:spLocks noGrp="1"/>
          </p:cNvSpPr>
          <p:nvPr>
            <p:ph type="title"/>
          </p:nvPr>
        </p:nvSpPr>
        <p:spPr/>
        <p:txBody>
          <a:bodyPr/>
          <a:lstStyle/>
          <a:p>
            <a:r>
              <a:rPr lang="es-ES" dirty="0"/>
              <a:t>Modelo de cajas</a:t>
            </a:r>
          </a:p>
        </p:txBody>
      </p:sp>
      <p:pic>
        <p:nvPicPr>
          <p:cNvPr id="4" name="Imagen 3">
            <a:extLst>
              <a:ext uri="{FF2B5EF4-FFF2-40B4-BE49-F238E27FC236}">
                <a16:creationId xmlns:a16="http://schemas.microsoft.com/office/drawing/2014/main" id="{87D39F91-B355-4A44-8317-0216C7D74CCA}"/>
              </a:ext>
            </a:extLst>
          </p:cNvPr>
          <p:cNvPicPr>
            <a:picLocks noChangeAspect="1"/>
          </p:cNvPicPr>
          <p:nvPr/>
        </p:nvPicPr>
        <p:blipFill>
          <a:blip r:embed="rId2"/>
          <a:stretch>
            <a:fillRect/>
          </a:stretch>
        </p:blipFill>
        <p:spPr>
          <a:xfrm>
            <a:off x="1207507" y="1697030"/>
            <a:ext cx="9448800" cy="3841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628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BC269-5C16-4000-AAE1-4C81F172186B}"/>
              </a:ext>
            </a:extLst>
          </p:cNvPr>
          <p:cNvSpPr>
            <a:spLocks noGrp="1"/>
          </p:cNvSpPr>
          <p:nvPr>
            <p:ph type="title"/>
          </p:nvPr>
        </p:nvSpPr>
        <p:spPr/>
        <p:txBody>
          <a:bodyPr/>
          <a:lstStyle/>
          <a:p>
            <a:r>
              <a:rPr lang="es-ES" dirty="0"/>
              <a:t>La propiedad CSS </a:t>
            </a:r>
            <a:r>
              <a:rPr lang="es-ES" dirty="0" err="1">
                <a:latin typeface="Consolas" panose="020B0609020204030204" pitchFamily="49" charset="0"/>
              </a:rPr>
              <a:t>outline</a:t>
            </a:r>
            <a:endParaRPr lang="es-ES" dirty="0">
              <a:latin typeface="Consolas" panose="020B0609020204030204" pitchFamily="49" charset="0"/>
            </a:endParaRPr>
          </a:p>
        </p:txBody>
      </p:sp>
      <p:sp>
        <p:nvSpPr>
          <p:cNvPr id="3" name="Marcador de contenido 2">
            <a:extLst>
              <a:ext uri="{FF2B5EF4-FFF2-40B4-BE49-F238E27FC236}">
                <a16:creationId xmlns:a16="http://schemas.microsoft.com/office/drawing/2014/main" id="{22AEB005-FC06-42B9-B37B-0DBC19BAB003}"/>
              </a:ext>
            </a:extLst>
          </p:cNvPr>
          <p:cNvSpPr>
            <a:spLocks noGrp="1"/>
          </p:cNvSpPr>
          <p:nvPr>
            <p:ph idx="1"/>
          </p:nvPr>
        </p:nvSpPr>
        <p:spPr/>
        <p:txBody>
          <a:bodyPr/>
          <a:lstStyle/>
          <a:p>
            <a:r>
              <a:rPr lang="es-ES" dirty="0"/>
              <a:t>Permite aplicar estilos al espacio que rodea una caja, pero no forma parte de las dimensiones de la caja</a:t>
            </a:r>
          </a:p>
          <a:p>
            <a:r>
              <a:rPr lang="es-ES" dirty="0"/>
              <a:t>En lo que se refiere al posicionamiento de otras cajas el </a:t>
            </a:r>
            <a:r>
              <a:rPr lang="es-ES" dirty="0" err="1">
                <a:latin typeface="Consolas" panose="020B0609020204030204" pitchFamily="49" charset="0"/>
              </a:rPr>
              <a:t>outline</a:t>
            </a:r>
            <a:r>
              <a:rPr lang="es-ES" dirty="0"/>
              <a:t> de una caja puede solaparse con otros elementos</a:t>
            </a:r>
          </a:p>
          <a:p>
            <a:r>
              <a:rPr lang="es-ES" dirty="0"/>
              <a:t>El </a:t>
            </a:r>
            <a:r>
              <a:rPr lang="es-ES" dirty="0" err="1">
                <a:latin typeface="Consolas" panose="020B0609020204030204" pitchFamily="49" charset="0"/>
              </a:rPr>
              <a:t>outline</a:t>
            </a:r>
            <a:r>
              <a:rPr lang="es-ES" dirty="0"/>
              <a:t> puede separar de la caja con un </a:t>
            </a:r>
            <a:r>
              <a:rPr lang="es-ES" i="1" dirty="0"/>
              <a:t>offset</a:t>
            </a:r>
          </a:p>
        </p:txBody>
      </p:sp>
    </p:spTree>
    <p:extLst>
      <p:ext uri="{BB962C8B-B14F-4D97-AF65-F5344CB8AC3E}">
        <p14:creationId xmlns:p14="http://schemas.microsoft.com/office/powerpoint/2010/main" val="268482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BC269-5C16-4000-AAE1-4C81F172186B}"/>
              </a:ext>
            </a:extLst>
          </p:cNvPr>
          <p:cNvSpPr>
            <a:spLocks noGrp="1"/>
          </p:cNvSpPr>
          <p:nvPr>
            <p:ph type="title"/>
          </p:nvPr>
        </p:nvSpPr>
        <p:spPr/>
        <p:txBody>
          <a:bodyPr/>
          <a:lstStyle/>
          <a:p>
            <a:r>
              <a:rPr lang="es-ES" dirty="0"/>
              <a:t>La propiedad CSS </a:t>
            </a:r>
            <a:r>
              <a:rPr lang="es-ES" dirty="0" err="1">
                <a:latin typeface="Consolas" panose="020B0609020204030204" pitchFamily="49" charset="0"/>
              </a:rPr>
              <a:t>outline</a:t>
            </a:r>
            <a:endParaRPr lang="es-ES" dirty="0">
              <a:latin typeface="Consolas" panose="020B0609020204030204" pitchFamily="49" charset="0"/>
            </a:endParaRPr>
          </a:p>
        </p:txBody>
      </p:sp>
      <p:pic>
        <p:nvPicPr>
          <p:cNvPr id="6" name="Imagen 5">
            <a:extLst>
              <a:ext uri="{FF2B5EF4-FFF2-40B4-BE49-F238E27FC236}">
                <a16:creationId xmlns:a16="http://schemas.microsoft.com/office/drawing/2014/main" id="{54E95B67-9D65-4AD2-882E-5C012312847D}"/>
              </a:ext>
            </a:extLst>
          </p:cNvPr>
          <p:cNvPicPr>
            <a:picLocks noChangeAspect="1"/>
          </p:cNvPicPr>
          <p:nvPr/>
        </p:nvPicPr>
        <p:blipFill>
          <a:blip r:embed="rId2"/>
          <a:stretch>
            <a:fillRect/>
          </a:stretch>
        </p:blipFill>
        <p:spPr>
          <a:xfrm>
            <a:off x="1130270" y="1796717"/>
            <a:ext cx="9761034" cy="43472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61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en bloque y en línea</a:t>
            </a:r>
          </a:p>
        </p:txBody>
      </p:sp>
      <p:sp>
        <p:nvSpPr>
          <p:cNvPr id="3" name="Marcador de contenido 2"/>
          <p:cNvSpPr>
            <a:spLocks noGrp="1"/>
          </p:cNvSpPr>
          <p:nvPr>
            <p:ph idx="1"/>
          </p:nvPr>
        </p:nvSpPr>
        <p:spPr/>
        <p:txBody>
          <a:bodyPr>
            <a:normAutofit fontScale="92500"/>
          </a:bodyPr>
          <a:lstStyle/>
          <a:p>
            <a:r>
              <a:rPr lang="es-ES" dirty="0"/>
              <a:t>Todos los elementos HTML se presentan en el navegador como una caja</a:t>
            </a:r>
          </a:p>
          <a:p>
            <a:r>
              <a:rPr lang="es-ES" dirty="0"/>
              <a:t>Dependiendo del elemento, el navegador dibuja la caja que representa de dos formas distintas:</a:t>
            </a:r>
          </a:p>
          <a:p>
            <a:pPr lvl="1"/>
            <a:r>
              <a:rPr lang="es-ES" dirty="0"/>
              <a:t>En línea: la caja del elemento se ajusta a su contenido y no ocupa más espacio del que precisa. Otros elementos pueden ser dibujados a su lado dentro de la misma línea horizontal. No es posible manipular el ancho o alto de la caja</a:t>
            </a:r>
          </a:p>
          <a:p>
            <a:pPr lvl="1"/>
            <a:r>
              <a:rPr lang="es-ES" dirty="0"/>
              <a:t>En bloque: la caja ocupa todo el ancho del navegador y el alto que necesita para mostrar su contenido. Los elementos que lo rodean se dibujan encima o debajo de su posición. Se puede modificar el alto y ancho de la caja</a:t>
            </a:r>
          </a:p>
        </p:txBody>
      </p:sp>
    </p:spTree>
    <p:extLst>
      <p:ext uri="{BB962C8B-B14F-4D97-AF65-F5344CB8AC3E}">
        <p14:creationId xmlns:p14="http://schemas.microsoft.com/office/powerpoint/2010/main" val="143300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2B638-6D7A-47FC-B788-60076193A3EB}"/>
              </a:ext>
            </a:extLst>
          </p:cNvPr>
          <p:cNvSpPr>
            <a:spLocks noGrp="1"/>
          </p:cNvSpPr>
          <p:nvPr>
            <p:ph type="title"/>
          </p:nvPr>
        </p:nvSpPr>
        <p:spPr/>
        <p:txBody>
          <a:bodyPr/>
          <a:lstStyle/>
          <a:p>
            <a:r>
              <a:rPr lang="es-ES" dirty="0"/>
              <a:t>La propiedad CSS </a:t>
            </a:r>
            <a:r>
              <a:rPr lang="es-ES" dirty="0">
                <a:latin typeface="Consolas" panose="020B0609020204030204" pitchFamily="49" charset="0"/>
              </a:rPr>
              <a:t>box-</a:t>
            </a:r>
            <a:r>
              <a:rPr lang="es-ES" dirty="0" err="1">
                <a:latin typeface="Consolas" panose="020B0609020204030204" pitchFamily="49" charset="0"/>
              </a:rPr>
              <a:t>shadow</a:t>
            </a:r>
            <a:endParaRPr lang="es-ES" dirty="0">
              <a:latin typeface="Consolas" panose="020B0609020204030204" pitchFamily="49" charset="0"/>
            </a:endParaRPr>
          </a:p>
        </p:txBody>
      </p:sp>
      <p:sp>
        <p:nvSpPr>
          <p:cNvPr id="3" name="Marcador de contenido 2">
            <a:extLst>
              <a:ext uri="{FF2B5EF4-FFF2-40B4-BE49-F238E27FC236}">
                <a16:creationId xmlns:a16="http://schemas.microsoft.com/office/drawing/2014/main" id="{63F2B87B-5345-4AE3-9C72-C7E40E8608E0}"/>
              </a:ext>
            </a:extLst>
          </p:cNvPr>
          <p:cNvSpPr>
            <a:spLocks noGrp="1"/>
          </p:cNvSpPr>
          <p:nvPr>
            <p:ph idx="1"/>
          </p:nvPr>
        </p:nvSpPr>
        <p:spPr/>
        <p:txBody>
          <a:bodyPr/>
          <a:lstStyle/>
          <a:p>
            <a:r>
              <a:rPr lang="es-ES" dirty="0"/>
              <a:t>Añade efecto de sombra a un elemento</a:t>
            </a:r>
          </a:p>
          <a:p>
            <a:r>
              <a:rPr lang="es-ES" dirty="0"/>
              <a:t>Se pueden definir múltiples sombras a un mismo elemento separándolo por comas</a:t>
            </a:r>
          </a:p>
          <a:p>
            <a:r>
              <a:rPr lang="es-ES" dirty="0"/>
              <a:t>La caja de la sombra se describe por los desplazamientos en X e Y, los radios de desenfoque y dispersión, y el color relativos al elemento.</a:t>
            </a:r>
          </a:p>
        </p:txBody>
      </p:sp>
    </p:spTree>
    <p:extLst>
      <p:ext uri="{BB962C8B-B14F-4D97-AF65-F5344CB8AC3E}">
        <p14:creationId xmlns:p14="http://schemas.microsoft.com/office/powerpoint/2010/main" val="241004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2B638-6D7A-47FC-B788-60076193A3EB}"/>
              </a:ext>
            </a:extLst>
          </p:cNvPr>
          <p:cNvSpPr>
            <a:spLocks noGrp="1"/>
          </p:cNvSpPr>
          <p:nvPr>
            <p:ph type="title"/>
          </p:nvPr>
        </p:nvSpPr>
        <p:spPr/>
        <p:txBody>
          <a:bodyPr/>
          <a:lstStyle/>
          <a:p>
            <a:r>
              <a:rPr lang="es-ES" dirty="0"/>
              <a:t>La propiedad CSS </a:t>
            </a:r>
            <a:r>
              <a:rPr lang="es-ES" dirty="0">
                <a:latin typeface="Consolas" panose="020B0609020204030204" pitchFamily="49" charset="0"/>
              </a:rPr>
              <a:t>box-</a:t>
            </a:r>
            <a:r>
              <a:rPr lang="es-ES" dirty="0" err="1">
                <a:latin typeface="Consolas" panose="020B0609020204030204" pitchFamily="49" charset="0"/>
              </a:rPr>
              <a:t>shadow</a:t>
            </a:r>
            <a:endParaRPr lang="es-ES" dirty="0">
              <a:latin typeface="Consolas" panose="020B0609020204030204" pitchFamily="49" charset="0"/>
            </a:endParaRPr>
          </a:p>
        </p:txBody>
      </p:sp>
      <p:pic>
        <p:nvPicPr>
          <p:cNvPr id="6" name="Imagen 5">
            <a:extLst>
              <a:ext uri="{FF2B5EF4-FFF2-40B4-BE49-F238E27FC236}">
                <a16:creationId xmlns:a16="http://schemas.microsoft.com/office/drawing/2014/main" id="{67A41D1B-5B47-4133-AF29-4EC7D36FFB4F}"/>
              </a:ext>
            </a:extLst>
          </p:cNvPr>
          <p:cNvPicPr>
            <a:picLocks noChangeAspect="1"/>
          </p:cNvPicPr>
          <p:nvPr/>
        </p:nvPicPr>
        <p:blipFill>
          <a:blip r:embed="rId2"/>
          <a:stretch>
            <a:fillRect/>
          </a:stretch>
        </p:blipFill>
        <p:spPr>
          <a:xfrm>
            <a:off x="966875" y="1741835"/>
            <a:ext cx="9930063" cy="4328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561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en bloque y en línea</a:t>
            </a:r>
          </a:p>
        </p:txBody>
      </p:sp>
      <p:pic>
        <p:nvPicPr>
          <p:cNvPr id="5" name="Imagen 4"/>
          <p:cNvPicPr>
            <a:picLocks noChangeAspect="1"/>
          </p:cNvPicPr>
          <p:nvPr/>
        </p:nvPicPr>
        <p:blipFill>
          <a:blip r:embed="rId2"/>
          <a:stretch>
            <a:fillRect/>
          </a:stretch>
        </p:blipFill>
        <p:spPr>
          <a:xfrm>
            <a:off x="3362325" y="2119312"/>
            <a:ext cx="5467350" cy="2619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498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en bloque y en línea</a:t>
            </a:r>
          </a:p>
        </p:txBody>
      </p:sp>
      <p:pic>
        <p:nvPicPr>
          <p:cNvPr id="3" name="Imagen 2"/>
          <p:cNvPicPr>
            <a:picLocks noChangeAspect="1"/>
          </p:cNvPicPr>
          <p:nvPr/>
        </p:nvPicPr>
        <p:blipFill>
          <a:blip r:embed="rId2"/>
          <a:stretch>
            <a:fillRect/>
          </a:stretch>
        </p:blipFill>
        <p:spPr>
          <a:xfrm>
            <a:off x="1162050" y="1957387"/>
            <a:ext cx="9867900" cy="2943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038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en bloque</a:t>
            </a:r>
          </a:p>
        </p:txBody>
      </p:sp>
      <p:sp>
        <p:nvSpPr>
          <p:cNvPr id="3" name="Marcador de contenido 2"/>
          <p:cNvSpPr>
            <a:spLocks noGrp="1"/>
          </p:cNvSpPr>
          <p:nvPr>
            <p:ph idx="1"/>
          </p:nvPr>
        </p:nvSpPr>
        <p:spPr/>
        <p:txBody>
          <a:bodyPr>
            <a:normAutofit lnSpcReduction="10000"/>
          </a:bodyPr>
          <a:lstStyle/>
          <a:p>
            <a:pPr marL="0" indent="0" algn="ctr">
              <a:buNone/>
            </a:pPr>
            <a:r>
              <a:rPr lang="es-ES" b="1" dirty="0">
                <a:solidFill>
                  <a:srgbClr val="0070C0"/>
                </a:solidFill>
                <a:latin typeface="Consolas" panose="020B0609020204030204" pitchFamily="49" charset="0"/>
              </a:rPr>
              <a:t>&lt;</a:t>
            </a:r>
            <a:r>
              <a:rPr lang="es-ES" b="1" dirty="0" err="1">
                <a:solidFill>
                  <a:srgbClr val="0070C0"/>
                </a:solidFill>
                <a:latin typeface="Consolas" panose="020B0609020204030204" pitchFamily="49" charset="0"/>
              </a:rPr>
              <a:t>address</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article</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aside</a:t>
            </a:r>
            <a:r>
              <a:rPr lang="es-ES" b="1" dirty="0">
                <a:solidFill>
                  <a:srgbClr val="0070C0"/>
                </a:solidFill>
                <a:latin typeface="Consolas" panose="020B0609020204030204" pitchFamily="49" charset="0"/>
              </a:rPr>
              <a:t>&gt; &lt;audio&gt; &lt;</a:t>
            </a:r>
            <a:r>
              <a:rPr lang="es-ES" b="1" dirty="0" err="1">
                <a:solidFill>
                  <a:srgbClr val="0070C0"/>
                </a:solidFill>
                <a:latin typeface="Consolas" panose="020B0609020204030204" pitchFamily="49" charset="0"/>
              </a:rPr>
              <a:t>blockquote</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canvas</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dd</a:t>
            </a:r>
            <a:r>
              <a:rPr lang="es-ES" b="1" dirty="0">
                <a:solidFill>
                  <a:srgbClr val="0070C0"/>
                </a:solidFill>
                <a:latin typeface="Consolas" panose="020B0609020204030204" pitchFamily="49" charset="0"/>
              </a:rPr>
              <a:t>&gt; &lt;div&gt; &lt;dl&gt; &lt;</a:t>
            </a:r>
            <a:r>
              <a:rPr lang="es-ES" b="1" dirty="0" err="1">
                <a:solidFill>
                  <a:srgbClr val="0070C0"/>
                </a:solidFill>
                <a:latin typeface="Consolas" panose="020B0609020204030204" pitchFamily="49" charset="0"/>
              </a:rPr>
              <a:t>dt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fieldset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figcaption</a:t>
            </a:r>
            <a:r>
              <a:rPr lang="es-ES" b="1" dirty="0">
                <a:solidFill>
                  <a:srgbClr val="0070C0"/>
                </a:solidFill>
                <a:latin typeface="Consolas" panose="020B0609020204030204" pitchFamily="49" charset="0"/>
              </a:rPr>
              <a:t>&gt; &lt;figure&gt; &lt;</a:t>
            </a:r>
            <a:r>
              <a:rPr lang="es-ES" b="1" dirty="0" err="1">
                <a:solidFill>
                  <a:srgbClr val="0070C0"/>
                </a:solidFill>
                <a:latin typeface="Consolas" panose="020B0609020204030204" pitchFamily="49" charset="0"/>
              </a:rPr>
              <a:t>footer</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form</a:t>
            </a:r>
            <a:r>
              <a:rPr lang="es-ES" b="1" dirty="0">
                <a:solidFill>
                  <a:srgbClr val="0070C0"/>
                </a:solidFill>
                <a:latin typeface="Consolas" panose="020B0609020204030204" pitchFamily="49" charset="0"/>
              </a:rPr>
              <a:t>&gt; &lt;h1&gt;-&lt;h6&gt; &lt;</a:t>
            </a:r>
            <a:r>
              <a:rPr lang="es-ES" b="1" dirty="0" err="1">
                <a:solidFill>
                  <a:srgbClr val="0070C0"/>
                </a:solidFill>
                <a:latin typeface="Consolas" panose="020B0609020204030204" pitchFamily="49" charset="0"/>
              </a:rPr>
              <a:t>header</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hr</a:t>
            </a:r>
            <a:r>
              <a:rPr lang="es-ES" b="1" dirty="0">
                <a:solidFill>
                  <a:srgbClr val="0070C0"/>
                </a:solidFill>
                <a:latin typeface="Consolas" panose="020B0609020204030204" pitchFamily="49" charset="0"/>
              </a:rPr>
              <a:t>&gt; &lt;li&gt; &lt;</a:t>
            </a:r>
            <a:r>
              <a:rPr lang="es-ES" b="1" dirty="0" err="1">
                <a:solidFill>
                  <a:srgbClr val="0070C0"/>
                </a:solidFill>
                <a:latin typeface="Consolas" panose="020B0609020204030204" pitchFamily="49" charset="0"/>
              </a:rPr>
              <a:t>main</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nav</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noscript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ol</a:t>
            </a:r>
            <a:r>
              <a:rPr lang="es-ES" b="1" dirty="0">
                <a:solidFill>
                  <a:srgbClr val="0070C0"/>
                </a:solidFill>
                <a:latin typeface="Consolas" panose="020B0609020204030204" pitchFamily="49" charset="0"/>
              </a:rPr>
              <a:t>&gt; &lt;output&gt; &lt;p&gt; &lt;pre&gt; &lt;</a:t>
            </a:r>
            <a:r>
              <a:rPr lang="es-ES" b="1" dirty="0" err="1">
                <a:solidFill>
                  <a:srgbClr val="0070C0"/>
                </a:solidFill>
                <a:latin typeface="Consolas" panose="020B0609020204030204" pitchFamily="49" charset="0"/>
              </a:rPr>
              <a:t>section</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table</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tfoot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ul</a:t>
            </a:r>
            <a:r>
              <a:rPr lang="es-ES" b="1" dirty="0">
                <a:solidFill>
                  <a:srgbClr val="0070C0"/>
                </a:solidFill>
                <a:latin typeface="Consolas" panose="020B0609020204030204" pitchFamily="49" charset="0"/>
              </a:rPr>
              <a:t>&gt; &lt;video&gt;</a:t>
            </a:r>
          </a:p>
          <a:p>
            <a:r>
              <a:rPr lang="es-ES" sz="1900" dirty="0"/>
              <a:t>Los elementos en bloque pueden contener otros elementos en bloque o en línea</a:t>
            </a:r>
          </a:p>
          <a:p>
            <a:r>
              <a:rPr lang="es-ES" sz="1900" dirty="0"/>
              <a:t>La etiqueta </a:t>
            </a:r>
            <a:r>
              <a:rPr lang="es-ES" sz="1900" b="1" dirty="0">
                <a:solidFill>
                  <a:srgbClr val="FF0000"/>
                </a:solidFill>
                <a:latin typeface="Consolas" panose="020B0609020204030204" pitchFamily="49" charset="0"/>
              </a:rPr>
              <a:t>&lt;div&gt; </a:t>
            </a:r>
            <a:r>
              <a:rPr lang="es-ES" sz="1900" dirty="0"/>
              <a:t>es un elemento en bloque vacío de significado. Se utiliza para agrupar otras etiquetas en bloque o en línea y manipular el aspecto de la caja que las engloba mediante CSS</a:t>
            </a:r>
          </a:p>
          <a:p>
            <a:endParaRPr lang="es-ES" sz="1900" dirty="0"/>
          </a:p>
        </p:txBody>
      </p:sp>
    </p:spTree>
    <p:extLst>
      <p:ext uri="{BB962C8B-B14F-4D97-AF65-F5344CB8AC3E}">
        <p14:creationId xmlns:p14="http://schemas.microsoft.com/office/powerpoint/2010/main" val="227638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en línea</a:t>
            </a:r>
          </a:p>
        </p:txBody>
      </p:sp>
      <p:sp>
        <p:nvSpPr>
          <p:cNvPr id="3" name="Marcador de contenido 2"/>
          <p:cNvSpPr>
            <a:spLocks noGrp="1"/>
          </p:cNvSpPr>
          <p:nvPr>
            <p:ph idx="1"/>
          </p:nvPr>
        </p:nvSpPr>
        <p:spPr/>
        <p:txBody>
          <a:bodyPr/>
          <a:lstStyle/>
          <a:p>
            <a:pPr marL="0" indent="0" algn="ctr">
              <a:buNone/>
            </a:pPr>
            <a:r>
              <a:rPr lang="es-ES" b="1" dirty="0">
                <a:solidFill>
                  <a:srgbClr val="0070C0"/>
                </a:solidFill>
                <a:latin typeface="Consolas" panose="020B0609020204030204" pitchFamily="49" charset="0"/>
              </a:rPr>
              <a:t>&lt;a&gt; &lt;</a:t>
            </a:r>
            <a:r>
              <a:rPr lang="es-ES" b="1" dirty="0" err="1">
                <a:solidFill>
                  <a:srgbClr val="0070C0"/>
                </a:solidFill>
                <a:latin typeface="Consolas" panose="020B0609020204030204" pitchFamily="49" charset="0"/>
              </a:rPr>
              <a:t>abbr</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acronym</a:t>
            </a:r>
            <a:r>
              <a:rPr lang="es-ES" b="1" dirty="0">
                <a:solidFill>
                  <a:srgbClr val="0070C0"/>
                </a:solidFill>
                <a:latin typeface="Consolas" panose="020B0609020204030204" pitchFamily="49" charset="0"/>
              </a:rPr>
              <a:t>&gt; &lt;b&gt; &lt;</a:t>
            </a:r>
            <a:r>
              <a:rPr lang="es-ES" b="1" dirty="0" err="1">
                <a:solidFill>
                  <a:srgbClr val="0070C0"/>
                </a:solidFill>
                <a:latin typeface="Consolas" panose="020B0609020204030204" pitchFamily="49" charset="0"/>
              </a:rPr>
              <a:t>bdo</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big</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br</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button</a:t>
            </a:r>
            <a:r>
              <a:rPr lang="es-ES" b="1" dirty="0">
                <a:solidFill>
                  <a:srgbClr val="0070C0"/>
                </a:solidFill>
                <a:latin typeface="Consolas" panose="020B0609020204030204" pitchFamily="49" charset="0"/>
              </a:rPr>
              <a:t>&gt; &lt;cite&gt; &lt;</a:t>
            </a:r>
            <a:r>
              <a:rPr lang="es-ES" b="1" dirty="0" err="1">
                <a:solidFill>
                  <a:srgbClr val="0070C0"/>
                </a:solidFill>
                <a:latin typeface="Consolas" panose="020B0609020204030204" pitchFamily="49" charset="0"/>
              </a:rPr>
              <a:t>code</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dfn</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em</a:t>
            </a:r>
            <a:r>
              <a:rPr lang="es-ES" b="1" dirty="0">
                <a:solidFill>
                  <a:srgbClr val="0070C0"/>
                </a:solidFill>
                <a:latin typeface="Consolas" panose="020B0609020204030204" pitchFamily="49" charset="0"/>
              </a:rPr>
              <a:t>&gt; &lt;i&gt; &lt;</a:t>
            </a:r>
            <a:r>
              <a:rPr lang="es-ES" b="1" dirty="0" err="1">
                <a:solidFill>
                  <a:srgbClr val="0070C0"/>
                </a:solidFill>
                <a:latin typeface="Consolas" panose="020B0609020204030204" pitchFamily="49" charset="0"/>
              </a:rPr>
              <a:t>img</a:t>
            </a:r>
            <a:r>
              <a:rPr lang="es-ES" b="1" dirty="0">
                <a:solidFill>
                  <a:srgbClr val="0070C0"/>
                </a:solidFill>
                <a:latin typeface="Consolas" panose="020B0609020204030204" pitchFamily="49" charset="0"/>
              </a:rPr>
              <a:t>&gt; &lt;input&gt; &lt;</a:t>
            </a:r>
            <a:r>
              <a:rPr lang="es-ES" b="1" dirty="0" err="1">
                <a:solidFill>
                  <a:srgbClr val="0070C0"/>
                </a:solidFill>
                <a:latin typeface="Consolas" panose="020B0609020204030204" pitchFamily="49" charset="0"/>
              </a:rPr>
              <a:t>kbd</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label</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map</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object</a:t>
            </a:r>
            <a:r>
              <a:rPr lang="es-ES" b="1" dirty="0">
                <a:solidFill>
                  <a:srgbClr val="0070C0"/>
                </a:solidFill>
                <a:latin typeface="Consolas" panose="020B0609020204030204" pitchFamily="49" charset="0"/>
              </a:rPr>
              <a:t>&gt; &lt;q&gt; &lt;</a:t>
            </a:r>
            <a:r>
              <a:rPr lang="es-ES" b="1" dirty="0" err="1">
                <a:solidFill>
                  <a:srgbClr val="0070C0"/>
                </a:solidFill>
                <a:latin typeface="Consolas" panose="020B0609020204030204" pitchFamily="49" charset="0"/>
              </a:rPr>
              <a:t>samp</a:t>
            </a:r>
            <a:r>
              <a:rPr lang="es-ES" b="1" dirty="0">
                <a:solidFill>
                  <a:srgbClr val="0070C0"/>
                </a:solidFill>
                <a:latin typeface="Consolas" panose="020B0609020204030204" pitchFamily="49" charset="0"/>
              </a:rPr>
              <a:t>&gt; &lt;script&gt; &lt;</a:t>
            </a:r>
            <a:r>
              <a:rPr lang="es-ES" b="1" dirty="0" err="1">
                <a:solidFill>
                  <a:srgbClr val="0070C0"/>
                </a:solidFill>
                <a:latin typeface="Consolas" panose="020B0609020204030204" pitchFamily="49" charset="0"/>
              </a:rPr>
              <a:t>select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small</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span</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strong</a:t>
            </a:r>
            <a:r>
              <a:rPr lang="es-ES" b="1" dirty="0">
                <a:solidFill>
                  <a:srgbClr val="0070C0"/>
                </a:solidFill>
                <a:latin typeface="Consolas" panose="020B0609020204030204" pitchFamily="49" charset="0"/>
              </a:rPr>
              <a:t>&gt; &lt;sub&gt; &lt;</a:t>
            </a:r>
            <a:r>
              <a:rPr lang="es-ES" b="1" dirty="0" err="1">
                <a:solidFill>
                  <a:srgbClr val="0070C0"/>
                </a:solidFill>
                <a:latin typeface="Consolas" panose="020B0609020204030204" pitchFamily="49" charset="0"/>
              </a:rPr>
              <a:t>sup</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textarea</a:t>
            </a:r>
            <a:r>
              <a:rPr lang="es-ES" b="1" dirty="0">
                <a:solidFill>
                  <a:srgbClr val="0070C0"/>
                </a:solidFill>
                <a:latin typeface="Consolas" panose="020B0609020204030204" pitchFamily="49" charset="0"/>
              </a:rPr>
              <a:t>&gt; &lt;time&gt; &lt;</a:t>
            </a:r>
            <a:r>
              <a:rPr lang="es-ES" b="1" dirty="0" err="1">
                <a:solidFill>
                  <a:srgbClr val="0070C0"/>
                </a:solidFill>
                <a:latin typeface="Consolas" panose="020B0609020204030204" pitchFamily="49" charset="0"/>
              </a:rPr>
              <a:t>tt</a:t>
            </a:r>
            <a:r>
              <a:rPr lang="es-ES" b="1" dirty="0">
                <a:solidFill>
                  <a:srgbClr val="0070C0"/>
                </a:solidFill>
                <a:latin typeface="Consolas" panose="020B0609020204030204" pitchFamily="49" charset="0"/>
              </a:rPr>
              <a:t>&gt; &lt;</a:t>
            </a:r>
            <a:r>
              <a:rPr lang="es-ES" b="1" dirty="0" err="1">
                <a:solidFill>
                  <a:srgbClr val="0070C0"/>
                </a:solidFill>
                <a:latin typeface="Consolas" panose="020B0609020204030204" pitchFamily="49" charset="0"/>
              </a:rPr>
              <a:t>var</a:t>
            </a:r>
            <a:r>
              <a:rPr lang="es-ES" b="1" dirty="0">
                <a:solidFill>
                  <a:srgbClr val="0070C0"/>
                </a:solidFill>
                <a:latin typeface="Consolas" panose="020B0609020204030204" pitchFamily="49" charset="0"/>
              </a:rPr>
              <a:t>&gt;</a:t>
            </a:r>
          </a:p>
          <a:p>
            <a:r>
              <a:rPr lang="es-ES" dirty="0"/>
              <a:t>Los elementos en línea no pueden contener elementos en bloque</a:t>
            </a:r>
          </a:p>
          <a:p>
            <a:r>
              <a:rPr lang="es-ES" dirty="0"/>
              <a:t>La etiqueta </a:t>
            </a:r>
            <a:r>
              <a:rPr lang="es-ES" sz="1900" b="1" dirty="0">
                <a:solidFill>
                  <a:srgbClr val="FF0000"/>
                </a:solidFill>
                <a:latin typeface="Consolas" panose="020B0609020204030204" pitchFamily="49" charset="0"/>
              </a:rPr>
              <a:t>&lt;</a:t>
            </a:r>
            <a:r>
              <a:rPr lang="es-ES" sz="1900" b="1" dirty="0" err="1">
                <a:solidFill>
                  <a:srgbClr val="FF0000"/>
                </a:solidFill>
                <a:latin typeface="Consolas" panose="020B0609020204030204" pitchFamily="49" charset="0"/>
              </a:rPr>
              <a:t>span</a:t>
            </a:r>
            <a:r>
              <a:rPr lang="es-ES" sz="1900" b="1" dirty="0">
                <a:solidFill>
                  <a:srgbClr val="FF0000"/>
                </a:solidFill>
                <a:latin typeface="Consolas" panose="020B0609020204030204" pitchFamily="49" charset="0"/>
              </a:rPr>
              <a:t>&gt; </a:t>
            </a:r>
            <a:r>
              <a:rPr lang="es-ES" dirty="0"/>
              <a:t>es un elemento en línea vacío de significado. Se utiliza para marcar el texto al que se le aplicaran estilos CSS</a:t>
            </a:r>
          </a:p>
        </p:txBody>
      </p:sp>
    </p:spTree>
    <p:extLst>
      <p:ext uri="{BB962C8B-B14F-4D97-AF65-F5344CB8AC3E}">
        <p14:creationId xmlns:p14="http://schemas.microsoft.com/office/powerpoint/2010/main" val="41629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propiedad CSS </a:t>
            </a:r>
            <a:r>
              <a:rPr lang="es-ES" dirty="0" err="1">
                <a:latin typeface="Consolas" panose="020B0609020204030204" pitchFamily="49" charset="0"/>
              </a:rPr>
              <a:t>display</a:t>
            </a:r>
            <a:endParaRPr lang="es-ES" dirty="0">
              <a:latin typeface="Consolas" panose="020B0609020204030204" pitchFamily="49" charset="0"/>
            </a:endParaRPr>
          </a:p>
        </p:txBody>
      </p:sp>
      <p:sp>
        <p:nvSpPr>
          <p:cNvPr id="3" name="Marcador de contenido 2"/>
          <p:cNvSpPr>
            <a:spLocks noGrp="1"/>
          </p:cNvSpPr>
          <p:nvPr>
            <p:ph idx="1"/>
          </p:nvPr>
        </p:nvSpPr>
        <p:spPr/>
        <p:txBody>
          <a:bodyPr>
            <a:normAutofit fontScale="85000" lnSpcReduction="20000"/>
          </a:bodyPr>
          <a:lstStyle/>
          <a:p>
            <a:r>
              <a:rPr lang="es-ES" dirty="0"/>
              <a:t>Permite modificar la forma en la que se presentan por defecto los elementos en el navegador (en línea / en bloque)</a:t>
            </a:r>
          </a:p>
          <a:p>
            <a:r>
              <a:rPr lang="es-ES" dirty="0"/>
              <a:t>Los posibles valores que toma son:</a:t>
            </a:r>
          </a:p>
          <a:p>
            <a:pPr lvl="1"/>
            <a:r>
              <a:rPr lang="es-ES" b="1" dirty="0">
                <a:latin typeface="Consolas" panose="020B0609020204030204" pitchFamily="49" charset="0"/>
              </a:rPr>
              <a:t>block</a:t>
            </a:r>
            <a:r>
              <a:rPr lang="es-ES" dirty="0"/>
              <a:t>: el elemento se presenta como un elemento en bloque. No cambia la naturaleza de la etiqueta, esto significa que si la etiqueta es en línea originariamente, no puede contener elementos de tipo bloque</a:t>
            </a:r>
          </a:p>
          <a:p>
            <a:pPr lvl="1"/>
            <a:r>
              <a:rPr lang="es-ES" b="1" dirty="0" err="1">
                <a:latin typeface="Consolas" panose="020B0609020204030204" pitchFamily="49" charset="0"/>
              </a:rPr>
              <a:t>inline</a:t>
            </a:r>
            <a:r>
              <a:rPr lang="es-ES" dirty="0"/>
              <a:t>: el elemento se presenta como un elemento en línea</a:t>
            </a:r>
          </a:p>
          <a:p>
            <a:pPr lvl="1"/>
            <a:r>
              <a:rPr lang="es-ES" b="1" dirty="0" err="1">
                <a:latin typeface="Consolas" panose="020B0609020204030204" pitchFamily="49" charset="0"/>
              </a:rPr>
              <a:t>none</a:t>
            </a:r>
            <a:r>
              <a:rPr lang="es-ES" dirty="0"/>
              <a:t>: elimina el elemento del flujo de la presentación de contenido. Esto es, ni se muestra ni deja el espacio que ocuparía vacío</a:t>
            </a:r>
          </a:p>
          <a:p>
            <a:pPr lvl="1"/>
            <a:r>
              <a:rPr lang="es-ES" b="1" dirty="0" err="1">
                <a:latin typeface="Consolas" panose="020B0609020204030204" pitchFamily="49" charset="0"/>
              </a:rPr>
              <a:t>inline</a:t>
            </a:r>
            <a:r>
              <a:rPr lang="es-ES" b="1" dirty="0">
                <a:latin typeface="Consolas" panose="020B0609020204030204" pitchFamily="49" charset="0"/>
              </a:rPr>
              <a:t>-block</a:t>
            </a:r>
            <a:r>
              <a:rPr lang="es-ES" dirty="0"/>
              <a:t>: el elemento se presenta como un elemento en línea, pero permite manipular su caja modificando el alto y </a:t>
            </a:r>
            <a:r>
              <a:rPr lang="es-ES"/>
              <a:t>el ancho</a:t>
            </a:r>
            <a:endParaRPr lang="es-ES" dirty="0"/>
          </a:p>
        </p:txBody>
      </p:sp>
    </p:spTree>
    <p:extLst>
      <p:ext uri="{BB962C8B-B14F-4D97-AF65-F5344CB8AC3E}">
        <p14:creationId xmlns:p14="http://schemas.microsoft.com/office/powerpoint/2010/main" val="47546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080A3-05A0-4522-BA7E-3D7521B2BD3F}"/>
              </a:ext>
            </a:extLst>
          </p:cNvPr>
          <p:cNvSpPr>
            <a:spLocks noGrp="1"/>
          </p:cNvSpPr>
          <p:nvPr>
            <p:ph type="title"/>
          </p:nvPr>
        </p:nvSpPr>
        <p:spPr/>
        <p:txBody>
          <a:bodyPr/>
          <a:lstStyle/>
          <a:p>
            <a:r>
              <a:rPr lang="es-ES" dirty="0"/>
              <a:t>La propiedad CSS </a:t>
            </a:r>
            <a:r>
              <a:rPr lang="es-ES" dirty="0" err="1">
                <a:latin typeface="Consolas" panose="020B0609020204030204" pitchFamily="49" charset="0"/>
              </a:rPr>
              <a:t>height</a:t>
            </a:r>
            <a:r>
              <a:rPr lang="es-ES" dirty="0"/>
              <a:t> y </a:t>
            </a:r>
            <a:r>
              <a:rPr lang="es-ES" dirty="0" err="1">
                <a:latin typeface="Consolas" panose="020B0609020204030204" pitchFamily="49" charset="0"/>
              </a:rPr>
              <a:t>width</a:t>
            </a:r>
            <a:endParaRPr lang="es-ES" dirty="0">
              <a:latin typeface="Consolas" panose="020B0609020204030204" pitchFamily="49" charset="0"/>
            </a:endParaRPr>
          </a:p>
        </p:txBody>
      </p:sp>
      <p:sp>
        <p:nvSpPr>
          <p:cNvPr id="3" name="Marcador de contenido 2">
            <a:extLst>
              <a:ext uri="{FF2B5EF4-FFF2-40B4-BE49-F238E27FC236}">
                <a16:creationId xmlns:a16="http://schemas.microsoft.com/office/drawing/2014/main" id="{6E01EAEC-A592-4061-9FC4-EC16C527F88D}"/>
              </a:ext>
            </a:extLst>
          </p:cNvPr>
          <p:cNvSpPr>
            <a:spLocks noGrp="1"/>
          </p:cNvSpPr>
          <p:nvPr>
            <p:ph idx="1"/>
          </p:nvPr>
        </p:nvSpPr>
        <p:spPr/>
        <p:txBody>
          <a:bodyPr/>
          <a:lstStyle/>
          <a:p>
            <a:r>
              <a:rPr lang="es-ES" dirty="0"/>
              <a:t>La propiedad </a:t>
            </a:r>
            <a:r>
              <a:rPr lang="es-ES" dirty="0" err="1">
                <a:latin typeface="Consolas" panose="020B0609020204030204" pitchFamily="49" charset="0"/>
              </a:rPr>
              <a:t>height</a:t>
            </a:r>
            <a:r>
              <a:rPr lang="es-ES" dirty="0"/>
              <a:t> define el alto del bloque</a:t>
            </a:r>
          </a:p>
          <a:p>
            <a:r>
              <a:rPr lang="es-ES" dirty="0"/>
              <a:t>La propiedad </a:t>
            </a:r>
            <a:r>
              <a:rPr lang="es-ES" dirty="0" err="1">
                <a:latin typeface="Consolas" panose="020B0609020204030204" pitchFamily="49" charset="0"/>
              </a:rPr>
              <a:t>width</a:t>
            </a:r>
            <a:r>
              <a:rPr lang="es-ES" dirty="0"/>
              <a:t> define el ancho del bloque</a:t>
            </a:r>
          </a:p>
          <a:p>
            <a:r>
              <a:rPr lang="es-ES" dirty="0"/>
              <a:t>Solo se pueden aplicar a elementos en bloque, o elementos que tengan definidos su atributo </a:t>
            </a:r>
            <a:r>
              <a:rPr lang="es-ES" dirty="0">
                <a:latin typeface="Consolas" panose="020B0609020204030204" pitchFamily="49" charset="0"/>
              </a:rPr>
              <a:t>display</a:t>
            </a:r>
            <a:r>
              <a:rPr lang="es-ES" dirty="0"/>
              <a:t> con los valores </a:t>
            </a:r>
            <a:r>
              <a:rPr lang="es-ES" dirty="0">
                <a:latin typeface="Consolas" panose="020B0609020204030204" pitchFamily="49" charset="0"/>
              </a:rPr>
              <a:t>block</a:t>
            </a:r>
            <a:r>
              <a:rPr lang="es-ES" dirty="0"/>
              <a:t> o </a:t>
            </a:r>
            <a:r>
              <a:rPr lang="es-ES" dirty="0" err="1">
                <a:latin typeface="Consolas" panose="020B0609020204030204" pitchFamily="49" charset="0"/>
              </a:rPr>
              <a:t>inline</a:t>
            </a:r>
            <a:r>
              <a:rPr lang="es-ES" dirty="0">
                <a:latin typeface="Consolas" panose="020B0609020204030204" pitchFamily="49" charset="0"/>
              </a:rPr>
              <a:t>-block</a:t>
            </a:r>
          </a:p>
          <a:p>
            <a:r>
              <a:rPr lang="es-ES" dirty="0"/>
              <a:t>Admite unidades absolutas o relativas</a:t>
            </a:r>
          </a:p>
        </p:txBody>
      </p:sp>
    </p:spTree>
    <p:extLst>
      <p:ext uri="{BB962C8B-B14F-4D97-AF65-F5344CB8AC3E}">
        <p14:creationId xmlns:p14="http://schemas.microsoft.com/office/powerpoint/2010/main" val="308725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6CCEC-DD91-4FF3-9E14-901E31BFC426}"/>
              </a:ext>
            </a:extLst>
          </p:cNvPr>
          <p:cNvSpPr>
            <a:spLocks noGrp="1"/>
          </p:cNvSpPr>
          <p:nvPr>
            <p:ph type="title"/>
          </p:nvPr>
        </p:nvSpPr>
        <p:spPr/>
        <p:txBody>
          <a:bodyPr/>
          <a:lstStyle/>
          <a:p>
            <a:r>
              <a:rPr lang="es-ES" dirty="0"/>
              <a:t>La propiedad CSS </a:t>
            </a:r>
            <a:r>
              <a:rPr lang="es-ES" dirty="0" err="1">
                <a:latin typeface="Consolas" panose="020B0609020204030204" pitchFamily="49" charset="0"/>
              </a:rPr>
              <a:t>height</a:t>
            </a:r>
            <a:r>
              <a:rPr lang="es-ES" dirty="0"/>
              <a:t> y </a:t>
            </a:r>
            <a:r>
              <a:rPr lang="es-ES" dirty="0" err="1">
                <a:latin typeface="Consolas" panose="020B0609020204030204" pitchFamily="49" charset="0"/>
              </a:rPr>
              <a:t>width</a:t>
            </a:r>
            <a:endParaRPr lang="es-ES" dirty="0"/>
          </a:p>
        </p:txBody>
      </p:sp>
      <p:pic>
        <p:nvPicPr>
          <p:cNvPr id="5" name="Imagen 4">
            <a:extLst>
              <a:ext uri="{FF2B5EF4-FFF2-40B4-BE49-F238E27FC236}">
                <a16:creationId xmlns:a16="http://schemas.microsoft.com/office/drawing/2014/main" id="{658976FA-BF10-4248-B3E1-2B11EA6AD4D1}"/>
              </a:ext>
            </a:extLst>
          </p:cNvPr>
          <p:cNvPicPr>
            <a:picLocks noChangeAspect="1"/>
          </p:cNvPicPr>
          <p:nvPr/>
        </p:nvPicPr>
        <p:blipFill>
          <a:blip r:embed="rId2"/>
          <a:stretch>
            <a:fillRect/>
          </a:stretch>
        </p:blipFill>
        <p:spPr>
          <a:xfrm>
            <a:off x="778042" y="2002559"/>
            <a:ext cx="10635916" cy="3093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681850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512</TotalTime>
  <Words>1030</Words>
  <Application>Microsoft Office PowerPoint</Application>
  <PresentationFormat>Panorámica</PresentationFormat>
  <Paragraphs>62</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Century Gothic</vt:lpstr>
      <vt:lpstr>Consolas</vt:lpstr>
      <vt:lpstr>Galería</vt:lpstr>
      <vt:lpstr>Lenguajes de marca y sistemas de información</vt:lpstr>
      <vt:lpstr>Elementos en bloque y en línea</vt:lpstr>
      <vt:lpstr>Elementos en bloque y en línea</vt:lpstr>
      <vt:lpstr>Elementos en bloque y en línea</vt:lpstr>
      <vt:lpstr>Elementos en bloque</vt:lpstr>
      <vt:lpstr>Elementos en línea</vt:lpstr>
      <vt:lpstr>La propiedad CSS display</vt:lpstr>
      <vt:lpstr>La propiedad CSS height y width</vt:lpstr>
      <vt:lpstr>La propiedad CSS height y width</vt:lpstr>
      <vt:lpstr>La propiedad max-width</vt:lpstr>
      <vt:lpstr>La propiedad max-width</vt:lpstr>
      <vt:lpstr>Modelo de cajas</vt:lpstr>
      <vt:lpstr>Modelo de cajas</vt:lpstr>
      <vt:lpstr>Modelo de cajas</vt:lpstr>
      <vt:lpstr>Modelo de cajas</vt:lpstr>
      <vt:lpstr>Modelo de cajas</vt:lpstr>
      <vt:lpstr>Modelo de cajas</vt:lpstr>
      <vt:lpstr>La propiedad CSS outline</vt:lpstr>
      <vt:lpstr>La propiedad CSS outline</vt:lpstr>
      <vt:lpstr>La propiedad CSS box-shadow</vt:lpstr>
      <vt:lpstr>La propiedad CSS box-shadow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creator>antonio muñoz</dc:creator>
  <cp:lastModifiedBy>antonio muñoz</cp:lastModifiedBy>
  <cp:revision>39</cp:revision>
  <dcterms:created xsi:type="dcterms:W3CDTF">2019-11-26T07:00:20Z</dcterms:created>
  <dcterms:modified xsi:type="dcterms:W3CDTF">2019-11-28T01:47:17Z</dcterms:modified>
</cp:coreProperties>
</file>