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A18B37-842E-4CF7-A70F-1B09415F3244}">
          <p14:sldIdLst>
            <p14:sldId id="256"/>
            <p14:sldId id="257"/>
            <p14:sldId id="258"/>
            <p14:sldId id="263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muñoz" initials="am" lastIdx="2" clrIdx="0">
    <p:extLst>
      <p:ext uri="{19B8F6BF-5375-455C-9EA6-DF929625EA0E}">
        <p15:presenceInfo xmlns:p15="http://schemas.microsoft.com/office/powerpoint/2012/main" userId="b5d254e14e690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SL/Transfor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UD03: XML y RSS</a:t>
            </a:r>
            <a:endParaRPr lang="es-ES" dirty="0"/>
          </a:p>
          <a:p>
            <a:r>
              <a:rPr lang="es-ES" dirty="0"/>
              <a:t>Tema 4: XSLT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CDFA5-FEC5-4543-B820-2EB8DB94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Documentos XSLT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8ECAF-CD76-467A-858E-0DC46E337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También es preciso hacer referencia en el documento al espacio de nombres </a:t>
            </a:r>
            <a:r>
              <a:rPr lang="es-ES" dirty="0">
                <a:hlinkClick r:id="rId2"/>
              </a:rPr>
              <a:t>http://www.w3.org/1999/XSL/Transform</a:t>
            </a:r>
            <a:r>
              <a:rPr lang="es-ES" dirty="0"/>
              <a:t>. Las etiquetas pertenecientes a este espacio de nombres serán las que contendrán las instrucciones destinadas al procesador XSLT</a:t>
            </a:r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8174CF2-6631-4900-9E2A-832C7BAF73F1}"/>
              </a:ext>
            </a:extLst>
          </p:cNvPr>
          <p:cNvSpPr/>
          <p:nvPr/>
        </p:nvSpPr>
        <p:spPr>
          <a:xfrm>
            <a:off x="874295" y="3965684"/>
            <a:ext cx="10443409" cy="132343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32677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DCDAC-F0D7-450B-876D-CF1173E9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Documentos XSLT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A58371-6857-4B5E-9CFB-CDCFDAEE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Y como los documentos XSLT suelen contener también otras etiquetas no destinadas directamente al procesador XSLT, es aconsejable emplear un prefijo para el espacio de nombres</a:t>
            </a:r>
          </a:p>
          <a:p>
            <a:r>
              <a:rPr lang="es-ES" dirty="0"/>
              <a:t>Se puede coger cualquier prefijo, pero es común emplear “</a:t>
            </a:r>
            <a:r>
              <a:rPr lang="es-ES" dirty="0" err="1"/>
              <a:t>xsl</a:t>
            </a:r>
            <a:r>
              <a:rPr lang="es-ES" dirty="0"/>
              <a:t>”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5BD12E6-B8C0-428C-A078-474C5BF49D71}"/>
              </a:ext>
            </a:extLst>
          </p:cNvPr>
          <p:cNvSpPr/>
          <p:nvPr/>
        </p:nvSpPr>
        <p:spPr>
          <a:xfrm>
            <a:off x="457200" y="3997768"/>
            <a:ext cx="11277600" cy="132343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75384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1FBE2-1E5F-4ED7-8E20-91DD175E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Documentos XSLT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8BDCE2-FACC-4483-84BE-E67601C29B84}"/>
              </a:ext>
            </a:extLst>
          </p:cNvPr>
          <p:cNvSpPr/>
          <p:nvPr/>
        </p:nvSpPr>
        <p:spPr>
          <a:xfrm>
            <a:off x="1548135" y="1718915"/>
            <a:ext cx="9095730" cy="418576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&lt;!--  Exemplo01.xsl --&gt;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&lt;HEAD&gt;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&lt;TITLE&gt;Ciclo&lt;/TITLE&gt;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&lt;/HEAD&gt;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&lt;BODY&gt;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&lt;H1&gt;&lt;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xsl:value-of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="//módulo"/&gt;&lt;/H1&gt;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&lt;H2&gt;-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xsl:value-of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="//profesor"/&gt; -&lt;/H2&gt;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&lt;P&gt;&lt;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xsl:value-of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="//módulo/@horas"/&gt; horas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(&lt;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xsl:value-of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="//módulo/@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sesións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"/&gt;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sesións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semanais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.)&lt;/P&gt;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&lt;/BODY&gt;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1088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71915-35DA-4C1D-A849-F65559B4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Formatos de salida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645AF-CDF0-431A-A4A5-79187AE7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la etiqueta “</a:t>
            </a:r>
            <a:r>
              <a:rPr lang="es-ES" dirty="0">
                <a:latin typeface="Consolas" panose="020B0609020204030204" pitchFamily="49" charset="0"/>
              </a:rPr>
              <a:t>&lt;</a:t>
            </a:r>
            <a:r>
              <a:rPr lang="es-ES" dirty="0" err="1">
                <a:latin typeface="Consolas" panose="020B0609020204030204" pitchFamily="49" charset="0"/>
              </a:rPr>
              <a:t>xsl:output</a:t>
            </a:r>
            <a:r>
              <a:rPr lang="es-ES" dirty="0">
                <a:latin typeface="Consolas" panose="020B0609020204030204" pitchFamily="49" charset="0"/>
              </a:rPr>
              <a:t>&gt;</a:t>
            </a:r>
            <a:r>
              <a:rPr lang="es-ES" dirty="0"/>
              <a:t>” definimos las características del documento de salida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2ACF6B7-7979-42EA-B554-4A18DF9E8012}"/>
              </a:ext>
            </a:extLst>
          </p:cNvPr>
          <p:cNvSpPr/>
          <p:nvPr/>
        </p:nvSpPr>
        <p:spPr>
          <a:xfrm>
            <a:off x="3505272" y="3114579"/>
            <a:ext cx="3649507" cy="2677656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xsl:output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method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xml|html|text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indent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yes|no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omit-xml-declaration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yes|no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standalone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yes|no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doctype-public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doctype-system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cdata-section-elements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namelist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media-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type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/&gt; </a:t>
            </a:r>
          </a:p>
        </p:txBody>
      </p:sp>
    </p:spTree>
    <p:extLst>
      <p:ext uri="{BB962C8B-B14F-4D97-AF65-F5344CB8AC3E}">
        <p14:creationId xmlns:p14="http://schemas.microsoft.com/office/powerpoint/2010/main" val="69968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73470-CB12-49DC-B04D-CB48EB71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Formatos de salida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4E6D7A-0811-4069-907E-4D00E836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Todos los atributos de la etiqueta son opcionales</a:t>
            </a:r>
          </a:p>
          <a:p>
            <a:r>
              <a:rPr lang="es-ES" dirty="0"/>
              <a:t>Atributo “</a:t>
            </a:r>
            <a:r>
              <a:rPr lang="es-ES" dirty="0" err="1">
                <a:latin typeface="Consolas" panose="020B0609020204030204" pitchFamily="49" charset="0"/>
              </a:rPr>
              <a:t>method</a:t>
            </a:r>
            <a:r>
              <a:rPr lang="es-ES" dirty="0"/>
              <a:t>”: indica el formato del documento resultante. Si no se incluye, por defecto es XML a no ser que el elemento raíz del documento resultante sea HTML</a:t>
            </a:r>
          </a:p>
          <a:p>
            <a:r>
              <a:rPr lang="es-ES" dirty="0"/>
              <a:t>Atributo “</a:t>
            </a:r>
            <a:r>
              <a:rPr lang="es-ES" dirty="0" err="1">
                <a:latin typeface="Consolas" panose="020B0609020204030204" pitchFamily="49" charset="0"/>
              </a:rPr>
              <a:t>indent</a:t>
            </a:r>
            <a:r>
              <a:rPr lang="es-ES" dirty="0"/>
              <a:t>”: Indica si se aplica sangrado para mejorar la legibilidad del documento</a:t>
            </a:r>
          </a:p>
          <a:p>
            <a:r>
              <a:rPr lang="es-ES" dirty="0"/>
              <a:t>Atributo “</a:t>
            </a:r>
            <a:r>
              <a:rPr lang="es-ES" dirty="0" err="1">
                <a:latin typeface="Consolas" panose="020B0609020204030204" pitchFamily="49" charset="0"/>
              </a:rPr>
              <a:t>omit-xml-declaration</a:t>
            </a:r>
            <a:r>
              <a:rPr lang="es-ES" dirty="0"/>
              <a:t>”: Indica si se incluye una declaración XML</a:t>
            </a:r>
          </a:p>
          <a:p>
            <a:r>
              <a:rPr lang="es-ES" dirty="0"/>
              <a:t>Atributos “</a:t>
            </a:r>
            <a:r>
              <a:rPr lang="es-ES" dirty="0">
                <a:latin typeface="Consolas" panose="020B0609020204030204" pitchFamily="49" charset="0"/>
              </a:rPr>
              <a:t>versión</a:t>
            </a:r>
            <a:r>
              <a:rPr lang="es-ES" dirty="0"/>
              <a:t>” y “</a:t>
            </a:r>
            <a:r>
              <a:rPr lang="es-ES" dirty="0" err="1">
                <a:latin typeface="Consolas" panose="020B0609020204030204" pitchFamily="49" charset="0"/>
              </a:rPr>
              <a:t>encoding</a:t>
            </a:r>
            <a:r>
              <a:rPr lang="es-ES" dirty="0"/>
              <a:t>”: indica la versión y la codificación a emplear en el documento XML resultante</a:t>
            </a:r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5090FCF-BF8B-4916-802F-3D44FF9F22E1}"/>
              </a:ext>
            </a:extLst>
          </p:cNvPr>
          <p:cNvSpPr/>
          <p:nvPr/>
        </p:nvSpPr>
        <p:spPr>
          <a:xfrm>
            <a:off x="2502755" y="5466345"/>
            <a:ext cx="7186489" cy="30777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xsl:output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method="xml" version="1.1" encoding="utf-16" indent="yes"/&gt; </a:t>
            </a:r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19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29C57-837B-48A4-87C9-7CDF09AD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Plantillas XSLT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0C22D-4EF9-497F-B807-8C89AD8D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elementos “</a:t>
            </a:r>
            <a:r>
              <a:rPr lang="es-ES" dirty="0">
                <a:latin typeface="Consolas" panose="020B0609020204030204" pitchFamily="49" charset="0"/>
              </a:rPr>
              <a:t>&lt;</a:t>
            </a:r>
            <a:r>
              <a:rPr lang="es-ES" dirty="0" err="1">
                <a:latin typeface="Consolas" panose="020B0609020204030204" pitchFamily="49" charset="0"/>
              </a:rPr>
              <a:t>xsl:template</a:t>
            </a:r>
            <a:r>
              <a:rPr lang="es-ES" dirty="0">
                <a:latin typeface="Consolas" panose="020B0609020204030204" pitchFamily="49" charset="0"/>
              </a:rPr>
              <a:t>&gt;</a:t>
            </a:r>
            <a:r>
              <a:rPr lang="es-ES" dirty="0"/>
              <a:t>” son una parte fundamental de las transformaciones XSLT</a:t>
            </a:r>
          </a:p>
          <a:p>
            <a:r>
              <a:rPr lang="es-ES" dirty="0"/>
              <a:t>Las plantillas indican una transformación a realizar a ciertos elementos del documento original</a:t>
            </a:r>
          </a:p>
          <a:p>
            <a:r>
              <a:rPr lang="es-ES" dirty="0"/>
              <a:t>La forma más habitual de indicar los elementos a los que se le aplica la plantilla es empleando una expresión </a:t>
            </a:r>
            <a:r>
              <a:rPr lang="es-ES" dirty="0" err="1"/>
              <a:t>XPath</a:t>
            </a:r>
            <a:r>
              <a:rPr lang="es-ES" dirty="0"/>
              <a:t> con el atributo “match”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801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91410-62C9-4ED5-B732-754C283E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Plantillas XSLT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672D9C-2577-4AAB-9F70-1113F9DF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siguiente documento XSLT obtiene como resultado siempre el mismo documento HTML vacío a partir de un documento XML cualquiera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E0EA45-5863-4D55-BC07-4C08488FB216}"/>
              </a:ext>
            </a:extLst>
          </p:cNvPr>
          <p:cNvSpPr/>
          <p:nvPr/>
        </p:nvSpPr>
        <p:spPr>
          <a:xfrm>
            <a:off x="3280985" y="3011576"/>
            <a:ext cx="5301844" cy="28931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&lt;HEAD&gt;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&lt;TITLE&gt;Documento HTML&lt;/TITLE&gt;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&lt;/HEAD&gt;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&lt;BODY&gt;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&lt;/BODY&gt;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92373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62CF7-9E68-4A5E-9ACD-9B2368D7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Plantillas XSLT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50E43-1B78-47BB-B8B6-67DF708E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La expresión </a:t>
            </a:r>
            <a:r>
              <a:rPr lang="es-ES" dirty="0" err="1"/>
              <a:t>XPath</a:t>
            </a:r>
            <a:r>
              <a:rPr lang="es-ES" dirty="0"/>
              <a:t> del atributo “match” debe coincidir con algún elemento del documento original.</a:t>
            </a:r>
          </a:p>
          <a:p>
            <a:r>
              <a:rPr lang="es-ES" dirty="0"/>
              <a:t>El procedimiento concreto empleado por el procesador XSLT al realizar una transformación es la siguiente:</a:t>
            </a:r>
          </a:p>
          <a:p>
            <a:pPr lvl="1"/>
            <a:r>
              <a:rPr lang="es-ES" dirty="0"/>
              <a:t>El procesador XSLT va cogiendo nodos del documento XML origen comenzando por el nodo raíz</a:t>
            </a:r>
          </a:p>
          <a:p>
            <a:pPr lvl="1"/>
            <a:r>
              <a:rPr lang="es-ES" dirty="0"/>
              <a:t>Para cada nodo busca una plantilla que lo referencie en su atributo “match”</a:t>
            </a:r>
          </a:p>
          <a:p>
            <a:pPr lvl="1"/>
            <a:r>
              <a:rPr lang="es-ES" dirty="0"/>
              <a:t>Una vez encontrada la plantilla, aplica la transformación definida en el mismo a el nodo del documento origen</a:t>
            </a:r>
          </a:p>
        </p:txBody>
      </p:sp>
    </p:spTree>
    <p:extLst>
      <p:ext uri="{BB962C8B-B14F-4D97-AF65-F5344CB8AC3E}">
        <p14:creationId xmlns:p14="http://schemas.microsoft.com/office/powerpoint/2010/main" val="423749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27677-E837-4307-A350-83C70AAA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Plantillas XSLT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9078C-0B30-49BE-9DF0-11268A57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importante tener en cuenta que cuando el procesador encuentra una plantilla que hace referencia al nodo que se está procesando, se marca al nodo y a todos sus hijos como procesados, por lo que ya no buscará otro patrón con el que transformarlo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C74C979-6B5B-4EA0-8C6C-0EACF2C5D019}"/>
              </a:ext>
            </a:extLst>
          </p:cNvPr>
          <p:cNvSpPr/>
          <p:nvPr/>
        </p:nvSpPr>
        <p:spPr>
          <a:xfrm>
            <a:off x="3280985" y="3819057"/>
            <a:ext cx="5301844" cy="224676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match="ciclo"&gt;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match="módulo"&gt;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034897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D4730-84F9-4807-9EB7-DD962EC3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Plantillas predefinidas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2AF0D-CAEE-4E5C-A957-D6544000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XSLT tiene una característica llamada plantillas predefinidas, que hace que se apliquen unos patrones fijos a aquellos elementos no procesados por ninguna otra plantilla</a:t>
            </a:r>
          </a:p>
          <a:p>
            <a:r>
              <a:rPr lang="es-ES" dirty="0"/>
              <a:t>Cuando se emplean las expresiones “/” o “/ciclo”, estas incluían a todos sus hijos, por lo tanto el  documento original completo. Todo está procesado</a:t>
            </a:r>
          </a:p>
          <a:p>
            <a:r>
              <a:rPr lang="es-ES" dirty="0"/>
              <a:t>Si se emplea la expresión “/ciclo/módulo” en la plantilla, los elementos “&lt;ciclo&gt;” y “&lt;profesor&gt;” no se encuentran cubiertos por él; por eso el procesador XSLT le aplica una plantilla predefinida</a:t>
            </a:r>
          </a:p>
          <a:p>
            <a:r>
              <a:rPr lang="es-ES" dirty="0"/>
              <a:t>Básicamente el comportamiento de estas plantillas predefinidas es procesar el elemento y todos sus hijos, copiando a el documento de salida el texto que contienen</a:t>
            </a:r>
          </a:p>
        </p:txBody>
      </p:sp>
    </p:spTree>
    <p:extLst>
      <p:ext uri="{BB962C8B-B14F-4D97-AF65-F5344CB8AC3E}">
        <p14:creationId xmlns:p14="http://schemas.microsoft.com/office/powerpoint/2010/main" val="9867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5574B-8893-432B-B47C-4527F3B6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XSL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27112E-9EB4-4D67-ADEA-10F325E73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XSL (</a:t>
            </a:r>
            <a:r>
              <a:rPr lang="es-ES" dirty="0" err="1"/>
              <a:t>eXtensible</a:t>
            </a:r>
            <a:r>
              <a:rPr lang="es-ES" dirty="0"/>
              <a:t> </a:t>
            </a:r>
            <a:r>
              <a:rPr lang="es-ES" dirty="0" err="1"/>
              <a:t>Stylesheet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 surgió como agrupación de un conjunto de estándares con el objetivo común de transformar y aplicar estilos visuales a los documentos XML</a:t>
            </a:r>
          </a:p>
          <a:p>
            <a:r>
              <a:rPr lang="es-ES" dirty="0"/>
              <a:t>Los estándares incluidos en el término XSL son:</a:t>
            </a:r>
          </a:p>
          <a:p>
            <a:pPr lvl="1"/>
            <a:r>
              <a:rPr lang="es-ES" dirty="0" err="1"/>
              <a:t>XPath</a:t>
            </a:r>
            <a:r>
              <a:rPr lang="es-ES" dirty="0"/>
              <a:t>: es un lenguaje que sirve para construir expresiones que busquen y accedan a partes concretas del documento XML</a:t>
            </a:r>
          </a:p>
          <a:p>
            <a:pPr lvl="1"/>
            <a:r>
              <a:rPr lang="es-ES" dirty="0"/>
              <a:t>XSLT (XSL </a:t>
            </a:r>
            <a:r>
              <a:rPr lang="es-ES" dirty="0" err="1"/>
              <a:t>Transoformations</a:t>
            </a:r>
            <a:r>
              <a:rPr lang="es-ES" dirty="0"/>
              <a:t>): Es un lenguaje XML que se emplea junto a </a:t>
            </a:r>
            <a:r>
              <a:rPr lang="es-ES" dirty="0" err="1"/>
              <a:t>XPath</a:t>
            </a:r>
            <a:r>
              <a:rPr lang="es-ES" dirty="0"/>
              <a:t> para convertir un documento XML en un documento HTML o XHTML, en un documento de texto, o en otro documento XML</a:t>
            </a:r>
          </a:p>
          <a:p>
            <a:pPr lvl="1"/>
            <a:r>
              <a:rPr lang="es-ES" dirty="0"/>
              <a:t>XSL-FO (XSL </a:t>
            </a:r>
            <a:r>
              <a:rPr lang="es-ES" dirty="0" err="1"/>
              <a:t>Formating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): es otro lenguaje XML, pensado en este caso para dar formato a los contenidos en el documento XML.</a:t>
            </a:r>
          </a:p>
        </p:txBody>
      </p:sp>
    </p:spTree>
    <p:extLst>
      <p:ext uri="{BB962C8B-B14F-4D97-AF65-F5344CB8AC3E}">
        <p14:creationId xmlns:p14="http://schemas.microsoft.com/office/powerpoint/2010/main" val="161633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C167F-6EF3-42DA-8210-D3CC89AA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Plantillas predefinidas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FC2F9B-2C67-4CDF-9FCA-E7FCDB8C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40" y="1477941"/>
            <a:ext cx="6814636" cy="4966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8D6B4DD-34C7-4F9A-B0E6-16FE04CD0B5E}"/>
              </a:ext>
            </a:extLst>
          </p:cNvPr>
          <p:cNvSpPr/>
          <p:nvPr/>
        </p:nvSpPr>
        <p:spPr>
          <a:xfrm>
            <a:off x="6096000" y="2472384"/>
            <a:ext cx="5301844" cy="28931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match="/ciclo/módulo"&gt;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&lt;HEAD&gt;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&lt;TITLE&gt;Documento HTML&lt;/TITLE&gt;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&lt;/HEAD&gt;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&lt;BODY&gt;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&lt;/BODY&gt;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95676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1B02A-97F7-41A6-8B0E-C7D86520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Plantillas predefinidas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B2AE0F-3A83-4621-8F99-C9EA6367C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En nuestro ejemplo:</a:t>
            </a:r>
          </a:p>
          <a:p>
            <a:pPr lvl="1"/>
            <a:r>
              <a:rPr lang="es-ES" dirty="0"/>
              <a:t>Al procesar el elemento “&lt;ciclo&gt;” el procesador XSLT no encuentra una plantilla y aplica la plantilla predefinida. Este copia a el documento de salida el salto de línea que existe antes del elemento “&lt;módulo&gt;”</a:t>
            </a:r>
          </a:p>
          <a:p>
            <a:pPr lvl="1"/>
            <a:r>
              <a:rPr lang="es-ES" dirty="0"/>
              <a:t>El elemento “&lt;módulo&gt;” viene recogido en la plantilla “/ciclo/módulo” y al procesarlo se copian en el documento de salida las etiquetas correspondientes al documento HTML vacío</a:t>
            </a:r>
          </a:p>
          <a:p>
            <a:pPr lvl="1"/>
            <a:r>
              <a:rPr lang="es-ES" dirty="0"/>
              <a:t>Por último, el procesador XSLT procesa el </a:t>
            </a:r>
            <a:r>
              <a:rPr lang="es-ES" dirty="0" err="1"/>
              <a:t>elemnto</a:t>
            </a:r>
            <a:r>
              <a:rPr lang="es-ES" dirty="0"/>
              <a:t> “&lt;profesor&gt;” que no tiene plantilla específica, con lo cual copia su contenido al documento de salida</a:t>
            </a:r>
          </a:p>
          <a:p>
            <a:r>
              <a:rPr lang="es-ES" dirty="0"/>
              <a:t>Al contrario que sucede con las plantillas definidas, las plantillas predefinidas no se marcan como procesados los hijos del nodo correspondiente</a:t>
            </a:r>
          </a:p>
        </p:txBody>
      </p:sp>
    </p:spTree>
    <p:extLst>
      <p:ext uri="{BB962C8B-B14F-4D97-AF65-F5344CB8AC3E}">
        <p14:creationId xmlns:p14="http://schemas.microsoft.com/office/powerpoint/2010/main" val="29473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FC5B-8E56-425D-A21A-95469D52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texto y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A23E1D-CEA9-48D0-B28A-4FD3E23F1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algunos elementos XSLT que podemos añadir dentro de las plantillas, y que nos permiten crear nuevo contenido en el documento resultante</a:t>
            </a:r>
          </a:p>
          <a:p>
            <a:pPr lvl="1"/>
            <a:r>
              <a:rPr lang="es-ES" dirty="0"/>
              <a:t>Texto</a:t>
            </a:r>
          </a:p>
          <a:p>
            <a:pPr lvl="1"/>
            <a:r>
              <a:rPr lang="es-ES" dirty="0"/>
              <a:t>Elementos</a:t>
            </a:r>
          </a:p>
          <a:p>
            <a:pPr lvl="1"/>
            <a:r>
              <a:rPr lang="es-ES" dirty="0"/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3521047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539EA-D3A1-454E-82D0-F415520E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texto y elementos</a:t>
            </a:r>
            <a:br>
              <a:rPr lang="es-ES" dirty="0"/>
            </a:br>
            <a:r>
              <a:rPr lang="es-ES" dirty="0"/>
              <a:t>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D3C18-DAFE-4928-B85E-3AB758FE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elemento “&lt;</a:t>
            </a:r>
            <a:r>
              <a:rPr lang="es-ES" dirty="0" err="1"/>
              <a:t>xsl:text</a:t>
            </a:r>
            <a:r>
              <a:rPr lang="es-ES" dirty="0"/>
              <a:t>&gt;” se emplea para incluir texto en el documento resultante</a:t>
            </a:r>
          </a:p>
          <a:p>
            <a:r>
              <a:rPr lang="es-ES" dirty="0"/>
              <a:t>El resultado es semejante a escribir directamente el texto dentro de la plantilla, pero tenemos mayor control sobre los espacios y saltos de línea</a:t>
            </a:r>
          </a:p>
        </p:txBody>
      </p:sp>
    </p:spTree>
    <p:extLst>
      <p:ext uri="{BB962C8B-B14F-4D97-AF65-F5344CB8AC3E}">
        <p14:creationId xmlns:p14="http://schemas.microsoft.com/office/powerpoint/2010/main" val="3908726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539EA-D3A1-454E-82D0-F415520E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texto y elementos</a:t>
            </a:r>
            <a:br>
              <a:rPr lang="es-ES" dirty="0"/>
            </a:br>
            <a:r>
              <a:rPr lang="es-ES" dirty="0"/>
              <a:t>Texto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84B17A-E9DB-4367-BB9A-99C82E93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4" y="2002559"/>
            <a:ext cx="7193129" cy="4326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619382A-78E3-4D2F-8D06-27495D0BA0C2}"/>
              </a:ext>
            </a:extLst>
          </p:cNvPr>
          <p:cNvSpPr/>
          <p:nvPr/>
        </p:nvSpPr>
        <p:spPr>
          <a:xfrm>
            <a:off x="6240379" y="2889479"/>
            <a:ext cx="5301844" cy="160043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xsl:text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&gt;Documento HTML&lt;/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xsl:text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113247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C708D-F4B4-4076-99E6-EB1592A5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texto y elementos</a:t>
            </a:r>
            <a:br>
              <a:rPr lang="es-ES" dirty="0"/>
            </a:br>
            <a:r>
              <a:rPr lang="es-ES" dirty="0" err="1"/>
              <a:t>Elementos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74CBC8-BF0F-4A1E-A060-A1774A59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crear un nuevo elemento en el documento de salida empleamos “&lt;</a:t>
            </a:r>
            <a:r>
              <a:rPr lang="es-ES" dirty="0" err="1"/>
              <a:t>xsl:element</a:t>
            </a:r>
            <a:r>
              <a:rPr lang="es-ES" dirty="0"/>
              <a:t>&gt;”</a:t>
            </a:r>
          </a:p>
          <a:p>
            <a:r>
              <a:rPr lang="es-ES" dirty="0"/>
              <a:t>Es obligatorio indicar el nombre del nuevo elemento mediante el atributo “</a:t>
            </a:r>
            <a:r>
              <a:rPr lang="es-ES" dirty="0" err="1"/>
              <a:t>name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978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C708D-F4B4-4076-99E6-EB1592A5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texto y elementos</a:t>
            </a:r>
            <a:br>
              <a:rPr lang="es-ES" dirty="0"/>
            </a:br>
            <a:r>
              <a:rPr lang="es-ES" dirty="0" err="1"/>
              <a:t>Elementos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74CBC8-BF0F-4A1E-A060-A1774A59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quisiéramos obtener un documento de salida con un elemento raíz “&lt;documento&gt; vacío, podríamos hacer: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B14F00-08AD-4F19-89F7-5664841AEF09}"/>
              </a:ext>
            </a:extLst>
          </p:cNvPr>
          <p:cNvSpPr/>
          <p:nvPr/>
        </p:nvSpPr>
        <p:spPr>
          <a:xfrm>
            <a:off x="1824441" y="3126559"/>
            <a:ext cx="8089580" cy="138499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="1.0"xmlns:xsl="http://www.w3.org/1999/XSL/Transform"&gt;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="documento" /&gt;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848517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C708D-F4B4-4076-99E6-EB1592A5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texto y elementos</a:t>
            </a:r>
            <a:br>
              <a:rPr lang="es-ES" dirty="0"/>
            </a:br>
            <a:r>
              <a:rPr lang="es-ES" dirty="0" err="1"/>
              <a:t>Elementos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74CBC8-BF0F-4A1E-A060-A1774A59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buen motivo para emplear esta instrucción es que el contenido del atributo “</a:t>
            </a:r>
            <a:r>
              <a:rPr lang="es-ES" dirty="0" err="1"/>
              <a:t>name</a:t>
            </a:r>
            <a:r>
              <a:rPr lang="es-ES" dirty="0"/>
              <a:t>” puede estar calculado empleando </a:t>
            </a:r>
            <a:r>
              <a:rPr lang="es-ES" dirty="0" err="1"/>
              <a:t>XPath</a:t>
            </a:r>
            <a:endParaRPr lang="es-ES" dirty="0"/>
          </a:p>
          <a:p>
            <a:r>
              <a:rPr lang="es-ES" dirty="0"/>
              <a:t>La expresión debe figurar entre llaves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B14F00-08AD-4F19-89F7-5664841AEF09}"/>
              </a:ext>
            </a:extLst>
          </p:cNvPr>
          <p:cNvSpPr/>
          <p:nvPr/>
        </p:nvSpPr>
        <p:spPr>
          <a:xfrm>
            <a:off x="1887117" y="3819057"/>
            <a:ext cx="8089580" cy="138499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match="/ciclo"&gt;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="{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concat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(), ‘_lima')}" /&gt;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32123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51FCC-7C39-47C8-B8AE-DB516B6B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texto y elementos</a:t>
            </a:r>
            <a:br>
              <a:rPr lang="es-ES" dirty="0"/>
            </a:br>
            <a:r>
              <a:rPr lang="es-ES" dirty="0"/>
              <a:t>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524BA-29E0-48D6-91EC-91EDE4D0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creamos un nuevo elemento en el documento de salida empleando “&lt;</a:t>
            </a:r>
            <a:r>
              <a:rPr lang="es-ES" dirty="0" err="1"/>
              <a:t>xsl:element</a:t>
            </a:r>
            <a:r>
              <a:rPr lang="es-ES" dirty="0"/>
              <a:t>&gt;” también podemos especificar sus atributos</a:t>
            </a:r>
          </a:p>
          <a:p>
            <a:r>
              <a:rPr lang="es-ES" dirty="0"/>
              <a:t>Tenemos que añadir como hijos de este tantos elementos “&lt;</a:t>
            </a:r>
            <a:r>
              <a:rPr lang="es-ES" dirty="0" err="1"/>
              <a:t>xsl:attribute</a:t>
            </a:r>
            <a:r>
              <a:rPr lang="es-ES" dirty="0"/>
              <a:t>&gt;” como necesitemos</a:t>
            </a:r>
          </a:p>
          <a:p>
            <a:r>
              <a:rPr lang="es-ES" dirty="0"/>
              <a:t>Hay que indicar en cada uno de ellos el nombre con “</a:t>
            </a:r>
            <a:r>
              <a:rPr lang="es-ES" dirty="0" err="1"/>
              <a:t>name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712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51FCC-7C39-47C8-B8AE-DB516B6B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texto y elementos</a:t>
            </a:r>
            <a:br>
              <a:rPr lang="es-ES" dirty="0"/>
            </a:br>
            <a:r>
              <a:rPr lang="es-ES" dirty="0"/>
              <a:t>atributos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49EB9F-8452-4BC4-A3A4-5C286D60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2" y="2002559"/>
            <a:ext cx="6699123" cy="423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A3A07D8-9CD0-473A-BE8B-C8E84E451BB7}"/>
              </a:ext>
            </a:extLst>
          </p:cNvPr>
          <p:cNvSpPr/>
          <p:nvPr/>
        </p:nvSpPr>
        <p:spPr>
          <a:xfrm>
            <a:off x="5340405" y="2824117"/>
            <a:ext cx="6699123" cy="203132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match="/ciclo"&gt;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="{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concat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(), '_lima')}"&gt;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="duración"&gt;2000 horas&lt;/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9414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2D9CA-8D76-4AAD-9615-950C6E0E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XSLT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FE0BB-15A0-4D05-8FB9-10F927E2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Vamos a estudiar las posibilidades del lenguaje XSLT para realizar transformaciones de documentos XML</a:t>
            </a:r>
          </a:p>
          <a:p>
            <a:r>
              <a:rPr lang="es-ES" dirty="0"/>
              <a:t>Existen 3 versiones de XSLT:</a:t>
            </a:r>
          </a:p>
          <a:p>
            <a:pPr lvl="1"/>
            <a:r>
              <a:rPr lang="es-ES" dirty="0"/>
              <a:t>XSLT 1.0: publicada por el W3C como recomendación en noviembre de 1999</a:t>
            </a:r>
          </a:p>
          <a:p>
            <a:pPr lvl="1"/>
            <a:r>
              <a:rPr lang="es-ES" dirty="0"/>
              <a:t>XSLT 2.0: que aprovecha las ventajas de </a:t>
            </a:r>
            <a:r>
              <a:rPr lang="es-ES" dirty="0" err="1"/>
              <a:t>XPath</a:t>
            </a:r>
            <a:r>
              <a:rPr lang="es-ES" dirty="0"/>
              <a:t> 2.0, pero no es muy empleada (recomendación de enero de 2007)</a:t>
            </a:r>
          </a:p>
          <a:p>
            <a:pPr lvl="1"/>
            <a:r>
              <a:rPr lang="es-ES" dirty="0"/>
              <a:t>XSLT 3.0: lanzada el 8 de junio de 2017</a:t>
            </a:r>
          </a:p>
        </p:txBody>
      </p:sp>
    </p:spTree>
    <p:extLst>
      <p:ext uri="{BB962C8B-B14F-4D97-AF65-F5344CB8AC3E}">
        <p14:creationId xmlns:p14="http://schemas.microsoft.com/office/powerpoint/2010/main" val="2971763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Selección de valores del documento origen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Necesitamos obtener el valor de un elemento o atributo del documento origen para emplearlo como parte del documento de salida</a:t>
            </a:r>
          </a:p>
          <a:p>
            <a:r>
              <a:rPr lang="es-ES" dirty="0" smtClean="0"/>
              <a:t>Para esto emplearemos “&lt;</a:t>
            </a:r>
            <a:r>
              <a:rPr lang="es-ES" dirty="0" err="1" smtClean="0"/>
              <a:t>xsl:value-of</a:t>
            </a:r>
            <a:r>
              <a:rPr lang="es-ES" dirty="0" smtClean="0"/>
              <a:t>&gt;”</a:t>
            </a:r>
          </a:p>
          <a:p>
            <a:r>
              <a:rPr lang="es-ES" dirty="0" smtClean="0"/>
              <a:t>Hay que indicar con el atributo “</a:t>
            </a:r>
            <a:r>
              <a:rPr lang="es-ES" dirty="0" err="1" smtClean="0"/>
              <a:t>select</a:t>
            </a:r>
            <a:r>
              <a:rPr lang="es-ES" dirty="0" smtClean="0"/>
              <a:t>” la expresión </a:t>
            </a:r>
            <a:r>
              <a:rPr lang="es-ES" dirty="0" err="1" smtClean="0"/>
              <a:t>Xpath</a:t>
            </a:r>
            <a:r>
              <a:rPr lang="es-ES" dirty="0" smtClean="0"/>
              <a:t> que identifique el contenido a extraer</a:t>
            </a:r>
          </a:p>
          <a:p>
            <a:r>
              <a:rPr lang="es-ES" dirty="0" smtClean="0"/>
              <a:t>También tenemos el atributo opcional “</a:t>
            </a:r>
            <a:r>
              <a:rPr lang="es-ES" dirty="0" err="1" smtClean="0"/>
              <a:t>disable</a:t>
            </a:r>
            <a:r>
              <a:rPr lang="es-ES" dirty="0" smtClean="0"/>
              <a:t>-output-</a:t>
            </a:r>
            <a:r>
              <a:rPr lang="es-ES" dirty="0" err="1" smtClean="0"/>
              <a:t>escaping</a:t>
            </a:r>
            <a:r>
              <a:rPr lang="es-ES" dirty="0" smtClean="0"/>
              <a:t>” que toma los valores “yes” o “no”. Con “yes” se indica que los caracteres especiales del documento origen como “&lt;“ deben ser pasados tal cual al documento de salida, con “no” se transforma en sus respectivas entidades (por ejemplo “&amp;</a:t>
            </a:r>
            <a:r>
              <a:rPr lang="es-ES" dirty="0" err="1" smtClean="0"/>
              <a:t>lt</a:t>
            </a:r>
            <a:r>
              <a:rPr lang="es-ES" dirty="0" smtClean="0"/>
              <a:t>;”)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3443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 de valores del documento origen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6" y="1621038"/>
            <a:ext cx="6439305" cy="4758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A3A07D8-9CD0-473A-BE8B-C8E84E451BB7}"/>
              </a:ext>
            </a:extLst>
          </p:cNvPr>
          <p:cNvSpPr/>
          <p:nvPr/>
        </p:nvSpPr>
        <p:spPr>
          <a:xfrm>
            <a:off x="5371936" y="2338414"/>
            <a:ext cx="6699123" cy="332398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</a:t>
            </a:r>
          </a:p>
          <a:p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match="/ciclo/módulo"&gt;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match="/ciclo/profesor"&gt;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="{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()}"&gt; 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nome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xsl:value-of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text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()" /&gt;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47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Conjunto de atributos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También es posible definir un conjunto de atributos para después emplearlo en uno o varios elementos</a:t>
            </a:r>
          </a:p>
          <a:p>
            <a:r>
              <a:rPr lang="es-ES" dirty="0" smtClean="0"/>
              <a:t>El conjunto de atributos se define empleando “&lt;</a:t>
            </a:r>
            <a:r>
              <a:rPr lang="es-ES" dirty="0" err="1" smtClean="0"/>
              <a:t>xsl:attribute-set</a:t>
            </a:r>
            <a:r>
              <a:rPr lang="es-ES" dirty="0" smtClean="0"/>
              <a:t>&gt;”</a:t>
            </a:r>
          </a:p>
          <a:p>
            <a:r>
              <a:rPr lang="es-ES" dirty="0" smtClean="0"/>
              <a:t>Se debe indicar el nombre del conjunto con el atributo “</a:t>
            </a:r>
            <a:r>
              <a:rPr lang="es-ES" dirty="0" err="1" smtClean="0"/>
              <a:t>name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La definición del conjunto de atributos debe hacerse como hijo directo del elemento raíz “&lt;</a:t>
            </a:r>
            <a:r>
              <a:rPr lang="es-ES" dirty="0" err="1" smtClean="0"/>
              <a:t>xsl:stylesheet</a:t>
            </a:r>
            <a:r>
              <a:rPr lang="es-ES" dirty="0" smtClean="0"/>
              <a:t>&gt;”, fuera de cualquier plantilla</a:t>
            </a:r>
          </a:p>
          <a:p>
            <a:r>
              <a:rPr lang="es-ES" dirty="0" smtClean="0"/>
              <a:t>Para emplear el conjunto en la definición de un elemento, se añade el atributo “use-</a:t>
            </a:r>
            <a:r>
              <a:rPr lang="es-ES" dirty="0" err="1" smtClean="0"/>
              <a:t>attribute</a:t>
            </a:r>
            <a:r>
              <a:rPr lang="es-ES" dirty="0" smtClean="0"/>
              <a:t>-sets”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5090FCF-BF8B-4916-802F-3D44FF9F22E1}"/>
              </a:ext>
            </a:extLst>
          </p:cNvPr>
          <p:cNvSpPr/>
          <p:nvPr/>
        </p:nvSpPr>
        <p:spPr>
          <a:xfrm>
            <a:off x="2502755" y="5466345"/>
            <a:ext cx="7186489" cy="30777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name="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módulo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" use-attribute-sets="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atr_módulo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22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Conjunto de atributos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3A07D8-9CD0-473A-BE8B-C8E84E451BB7}"/>
              </a:ext>
            </a:extLst>
          </p:cNvPr>
          <p:cNvSpPr/>
          <p:nvPr/>
        </p:nvSpPr>
        <p:spPr>
          <a:xfrm>
            <a:off x="2582345" y="2401952"/>
            <a:ext cx="6699123" cy="181588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xsl:attribute-set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atr_módulo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=“nombre"&gt;</a:t>
            </a:r>
          </a:p>
          <a:p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	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xsl:value-of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="."/&gt;</a:t>
            </a:r>
          </a:p>
          <a:p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=“sesiones anuales"&gt;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xsl:value-of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="@horas * 1.2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xsl:attribute-set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624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5" y="1508694"/>
            <a:ext cx="6274676" cy="4937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Conjunto de atributos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3A07D8-9CD0-473A-BE8B-C8E84E451BB7}"/>
              </a:ext>
            </a:extLst>
          </p:cNvPr>
          <p:cNvSpPr/>
          <p:nvPr/>
        </p:nvSpPr>
        <p:spPr>
          <a:xfrm>
            <a:off x="5104827" y="1802862"/>
            <a:ext cx="6699123" cy="397031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xsl:output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indent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="yes"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method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"/&gt;</a:t>
            </a:r>
          </a:p>
          <a:p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xsl:attribute-set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atr_módulo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="nombre"&gt;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xsl:value-of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="ciclo/módulo" /&gt;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sesiones_anuales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xsl:value-of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="ciclo/módulo/@horas * 1.2"/&gt;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xsl:attribute-set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 </a:t>
            </a:r>
          </a:p>
          <a:p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match="/"&gt; 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="módulo" use-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attribute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-sets="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atr_módulo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"&gt;  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07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crear un comentario en el documento de salida tenemos que emplear “&lt;</a:t>
            </a:r>
            <a:r>
              <a:rPr lang="es-ES" dirty="0" err="1" smtClean="0"/>
              <a:t>xsl:comment</a:t>
            </a:r>
            <a:r>
              <a:rPr lang="es-ES" dirty="0" smtClean="0"/>
              <a:t>&gt;”</a:t>
            </a:r>
          </a:p>
          <a:p>
            <a:endParaRPr lang="es-ES" dirty="0"/>
          </a:p>
          <a:p>
            <a:r>
              <a:rPr lang="es-ES" dirty="0" smtClean="0"/>
              <a:t>Obtenemos: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comentarios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5090FCF-BF8B-4916-802F-3D44FF9F22E1}"/>
              </a:ext>
            </a:extLst>
          </p:cNvPr>
          <p:cNvSpPr/>
          <p:nvPr/>
        </p:nvSpPr>
        <p:spPr>
          <a:xfrm>
            <a:off x="2250506" y="3143559"/>
            <a:ext cx="7186489" cy="30777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xsl:comment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&gt;Primer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comentario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xsl:comment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5090FCF-BF8B-4916-802F-3D44FF9F22E1}"/>
              </a:ext>
            </a:extLst>
          </p:cNvPr>
          <p:cNvSpPr/>
          <p:nvPr/>
        </p:nvSpPr>
        <p:spPr>
          <a:xfrm>
            <a:off x="2250505" y="4151063"/>
            <a:ext cx="7186489" cy="30777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&lt;!--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Primer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comentario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92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crear una instrucción de procesamiento en el documento de salida tenemos que emplear “&lt;</a:t>
            </a:r>
            <a:r>
              <a:rPr lang="es-ES" dirty="0" err="1" smtClean="0"/>
              <a:t>xsl:processing-instruction</a:t>
            </a:r>
            <a:r>
              <a:rPr lang="es-ES" dirty="0" smtClean="0"/>
              <a:t>&gt;”</a:t>
            </a:r>
          </a:p>
          <a:p>
            <a:r>
              <a:rPr lang="es-ES" dirty="0" smtClean="0"/>
              <a:t>Hay que indicar obligatoriamente el atributo “</a:t>
            </a:r>
            <a:r>
              <a:rPr lang="es-ES" dirty="0" err="1" smtClean="0"/>
              <a:t>name</a:t>
            </a:r>
            <a:r>
              <a:rPr lang="es-ES" dirty="0" smtClean="0"/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instrucciones de procesamiento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0312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instrucciones de procesamiento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8" y="1477941"/>
            <a:ext cx="7115175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A3A07D8-9CD0-473A-BE8B-C8E84E451BB7}"/>
              </a:ext>
            </a:extLst>
          </p:cNvPr>
          <p:cNvSpPr/>
          <p:nvPr/>
        </p:nvSpPr>
        <p:spPr>
          <a:xfrm>
            <a:off x="5139559" y="3900684"/>
            <a:ext cx="7052442" cy="181588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 "&gt;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xsl:processing-instruction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xml-stylesheet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="profes.xsl"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type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text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xsl:processing-instruction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 </a:t>
            </a:r>
            <a:endParaRPr lang="es-ES" sz="14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369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Documentos XSLT con varias plantillas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Ya vimos que ocurre cuando no existe una plantilla para algún elemento del documento XML origen</a:t>
            </a:r>
          </a:p>
          <a:p>
            <a:r>
              <a:rPr lang="es-ES" dirty="0" smtClean="0"/>
              <a:t>Hasta ahora hemos empleado documentos XSLT con una única plantilla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189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Documentos XSLT con varias plantillas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5" y="1849821"/>
            <a:ext cx="6617407" cy="4379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A3A07D8-9CD0-473A-BE8B-C8E84E451BB7}"/>
              </a:ext>
            </a:extLst>
          </p:cNvPr>
          <p:cNvSpPr/>
          <p:nvPr/>
        </p:nvSpPr>
        <p:spPr>
          <a:xfrm>
            <a:off x="5467642" y="3627415"/>
            <a:ext cx="6699123" cy="246221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xsl:output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method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indent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="yes" /&gt;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match="/ciclo/profesor"&gt;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&lt;Profesor /&gt;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match="/ciclo"&gt;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&lt;Módulo /&gt;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4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FE65F-93D4-402F-9E57-80F462B4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XSLT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774A678-15A4-4144-BBAC-5EE1C6D57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61" y="1592954"/>
            <a:ext cx="8926277" cy="4311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083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Procesar un elemento y sus hijos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 una forma de hacer que en el procesamiento de un elemento también se procesen las plantillas correspondientes de sus hijos</a:t>
            </a:r>
          </a:p>
          <a:p>
            <a:r>
              <a:rPr lang="es-ES" dirty="0" smtClean="0"/>
              <a:t>Se emplea “&lt;</a:t>
            </a:r>
            <a:r>
              <a:rPr lang="es-ES" dirty="0" err="1" smtClean="0"/>
              <a:t>xsl:apply-templates</a:t>
            </a:r>
            <a:r>
              <a:rPr lang="es-ES" dirty="0" smtClean="0"/>
              <a:t>&gt;” dentro de una plantilla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2851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Procesar un elemento y sus hijos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59" y="1828801"/>
            <a:ext cx="6473649" cy="4532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A3A07D8-9CD0-473A-BE8B-C8E84E451BB7}"/>
              </a:ext>
            </a:extLst>
          </p:cNvPr>
          <p:cNvSpPr/>
          <p:nvPr/>
        </p:nvSpPr>
        <p:spPr>
          <a:xfrm>
            <a:off x="5404580" y="3217512"/>
            <a:ext cx="6699123" cy="28931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xsl:output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method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indent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="yes" /&gt;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match="/ciclo/profesor"&gt;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&lt;Profesor /&gt;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match="/ciclo"&gt;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="Módulo"&gt;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xsl:apply-templates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="profesor" /&gt;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68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Procesar un elemento y sus hijos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muy habitual encontrar documentos XSLT con la siguiente estructura: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3A07D8-9CD0-473A-BE8B-C8E84E451BB7}"/>
              </a:ext>
            </a:extLst>
          </p:cNvPr>
          <p:cNvSpPr/>
          <p:nvPr/>
        </p:nvSpPr>
        <p:spPr>
          <a:xfrm>
            <a:off x="2374621" y="2586890"/>
            <a:ext cx="7652248" cy="381642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="utf-8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"?&gt;</a:t>
            </a:r>
          </a:p>
          <a:p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match="/"&gt;    </a:t>
            </a:r>
            <a:endParaRPr lang="es-ES" sz="12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…  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xsl:apply-templates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/&gt;    </a:t>
            </a:r>
            <a:endParaRPr lang="es-ES" sz="12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endParaRPr lang="es-ES" sz="12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s-E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match="nodos1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…   </a:t>
            </a:r>
            <a:endParaRPr lang="es-ES" sz="12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xsl:apply-templates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/&gt;    </a:t>
            </a:r>
            <a:endParaRPr lang="es-ES" sz="12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endParaRPr lang="es-ES" sz="12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match="nodos2"&gt;    </a:t>
            </a:r>
            <a:endParaRPr lang="es-ES" sz="12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…  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xsl:apply-templates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/&gt;    </a:t>
            </a:r>
            <a:endParaRPr lang="es-ES" sz="12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endParaRPr lang="es-ES" sz="12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4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B8192-4A38-4C17-84BD-5F3F7367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Transformaciones XSLT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1CA17-A5A3-42D2-B8EB-644C915BA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Vamos a comenzar con una transformación sencilla, tomando como origen el siguiente documento XML: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BC732C-64FE-462B-9308-A338950A5428}"/>
              </a:ext>
            </a:extLst>
          </p:cNvPr>
          <p:cNvSpPr/>
          <p:nvPr/>
        </p:nvSpPr>
        <p:spPr>
          <a:xfrm>
            <a:off x="1384042" y="3321405"/>
            <a:ext cx="9095730" cy="1631216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&lt;ciclo&gt;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 &lt;módulo sesiones="5" horas="133"&gt;Lenguajes de marcas&lt;/módulo&gt;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 &lt;profesor&gt;Antonio Muñoz&lt;/profesor&gt;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&lt;/ciclo&gt; </a:t>
            </a:r>
          </a:p>
        </p:txBody>
      </p:sp>
    </p:spTree>
    <p:extLst>
      <p:ext uri="{BB962C8B-B14F-4D97-AF65-F5344CB8AC3E}">
        <p14:creationId xmlns:p14="http://schemas.microsoft.com/office/powerpoint/2010/main" val="338870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65607-7242-4E8A-BA2B-44B01364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Transformaciones XSLT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2964D-30C7-480E-9775-D64549CC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especificación de la transformación a realizar se almacena en un documento XSLT (normalmente con extensión “.</a:t>
            </a:r>
            <a:r>
              <a:rPr lang="es-ES" dirty="0" err="1"/>
              <a:t>xsl</a:t>
            </a:r>
            <a:r>
              <a:rPr lang="es-ES" dirty="0"/>
              <a:t>”)</a:t>
            </a:r>
          </a:p>
          <a:p>
            <a:r>
              <a:rPr lang="es-ES" dirty="0"/>
              <a:t>Para que el navegador conozca el nombre del documento XSLT donde se especifica la transformación, debemos vincular el documento XML con este</a:t>
            </a:r>
          </a:p>
          <a:p>
            <a:r>
              <a:rPr lang="es-ES" dirty="0"/>
              <a:t>Esto se hace añadiendo una instrucción de procesamiento como la siguiente: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A18F868-27B8-43CC-9388-E903EF2D9126}"/>
              </a:ext>
            </a:extLst>
          </p:cNvPr>
          <p:cNvSpPr/>
          <p:nvPr/>
        </p:nvSpPr>
        <p:spPr>
          <a:xfrm>
            <a:off x="1384042" y="5266290"/>
            <a:ext cx="9095730" cy="40011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xml-stylesheet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type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text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xsl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="Ejemplo01.xsl" ?&gt;</a:t>
            </a:r>
          </a:p>
        </p:txBody>
      </p:sp>
    </p:spTree>
    <p:extLst>
      <p:ext uri="{BB962C8B-B14F-4D97-AF65-F5344CB8AC3E}">
        <p14:creationId xmlns:p14="http://schemas.microsoft.com/office/powerpoint/2010/main" val="78196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A48CC-A882-4997-8544-77EE02CA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Transformaciones XSLT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77570-746A-4C6E-9F08-8BB4BCCE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 instrucción debe figurar dentro del prólogo, concretamente después de la declaración XML y antes del elemento raíz del documento XML</a:t>
            </a:r>
          </a:p>
          <a:p>
            <a:r>
              <a:rPr lang="es-ES" dirty="0"/>
              <a:t>El documento XML quedaría:</a:t>
            </a:r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AD8BEE8-9587-4D18-B931-2BFF201EE1B3}"/>
              </a:ext>
            </a:extLst>
          </p:cNvPr>
          <p:cNvSpPr/>
          <p:nvPr/>
        </p:nvSpPr>
        <p:spPr>
          <a:xfrm>
            <a:off x="1384042" y="3674678"/>
            <a:ext cx="9095730" cy="193899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xml-stylesheet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type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text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xsl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="Ejemplo01.xsl" ?&gt;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&lt;ciclo&gt;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 &lt;módulo sesiones="5" horas="133"&gt;Lenguajes de marcas&lt;/módulo&gt;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 &lt;profesor&gt;Antonio Muñoz&lt;/profesor&gt;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&lt;/ciclo&gt; </a:t>
            </a:r>
          </a:p>
        </p:txBody>
      </p:sp>
    </p:spTree>
    <p:extLst>
      <p:ext uri="{BB962C8B-B14F-4D97-AF65-F5344CB8AC3E}">
        <p14:creationId xmlns:p14="http://schemas.microsoft.com/office/powerpoint/2010/main" val="276333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F64BC-85E3-4CBE-9E61-9231A78C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Transformaciones XSLT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0F3619-9402-46EF-8925-2F31BAF8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En algunos casos queremos emplear un mismo documento XML origen para obtener varios resultados de salida aplicando distintas transformaciones</a:t>
            </a:r>
          </a:p>
          <a:p>
            <a:r>
              <a:rPr lang="es-ES" dirty="0"/>
              <a:t>Por ejemplo, a partir de un documento XML con los datos de una venta, podríamos generar una factura en formato HTML para presentar en un navegador o un documento XML con un resumen de la misma para añadir en la contabilidad</a:t>
            </a:r>
          </a:p>
          <a:p>
            <a:r>
              <a:rPr lang="es-ES" dirty="0"/>
              <a:t>Hay que tener cuidado porque no todos los navegadores realizan todas las transformaciones, por ejemplo, el navegador Chrome no soporta transformaciones XSLT en documentos XML locales</a:t>
            </a:r>
          </a:p>
        </p:txBody>
      </p:sp>
    </p:spTree>
    <p:extLst>
      <p:ext uri="{BB962C8B-B14F-4D97-AF65-F5344CB8AC3E}">
        <p14:creationId xmlns:p14="http://schemas.microsoft.com/office/powerpoint/2010/main" val="429221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49760-3042-410E-9A7E-D2448C9B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Documentos XSLT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F34CB-5A02-4A8C-BC65-6F3BC877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documentos XSLT tienen una estructura específica</a:t>
            </a:r>
          </a:p>
          <a:p>
            <a:r>
              <a:rPr lang="es-ES" dirty="0"/>
              <a:t>Debe comenzar con un prólogo XML como el siguiente: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&lt;?</a:t>
            </a:r>
            <a:r>
              <a:rPr lang="es-ES" dirty="0" err="1">
                <a:latin typeface="Consolas" panose="020B0609020204030204" pitchFamily="49" charset="0"/>
              </a:rPr>
              <a:t>xml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version</a:t>
            </a:r>
            <a:r>
              <a:rPr lang="es-ES" dirty="0">
                <a:latin typeface="Consolas" panose="020B0609020204030204" pitchFamily="49" charset="0"/>
              </a:rPr>
              <a:t>="1.0" </a:t>
            </a:r>
            <a:r>
              <a:rPr lang="es-ES" dirty="0" err="1">
                <a:latin typeface="Consolas" panose="020B0609020204030204" pitchFamily="49" charset="0"/>
              </a:rPr>
              <a:t>encoding</a:t>
            </a:r>
            <a:r>
              <a:rPr lang="es-ES" dirty="0">
                <a:latin typeface="Consolas" panose="020B0609020204030204" pitchFamily="49" charset="0"/>
              </a:rPr>
              <a:t>="utf-8"?&gt;</a:t>
            </a:r>
          </a:p>
          <a:p>
            <a:r>
              <a:rPr lang="es-ES" dirty="0">
                <a:latin typeface="+mj-lt"/>
              </a:rPr>
              <a:t>El elemento raíz de un documento XSLT es normalmente “&lt;</a:t>
            </a:r>
            <a:r>
              <a:rPr lang="es-ES" dirty="0" err="1">
                <a:latin typeface="+mj-lt"/>
              </a:rPr>
              <a:t>stylesheet</a:t>
            </a:r>
            <a:r>
              <a:rPr lang="es-ES" dirty="0">
                <a:latin typeface="+mj-lt"/>
              </a:rPr>
              <a:t>&gt;” (aunque también se puede emplear “&lt;</a:t>
            </a:r>
            <a:r>
              <a:rPr lang="es-ES" dirty="0" err="1">
                <a:latin typeface="+mj-lt"/>
              </a:rPr>
              <a:t>transform</a:t>
            </a:r>
            <a:r>
              <a:rPr lang="es-ES" dirty="0">
                <a:latin typeface="+mj-lt"/>
              </a:rPr>
              <a:t>&gt;”), hay que indicar de forma obligatoria la versión empleada</a:t>
            </a:r>
          </a:p>
        </p:txBody>
      </p:sp>
    </p:spTree>
    <p:extLst>
      <p:ext uri="{BB962C8B-B14F-4D97-AF65-F5344CB8AC3E}">
        <p14:creationId xmlns:p14="http://schemas.microsoft.com/office/powerpoint/2010/main" val="364335286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8995</TotalTime>
  <Words>2833</Words>
  <Application>Microsoft Office PowerPoint</Application>
  <PresentationFormat>Panorámica</PresentationFormat>
  <Paragraphs>334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Arial</vt:lpstr>
      <vt:lpstr>Century Gothic</vt:lpstr>
      <vt:lpstr>Consolas</vt:lpstr>
      <vt:lpstr>Galería</vt:lpstr>
      <vt:lpstr>Lenguajes de marca y sistemas de información</vt:lpstr>
      <vt:lpstr>XSL</vt:lpstr>
      <vt:lpstr>XSLT</vt:lpstr>
      <vt:lpstr>XSLT</vt:lpstr>
      <vt:lpstr>Transformaciones XSLT</vt:lpstr>
      <vt:lpstr>Transformaciones XSLT</vt:lpstr>
      <vt:lpstr>Transformaciones XSLT</vt:lpstr>
      <vt:lpstr>Transformaciones XSLT</vt:lpstr>
      <vt:lpstr>Documentos XSLT</vt:lpstr>
      <vt:lpstr>Documentos XSLT</vt:lpstr>
      <vt:lpstr>Documentos XSLT</vt:lpstr>
      <vt:lpstr>Documentos XSLT</vt:lpstr>
      <vt:lpstr>Formatos de salida</vt:lpstr>
      <vt:lpstr>Formatos de salida</vt:lpstr>
      <vt:lpstr>Plantillas XSLT</vt:lpstr>
      <vt:lpstr>Plantillas XSLT</vt:lpstr>
      <vt:lpstr>Plantillas XSLT</vt:lpstr>
      <vt:lpstr>Plantillas XSLT</vt:lpstr>
      <vt:lpstr>Plantillas predefinidas</vt:lpstr>
      <vt:lpstr>Plantillas predefinidas</vt:lpstr>
      <vt:lpstr>Plantillas predefinidas</vt:lpstr>
      <vt:lpstr>Creación de texto y elementos</vt:lpstr>
      <vt:lpstr>Creación de texto y elementos Texto</vt:lpstr>
      <vt:lpstr>Creación de texto y elementos Texto</vt:lpstr>
      <vt:lpstr>Creación de texto y elementos Elementos</vt:lpstr>
      <vt:lpstr>Creación de texto y elementos Elementos</vt:lpstr>
      <vt:lpstr>Creación de texto y elementos Elementos</vt:lpstr>
      <vt:lpstr>Creación de texto y elementos atributos</vt:lpstr>
      <vt:lpstr>Creación de texto y elementos atributos</vt:lpstr>
      <vt:lpstr>Selección de valores del documento origen</vt:lpstr>
      <vt:lpstr>Selección de valores del documento origen</vt:lpstr>
      <vt:lpstr>Conjunto de atributos</vt:lpstr>
      <vt:lpstr>Conjunto de atributos</vt:lpstr>
      <vt:lpstr>Conjunto de atributos</vt:lpstr>
      <vt:lpstr>Creación de comentarios</vt:lpstr>
      <vt:lpstr>Creación de instrucciones de procesamiento</vt:lpstr>
      <vt:lpstr>Creación de instrucciones de procesamiento</vt:lpstr>
      <vt:lpstr>Documentos XSLT con varias plantillas</vt:lpstr>
      <vt:lpstr>Documentos XSLT con varias plantillas</vt:lpstr>
      <vt:lpstr>Procesar un elemento y sus hijos</vt:lpstr>
      <vt:lpstr>Procesar un elemento y sus hijos</vt:lpstr>
      <vt:lpstr>Procesar un elemento y sus hijos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</cp:lastModifiedBy>
  <cp:revision>297</cp:revision>
  <dcterms:created xsi:type="dcterms:W3CDTF">2019-11-26T07:00:20Z</dcterms:created>
  <dcterms:modified xsi:type="dcterms:W3CDTF">2020-02-12T11:46:41Z</dcterms:modified>
</cp:coreProperties>
</file>