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UD01: Introducción a HTML y CSS</a:t>
            </a:r>
            <a:endParaRPr lang="es-ES" dirty="0"/>
          </a:p>
          <a:p>
            <a:r>
              <a:rPr lang="es-ES" dirty="0"/>
              <a:t>Tema 9: Propiedades del texto en CCS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6338F-E581-468D-AD46-F5355817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 entre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E9588-85C0-474F-A9B6-5F967EA4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5126151" cy="3294576"/>
          </a:xfrm>
        </p:spPr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letter-spacing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Con valores positivos permite expandir el espacio entre caracteres y con valores negativos comprimirlo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B6A31A-A77E-4C22-A153-0AB3FB01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86" y="2047335"/>
            <a:ext cx="4390744" cy="3069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99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A7DC3-E09C-438F-8566-BB6CC6E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Interlineado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9B6E5-D589-4058-8BDF-77101FE2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>
                <a:solidFill>
                  <a:srgbClr val="FF0000"/>
                </a:solidFill>
              </a:rPr>
              <a:t>line-</a:t>
            </a:r>
            <a:r>
              <a:rPr lang="es-ES" b="1" dirty="0" err="1">
                <a:solidFill>
                  <a:srgbClr val="FF0000"/>
                </a:solidFill>
              </a:rPr>
              <a:t>height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indicar la separación entre las líneas a partir de un número real sin unidad o indicando la altura en </a:t>
            </a:r>
            <a:r>
              <a:rPr lang="es-ES" dirty="0" err="1"/>
              <a:t>px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043FD-2798-459C-BB90-5BA3057E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Interlineado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66BF9-A896-47A9-A90E-B35837B7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1477941"/>
            <a:ext cx="7459579" cy="515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44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C24B2-B663-47D8-BB79-D2998378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Dirección del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F7ECE-0D89-4FDA-ADC6-8C4A6FDD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direction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cambiar la dirección del texto. Se emplea a el texto que esté marcado con la etiqueta </a:t>
            </a:r>
            <a:r>
              <a:rPr lang="es-ES" b="1" dirty="0" err="1">
                <a:solidFill>
                  <a:srgbClr val="FF0000"/>
                </a:solidFill>
              </a:rPr>
              <a:t>bdo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5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BCD7E-4097-4FB5-AAFB-59E2F1C1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Dirección del texto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5265EE-B6A7-4D86-AF95-9DFB8E0A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32" y="1928812"/>
            <a:ext cx="9124950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12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2316A-2E56-48AA-8CF6-AF708856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 entre palabras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E1EA9-479C-49DA-A9BA-48B4374A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word-spacing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Con valores positivos permite expandir el espacio entre palabras, y con valores negativos </a:t>
            </a:r>
            <a:r>
              <a:rPr lang="es-ES" dirty="0" err="1"/>
              <a:t>comprirmirlo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0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955B8-9018-4F48-8091-A9E3744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 entre palabras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8060AA-F4BF-4131-BB17-1386D027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9" y="1525623"/>
            <a:ext cx="8692816" cy="380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59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B7694-FAB6-4551-85E6-2DEEFA4F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5CBEB-7B2A-409A-9BB0-FBD3AD80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text-shadow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Se controla el eje horizontal y el vertical. Puede tener un radio de desenfoque y se aplica un color</a:t>
            </a:r>
          </a:p>
          <a:p>
            <a:r>
              <a:rPr lang="es-ES" dirty="0"/>
              <a:t>Se puede definir varias sombras para un mismo texto separándolas por comas</a:t>
            </a:r>
          </a:p>
        </p:txBody>
      </p:sp>
    </p:spTree>
    <p:extLst>
      <p:ext uri="{BB962C8B-B14F-4D97-AF65-F5344CB8AC3E}">
        <p14:creationId xmlns:p14="http://schemas.microsoft.com/office/powerpoint/2010/main" val="114436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F360D-B2D6-4C69-9312-C3866966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0744FA-D048-4F01-92D7-846E41DA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005012"/>
            <a:ext cx="9915525" cy="284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04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6DDA7-B0FF-44ED-9F5E-D7C9AB0C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2EDF5-5CDA-4425-9B03-F1973F29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white-space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controlar el comportamiento que tendrá el texto cuando se encuentra en el navegador</a:t>
            </a:r>
          </a:p>
          <a:p>
            <a:pPr lvl="1"/>
            <a:r>
              <a:rPr lang="es-ES" dirty="0" err="1"/>
              <a:t>nowrap</a:t>
            </a:r>
            <a:r>
              <a:rPr lang="es-ES" dirty="0"/>
              <a:t>: El texto no se ajusta el ancho de la ventana y no tiene en cuenta espacios adicionales o saltos de línea</a:t>
            </a:r>
          </a:p>
          <a:p>
            <a:pPr lvl="1"/>
            <a:r>
              <a:rPr lang="es-ES" dirty="0"/>
              <a:t>normal: El texto se ajusta al ancho de la ventana, y no tienen en cuenta espacios adicionales o saltos de línea</a:t>
            </a:r>
          </a:p>
          <a:p>
            <a:pPr lvl="1"/>
            <a:r>
              <a:rPr lang="es-ES" dirty="0"/>
              <a:t>pre: el texto no se ajusta al ancho de la ventana y si se tienen en cuenta espacios adicionales o saltos de línea</a:t>
            </a:r>
          </a:p>
        </p:txBody>
      </p:sp>
    </p:spTree>
    <p:extLst>
      <p:ext uri="{BB962C8B-B14F-4D97-AF65-F5344CB8AC3E}">
        <p14:creationId xmlns:p14="http://schemas.microsoft.com/office/powerpoint/2010/main" val="380681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78B22-86DE-4F46-82A1-B94E7151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Alineamiento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623ED-E5DE-477D-8B56-8A55D400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text-align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Se debe emplear en lugar del atributo </a:t>
            </a:r>
            <a:r>
              <a:rPr lang="es-ES" dirty="0" err="1"/>
              <a:t>align</a:t>
            </a:r>
            <a:r>
              <a:rPr lang="es-ES" dirty="0"/>
              <a:t> de muchas etiquetas HTML</a:t>
            </a:r>
          </a:p>
          <a:p>
            <a:r>
              <a:rPr lang="es-ES" dirty="0"/>
              <a:t>Solo afecta a texto. Los elementos no textuales no se pueden alinear empleando esta propiedad</a:t>
            </a:r>
          </a:p>
        </p:txBody>
      </p:sp>
    </p:spTree>
    <p:extLst>
      <p:ext uri="{BB962C8B-B14F-4D97-AF65-F5344CB8AC3E}">
        <p14:creationId xmlns:p14="http://schemas.microsoft.com/office/powerpoint/2010/main" val="264126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DCCB1-793C-4421-A074-8453C634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texto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29850-F61E-48DF-B269-D2AB0C92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2" y="1782776"/>
            <a:ext cx="11365316" cy="447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53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0D21D-3962-46C7-A4E8-B799901C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Tipo de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3CD9D-40C9-4949-833A-19EDE30E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s-ES" dirty="0"/>
              <a:t>El tipo de fuente se puede controlar especificando el nombre de la fuente o una familia de fuente para que el navegador pueda encontrar una fuente similar si no encuentra la fuente especificada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B86F1B-B379-4510-8ED8-0100755F8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08352"/>
              </p:ext>
            </p:extLst>
          </p:nvPr>
        </p:nvGraphicFramePr>
        <p:xfrm>
          <a:off x="5955947" y="2413390"/>
          <a:ext cx="4773148" cy="27977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8968">
                  <a:extLst>
                    <a:ext uri="{9D8B030D-6E8A-4147-A177-3AD203B41FA5}">
                      <a16:colId xmlns:a16="http://schemas.microsoft.com/office/drawing/2014/main" val="1932648776"/>
                    </a:ext>
                  </a:extLst>
                </a:gridCol>
                <a:gridCol w="1069402">
                  <a:extLst>
                    <a:ext uri="{9D8B030D-6E8A-4147-A177-3AD203B41FA5}">
                      <a16:colId xmlns:a16="http://schemas.microsoft.com/office/drawing/2014/main" val="2040648629"/>
                    </a:ext>
                  </a:extLst>
                </a:gridCol>
                <a:gridCol w="2594778">
                  <a:extLst>
                    <a:ext uri="{9D8B030D-6E8A-4147-A177-3AD203B41FA5}">
                      <a16:colId xmlns:a16="http://schemas.microsoft.com/office/drawing/2014/main" val="752145360"/>
                    </a:ext>
                  </a:extLst>
                </a:gridCol>
              </a:tblGrid>
              <a:tr h="529162">
                <a:tc>
                  <a:txBody>
                    <a:bodyPr/>
                    <a:lstStyle/>
                    <a:p>
                      <a:r>
                        <a:rPr lang="es-ES" sz="1100" noProof="0" dirty="0">
                          <a:effectLst/>
                        </a:rPr>
                        <a:t>Familia genérica</a:t>
                      </a:r>
                      <a:endParaRPr lang="es-ES" sz="11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7177" marR="117882" marT="78588" marB="785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>
                          <a:effectLst/>
                        </a:rPr>
                        <a:t>Familia de fuente</a:t>
                      </a:r>
                      <a:endParaRPr lang="es-ES" sz="11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57177" marR="117882" marT="78588" marB="785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 marL="157177" marR="117882" marT="78588" marB="785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21735"/>
                  </a:ext>
                </a:extLst>
              </a:tr>
              <a:tr h="699436">
                <a:tc>
                  <a:txBody>
                    <a:bodyPr/>
                    <a:lstStyle/>
                    <a:p>
                      <a:r>
                        <a:rPr lang="es-ES" sz="1100" noProof="0"/>
                        <a:t>Serif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>
                          <a:effectLst/>
                        </a:rPr>
                        <a:t>Times New Roman</a:t>
                      </a:r>
                      <a:r>
                        <a:rPr lang="es-ES" sz="1100" noProof="0"/>
                        <a:t/>
                      </a:r>
                      <a:br>
                        <a:rPr lang="es-ES" sz="1100" noProof="0"/>
                      </a:br>
                      <a:r>
                        <a:rPr lang="es-ES" sz="1100" noProof="0">
                          <a:effectLst/>
                        </a:rPr>
                        <a:t>Georgia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 dirty="0"/>
                        <a:t>Tiene unas pequeñas líneas para finalizar cada línea</a:t>
                      </a:r>
                      <a:endParaRPr lang="es-ES" sz="11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extLst>
                  <a:ext uri="{0D108BD9-81ED-4DB2-BD59-A6C34878D82A}">
                    <a16:rowId xmlns:a16="http://schemas.microsoft.com/office/drawing/2014/main" val="1235537296"/>
                  </a:ext>
                </a:extLst>
              </a:tr>
              <a:tr h="699436">
                <a:tc>
                  <a:txBody>
                    <a:bodyPr/>
                    <a:lstStyle/>
                    <a:p>
                      <a:r>
                        <a:rPr lang="es-ES" sz="1100" noProof="0"/>
                        <a:t>Sans-serif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>
                          <a:effectLst/>
                        </a:rPr>
                        <a:t>Arial</a:t>
                      </a:r>
                      <a:r>
                        <a:rPr lang="es-ES" sz="1100" noProof="0"/>
                        <a:t/>
                      </a:r>
                      <a:br>
                        <a:rPr lang="es-ES" sz="1100" noProof="0"/>
                      </a:br>
                      <a:r>
                        <a:rPr lang="es-ES" sz="1100" noProof="0">
                          <a:effectLst/>
                        </a:rPr>
                        <a:t>Verdana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/>
                        <a:t>Sans significa sin, no acaban con la línea de las fuentes anteriores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extLst>
                  <a:ext uri="{0D108BD9-81ED-4DB2-BD59-A6C34878D82A}">
                    <a16:rowId xmlns:a16="http://schemas.microsoft.com/office/drawing/2014/main" val="4050630715"/>
                  </a:ext>
                </a:extLst>
              </a:tr>
              <a:tr h="869711">
                <a:tc>
                  <a:txBody>
                    <a:bodyPr/>
                    <a:lstStyle/>
                    <a:p>
                      <a:r>
                        <a:rPr lang="es-ES" sz="1100" noProof="0"/>
                        <a:t>Monospace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>
                          <a:effectLst/>
                        </a:rPr>
                        <a:t>Courier New</a:t>
                      </a:r>
                      <a:r>
                        <a:rPr lang="es-ES" sz="1100" noProof="0"/>
                        <a:t/>
                      </a:r>
                      <a:br>
                        <a:rPr lang="es-ES" sz="1100" noProof="0"/>
                      </a:br>
                      <a:r>
                        <a:rPr lang="es-ES" sz="1100" noProof="0">
                          <a:effectLst/>
                        </a:rPr>
                        <a:t>Lucida Console</a:t>
                      </a:r>
                      <a:endParaRPr lang="es-ES" sz="11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tc>
                  <a:txBody>
                    <a:bodyPr/>
                    <a:lstStyle/>
                    <a:p>
                      <a:r>
                        <a:rPr lang="es-ES" sz="1100" noProof="0" dirty="0"/>
                        <a:t>Los caracteres tienen el mismo ancho</a:t>
                      </a:r>
                      <a:endParaRPr lang="es-ES" sz="11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7177" marR="117882" marT="78588" marB="78588" anchor="ctr"/>
                </a:tc>
                <a:extLst>
                  <a:ext uri="{0D108BD9-81ED-4DB2-BD59-A6C34878D82A}">
                    <a16:rowId xmlns:a16="http://schemas.microsoft.com/office/drawing/2014/main" val="3549233108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F6A9066-B63D-4CA0-A45E-F324B7FE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6" y="5466347"/>
            <a:ext cx="9007642" cy="124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4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12BB8-5237-4C0D-8F75-FBD8EA2F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fuente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642749-8B9E-46E3-BC8A-548CC071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51" y="2823412"/>
            <a:ext cx="9926912" cy="364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7786A71-426F-4C53-9A41-177FDE41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s-ES" dirty="0"/>
              <a:t>La propiedad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font-family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permite definir el tipo de fuente y su familia</a:t>
            </a:r>
          </a:p>
        </p:txBody>
      </p:sp>
    </p:spTree>
    <p:extLst>
      <p:ext uri="{BB962C8B-B14F-4D97-AF65-F5344CB8AC3E}">
        <p14:creationId xmlns:p14="http://schemas.microsoft.com/office/powerpoint/2010/main" val="420187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21453-B8EC-44CB-A95C-16E7E3F9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la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516C1-E5B2-4C46-AC02-A13E1D5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propiedad </a:t>
            </a:r>
            <a:r>
              <a:rPr lang="es-ES" dirty="0" err="1"/>
              <a:t>font-style</a:t>
            </a:r>
            <a:r>
              <a:rPr lang="es-ES" dirty="0"/>
              <a:t> permite definir el estilo de la fuente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31C61-A540-4268-9B61-FE8C75B3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07" y="2733242"/>
            <a:ext cx="800100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212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A67B-6E32-411A-8491-72B0B435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Grosor de la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AF5DC-46B7-43F1-ABA9-3005D73A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propiedad </a:t>
            </a:r>
            <a:r>
              <a:rPr lang="es-ES" b="1" dirty="0" err="1" smtClean="0">
                <a:solidFill>
                  <a:srgbClr val="FF0000"/>
                </a:solidFill>
              </a:rPr>
              <a:t>font-weight</a:t>
            </a:r>
            <a:r>
              <a:rPr lang="es-ES" dirty="0" smtClean="0"/>
              <a:t> </a:t>
            </a:r>
            <a:r>
              <a:rPr lang="es-ES" dirty="0"/>
              <a:t>permite definir el grosor de la fuente</a:t>
            </a:r>
          </a:p>
          <a:p>
            <a:r>
              <a:rPr lang="es-ES" dirty="0"/>
              <a:t>Soporta grosores como nombre (normal, </a:t>
            </a:r>
            <a:r>
              <a:rPr lang="es-ES" dirty="0" err="1"/>
              <a:t>bold</a:t>
            </a:r>
            <a:r>
              <a:rPr lang="es-ES" dirty="0"/>
              <a:t>, </a:t>
            </a:r>
            <a:r>
              <a:rPr lang="es-ES" dirty="0" err="1"/>
              <a:t>bolder</a:t>
            </a:r>
            <a:r>
              <a:rPr lang="es-ES" dirty="0"/>
              <a:t>, </a:t>
            </a:r>
            <a:r>
              <a:rPr lang="es-ES" dirty="0" err="1"/>
              <a:t>lighter</a:t>
            </a:r>
            <a:r>
              <a:rPr lang="es-ES" dirty="0"/>
              <a:t>) o un valor numérico entre 100 y 900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82" y="4004770"/>
            <a:ext cx="748665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25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Grosor de la fuente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04" y="1477941"/>
            <a:ext cx="6423006" cy="435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51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fuente personalizado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la regla </a:t>
            </a:r>
            <a:r>
              <a:rPr lang="es-ES" b="1" dirty="0" smtClean="0">
                <a:solidFill>
                  <a:srgbClr val="FF0000"/>
                </a:solidFill>
              </a:rPr>
              <a:t>@</a:t>
            </a:r>
            <a:r>
              <a:rPr lang="es-ES" b="1" dirty="0" err="1" smtClean="0">
                <a:solidFill>
                  <a:srgbClr val="FF0000"/>
                </a:solidFill>
              </a:rPr>
              <a:t>font-face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podemos definir nuestros propios tipos de fuente especificando los estilos básicos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20" y="3083178"/>
            <a:ext cx="8828174" cy="320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23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fonts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https://fonts.google.com/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7" y="3000809"/>
            <a:ext cx="6779632" cy="3393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764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fonts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2" y="1860668"/>
            <a:ext cx="11113209" cy="360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6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1574-F985-4E85-A7F0-F6CA8830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Alineamiento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9491B3-142B-4932-8138-E299D7A6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" y="1828820"/>
            <a:ext cx="11502189" cy="377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0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2DE3-3AC2-460E-A2D5-D2AD0B6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Decoración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EF6D9-F085-4A49-894A-612384FE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559746" cy="3294576"/>
          </a:xfrm>
        </p:spPr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text-decoration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No se recomienda subrayar texto que no sean enlaces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882930-3490-405F-ABAF-3617E488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32" y="1303129"/>
            <a:ext cx="5258992" cy="431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51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A1AA-97E8-47C4-AC9E-B85368E2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Mayúsculas y minúsculas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64B21-AAF1-4670-A743-F66C35B1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text-transform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controlar si el texto se encuentra en mayúsculas, minúsculas o con la primera letra de cada palabra en mayúsculas</a:t>
            </a:r>
          </a:p>
        </p:txBody>
      </p:sp>
    </p:spTree>
    <p:extLst>
      <p:ext uri="{BB962C8B-B14F-4D97-AF65-F5344CB8AC3E}">
        <p14:creationId xmlns:p14="http://schemas.microsoft.com/office/powerpoint/2010/main" val="18765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76FF2-1AA4-4A3F-822F-7D17B93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Mayúsculas y minúsculas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D070BD-70DB-473C-B138-65DBC2D4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9" y="1822963"/>
            <a:ext cx="9464842" cy="408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9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AE79-996B-4F53-B71A-B4F06F4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Mayúsculas y minúsculas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2281D-DD30-4F9D-BCDC-80441444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b="1" dirty="0" err="1">
                <a:solidFill>
                  <a:srgbClr val="FF0000"/>
                </a:solidFill>
              </a:rPr>
              <a:t>font-variant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definir texto en versales si se indica el valor </a:t>
            </a:r>
            <a:r>
              <a:rPr lang="es-ES" dirty="0" err="1"/>
              <a:t>small-caps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E2DC4-DF84-4084-8A0F-FF8E3132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39" y="3208154"/>
            <a:ext cx="9751322" cy="329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7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F464F-AE80-47DF-8E89-B47EA632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97C75-72F6-45FF-B240-914D75B5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text-indent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Permite controlar espacio extra que se añade a la izquierda de la primera línea de un párrafo (sangría francesa)</a:t>
            </a:r>
          </a:p>
        </p:txBody>
      </p:sp>
    </p:spTree>
    <p:extLst>
      <p:ext uri="{BB962C8B-B14F-4D97-AF65-F5344CB8AC3E}">
        <p14:creationId xmlns:p14="http://schemas.microsoft.com/office/powerpoint/2010/main" val="309852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D4CF9-4925-4082-A526-1E061754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Indentación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1D1072-AC67-410A-8DCD-5C1E6011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781886"/>
            <a:ext cx="10940716" cy="383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029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542</Words>
  <Application>Microsoft Office PowerPoint</Application>
  <PresentationFormat>Panorámica</PresentationFormat>
  <Paragraphs>78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Galería</vt:lpstr>
      <vt:lpstr>Lenguajes de marca y sistemas de información</vt:lpstr>
      <vt:lpstr>Alineamiento</vt:lpstr>
      <vt:lpstr>Alineamiento</vt:lpstr>
      <vt:lpstr>Decoración</vt:lpstr>
      <vt:lpstr>Mayúsculas y minúsculas</vt:lpstr>
      <vt:lpstr>Mayúsculas y minúsculas</vt:lpstr>
      <vt:lpstr>Mayúsculas y minúsculas</vt:lpstr>
      <vt:lpstr>Indentación</vt:lpstr>
      <vt:lpstr>Indentación</vt:lpstr>
      <vt:lpstr>Espacio entre caracteres</vt:lpstr>
      <vt:lpstr>Interlineado</vt:lpstr>
      <vt:lpstr>Interlineado</vt:lpstr>
      <vt:lpstr>Dirección del texto</vt:lpstr>
      <vt:lpstr>Dirección del texto</vt:lpstr>
      <vt:lpstr>Espacio entre palabras</vt:lpstr>
      <vt:lpstr>Espacio entre palabras</vt:lpstr>
      <vt:lpstr>Sombra</vt:lpstr>
      <vt:lpstr>Sombra</vt:lpstr>
      <vt:lpstr>Flujo del texto</vt:lpstr>
      <vt:lpstr>Flujo del texto</vt:lpstr>
      <vt:lpstr>Tipo de fuente</vt:lpstr>
      <vt:lpstr>Tipo de fuente</vt:lpstr>
      <vt:lpstr>Estilo de la fuente</vt:lpstr>
      <vt:lpstr>Grosor de la fuente</vt:lpstr>
      <vt:lpstr>Grosor de la fuente</vt:lpstr>
      <vt:lpstr>Tipo de fuente personalizado</vt:lpstr>
      <vt:lpstr>Google fonts</vt:lpstr>
      <vt:lpstr>Google fonts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</cp:lastModifiedBy>
  <cp:revision>8</cp:revision>
  <dcterms:created xsi:type="dcterms:W3CDTF">2019-11-20T07:32:24Z</dcterms:created>
  <dcterms:modified xsi:type="dcterms:W3CDTF">2019-11-20T11:10:05Z</dcterms:modified>
</cp:coreProperties>
</file>