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UD02: Formularios, tablas y estructura en HTML</a:t>
            </a:r>
            <a:endParaRPr lang="es-ES" dirty="0"/>
          </a:p>
          <a:p>
            <a:r>
              <a:rPr lang="es-ES" dirty="0"/>
              <a:t>Tema 1: Tablas en HTML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2B21-E0B3-42D8-B48B-4D0FF09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Fusión de filas y columnas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5E553-907D-4360-A1DF-27FCDAE6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34" y="2396692"/>
            <a:ext cx="4329531" cy="20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9B8AC-889C-4390-A74E-3FF0A1B1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s-ES" dirty="0"/>
              <a:t>Propiedades CSS para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7AB1B-939D-4713-A198-155118D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294576"/>
          </a:xfrm>
        </p:spPr>
        <p:txBody>
          <a:bodyPr/>
          <a:lstStyle/>
          <a:p>
            <a:r>
              <a:rPr lang="es-ES"/>
              <a:t>Veamos las propiedades específicas para tablas: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9B4BEA-953D-49D4-A074-C6354568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63033"/>
              </p:ext>
            </p:extLst>
          </p:nvPr>
        </p:nvGraphicFramePr>
        <p:xfrm>
          <a:off x="1318373" y="2789133"/>
          <a:ext cx="9227067" cy="31155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75689">
                  <a:extLst>
                    <a:ext uri="{9D8B030D-6E8A-4147-A177-3AD203B41FA5}">
                      <a16:colId xmlns:a16="http://schemas.microsoft.com/office/drawing/2014/main" val="4250899193"/>
                    </a:ext>
                  </a:extLst>
                </a:gridCol>
                <a:gridCol w="3075689">
                  <a:extLst>
                    <a:ext uri="{9D8B030D-6E8A-4147-A177-3AD203B41FA5}">
                      <a16:colId xmlns:a16="http://schemas.microsoft.com/office/drawing/2014/main" val="660519012"/>
                    </a:ext>
                  </a:extLst>
                </a:gridCol>
                <a:gridCol w="3075689">
                  <a:extLst>
                    <a:ext uri="{9D8B030D-6E8A-4147-A177-3AD203B41FA5}">
                      <a16:colId xmlns:a16="http://schemas.microsoft.com/office/drawing/2014/main" val="2871077113"/>
                    </a:ext>
                  </a:extLst>
                </a:gridCol>
              </a:tblGrid>
              <a:tr h="285762">
                <a:tc>
                  <a:txBody>
                    <a:bodyPr/>
                    <a:lstStyle/>
                    <a:p>
                      <a:r>
                        <a:rPr lang="es-ES" sz="1400" dirty="0"/>
                        <a:t>Propiedad</a:t>
                      </a:r>
                    </a:p>
                  </a:txBody>
                  <a:tcPr marL="61001" marR="61001" marT="30501" marB="3050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Valor</a:t>
                      </a:r>
                    </a:p>
                  </a:txBody>
                  <a:tcPr marL="61001" marR="61001" marT="30501" marB="3050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Significado</a:t>
                      </a:r>
                    </a:p>
                  </a:txBody>
                  <a:tcPr marL="61001" marR="61001" marT="30501" marB="3050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78701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s-ES" sz="1400" dirty="0" err="1"/>
                        <a:t>border-collapse</a:t>
                      </a:r>
                      <a:r>
                        <a:rPr lang="es-ES" sz="1400" dirty="0"/>
                        <a:t>: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separate</a:t>
                      </a:r>
                      <a:r>
                        <a:rPr lang="es-ES" sz="1400" dirty="0"/>
                        <a:t> | </a:t>
                      </a:r>
                      <a:r>
                        <a:rPr lang="es-ES" sz="1400" dirty="0" err="1"/>
                        <a:t>collapse</a:t>
                      </a:r>
                      <a:endParaRPr lang="es-ES" sz="1400" dirty="0"/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Aplicado sobre una tabla, elimina el espacio de relleno.</a:t>
                      </a:r>
                    </a:p>
                  </a:txBody>
                  <a:tcPr marL="61001" marR="61001" marT="30501" marB="30501" anchor="ctr"/>
                </a:tc>
                <a:extLst>
                  <a:ext uri="{0D108BD9-81ED-4DB2-BD59-A6C34878D82A}">
                    <a16:rowId xmlns:a16="http://schemas.microsoft.com/office/drawing/2014/main" val="2707486010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s-ES" sz="1400"/>
                        <a:t>border-spacing: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0</a:t>
                      </a:r>
                      <a:r>
                        <a:rPr lang="es-ES" sz="1400" dirty="0"/>
                        <a:t> | Tamaño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Amplia el espacio de relleno entre tabla y celdas.</a:t>
                      </a:r>
                    </a:p>
                  </a:txBody>
                  <a:tcPr marL="61001" marR="61001" marT="30501" marB="30501" anchor="ctr"/>
                </a:tc>
                <a:extLst>
                  <a:ext uri="{0D108BD9-81ED-4DB2-BD59-A6C34878D82A}">
                    <a16:rowId xmlns:a16="http://schemas.microsoft.com/office/drawing/2014/main" val="1656294707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s-ES" sz="1400"/>
                        <a:t>caption-side: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top</a:t>
                      </a:r>
                      <a:r>
                        <a:rPr lang="es-ES" sz="1400" dirty="0"/>
                        <a:t> | </a:t>
                      </a:r>
                      <a:r>
                        <a:rPr lang="es-ES" sz="1400" dirty="0" err="1"/>
                        <a:t>bottom</a:t>
                      </a:r>
                      <a:endParaRPr lang="es-ES" sz="1400" dirty="0"/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Mueve el elemento &lt;caption&gt; del interior de una tabla.</a:t>
                      </a:r>
                    </a:p>
                  </a:txBody>
                  <a:tcPr marL="61001" marR="61001" marT="30501" marB="30501" anchor="ctr"/>
                </a:tc>
                <a:extLst>
                  <a:ext uri="{0D108BD9-81ED-4DB2-BD59-A6C34878D82A}">
                    <a16:rowId xmlns:a16="http://schemas.microsoft.com/office/drawing/2014/main" val="210597913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s-ES" sz="1400"/>
                        <a:t>empty-cells: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show</a:t>
                      </a:r>
                      <a:r>
                        <a:rPr lang="es-ES" sz="1400" dirty="0"/>
                        <a:t> | </a:t>
                      </a:r>
                      <a:r>
                        <a:rPr lang="es-ES" sz="1400" dirty="0" err="1"/>
                        <a:t>hide</a:t>
                      </a:r>
                      <a:endParaRPr lang="es-ES" sz="1400" dirty="0"/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Hace desaparecer visualmente una celda vacía (sin texto).</a:t>
                      </a:r>
                    </a:p>
                  </a:txBody>
                  <a:tcPr marL="61001" marR="61001" marT="30501" marB="30501" anchor="ctr"/>
                </a:tc>
                <a:extLst>
                  <a:ext uri="{0D108BD9-81ED-4DB2-BD59-A6C34878D82A}">
                    <a16:rowId xmlns:a16="http://schemas.microsoft.com/office/drawing/2014/main" val="475382726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s-ES" sz="1400"/>
                        <a:t>table-layout:</a:t>
                      </a:r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auto</a:t>
                      </a:r>
                      <a:r>
                        <a:rPr lang="es-ES" sz="1400" dirty="0"/>
                        <a:t> | </a:t>
                      </a:r>
                      <a:r>
                        <a:rPr lang="es-ES" sz="1400" dirty="0" err="1"/>
                        <a:t>fixed</a:t>
                      </a:r>
                      <a:endParaRPr lang="es-ES" sz="1400" dirty="0"/>
                    </a:p>
                  </a:txBody>
                  <a:tcPr marL="61001" marR="61001" marT="30501" marB="30501" anchor="ctr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Indica si las celdas deben ajustarse o tener un tamaño fijo.</a:t>
                      </a:r>
                    </a:p>
                  </a:txBody>
                  <a:tcPr marL="61001" marR="61001" marT="30501" marB="30501" anchor="ctr"/>
                </a:tc>
                <a:extLst>
                  <a:ext uri="{0D108BD9-81ED-4DB2-BD59-A6C34878D82A}">
                    <a16:rowId xmlns:a16="http://schemas.microsoft.com/office/drawing/2014/main" val="394312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1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440B9-6A6E-47EE-A18B-1695DBEC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CSS para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B3B183-593F-46EA-A584-1749CA17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99" y="2080987"/>
            <a:ext cx="4744402" cy="269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3BD44-9BAF-4959-BF70-8A4E7232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5A340-180C-497A-9AA5-79B62D53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tablas en HTML usan el mismo concepto de filas y columnas que cualquier otra aplicación de gestión/publicación de documento</a:t>
            </a:r>
          </a:p>
          <a:p>
            <a:r>
              <a:rPr lang="es-ES" dirty="0"/>
              <a:t>Solamente se deben usar para mostrar información tabular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903FB8-1990-4E2F-82B1-D6B035FA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31" y="3819057"/>
            <a:ext cx="5792152" cy="203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56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6A0FA-A6CE-44F4-8C2D-9BE6242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CB55E-F6E4-4F70-A311-AE311299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latin typeface="Consolas" panose="020B0609020204030204" pitchFamily="49" charset="0"/>
              </a:rPr>
              <a:t>&lt;table&gt;: </a:t>
            </a:r>
            <a:r>
              <a:rPr lang="es-ES" dirty="0"/>
              <a:t>para crear la tabla</a:t>
            </a:r>
          </a:p>
          <a:p>
            <a:pPr lvl="1"/>
            <a:r>
              <a:rPr lang="es-ES" sz="2000" b="1" dirty="0"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latin typeface="Consolas" panose="020B0609020204030204" pitchFamily="49" charset="0"/>
              </a:rPr>
              <a:t>tr</a:t>
            </a:r>
            <a:r>
              <a:rPr lang="es-ES" sz="2000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para crear una fila</a:t>
            </a:r>
          </a:p>
          <a:p>
            <a:pPr lvl="1"/>
            <a:r>
              <a:rPr lang="es-ES" sz="2000" b="1" dirty="0"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latin typeface="Consolas" panose="020B0609020204030204" pitchFamily="49" charset="0"/>
              </a:rPr>
              <a:t>td</a:t>
            </a:r>
            <a:r>
              <a:rPr lang="es-ES" sz="2000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para crear una columna dentro de una fila</a:t>
            </a:r>
          </a:p>
          <a:p>
            <a:pPr lvl="1"/>
            <a:r>
              <a:rPr lang="es-ES" sz="2000" b="1" dirty="0">
                <a:latin typeface="Consolas" panose="020B0609020204030204" pitchFamily="49" charset="0"/>
              </a:rPr>
              <a:t>&lt;</a:t>
            </a:r>
            <a:r>
              <a:rPr lang="es-ES" sz="2000" b="1" dirty="0" err="1">
                <a:latin typeface="Consolas" panose="020B0609020204030204" pitchFamily="49" charset="0"/>
              </a:rPr>
              <a:t>th</a:t>
            </a:r>
            <a:r>
              <a:rPr lang="es-ES" sz="2000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para crear una celda de cabecera</a:t>
            </a:r>
          </a:p>
        </p:txBody>
      </p:sp>
    </p:spTree>
    <p:extLst>
      <p:ext uri="{BB962C8B-B14F-4D97-AF65-F5344CB8AC3E}">
        <p14:creationId xmlns:p14="http://schemas.microsoft.com/office/powerpoint/2010/main" val="24119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B268E-C285-4A5A-9FAD-DDEFB97B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básicas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B5333B-999A-44EF-B116-D89DCBD6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87" y="1659671"/>
            <a:ext cx="8549640" cy="4041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D265E-6979-47FC-914D-78B8E5DD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avanzadas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26BAF-B809-413A-9402-3BDB30DC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>
                <a:latin typeface="Consolas" panose="020B0609020204030204" pitchFamily="49" charset="0"/>
              </a:rPr>
              <a:t>&lt;</a:t>
            </a:r>
            <a:r>
              <a:rPr lang="es-ES" b="1" dirty="0" err="1">
                <a:latin typeface="Consolas" panose="020B0609020204030204" pitchFamily="49" charset="0"/>
              </a:rPr>
              <a:t>caption</a:t>
            </a:r>
            <a:r>
              <a:rPr lang="es-ES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Establece un título de la tabla, independientemente de su posición</a:t>
            </a:r>
          </a:p>
          <a:p>
            <a:r>
              <a:rPr lang="es-ES" b="1" dirty="0">
                <a:latin typeface="Consolas" panose="020B0609020204030204" pitchFamily="49" charset="0"/>
              </a:rPr>
              <a:t>&lt;</a:t>
            </a:r>
            <a:r>
              <a:rPr lang="es-ES" b="1" dirty="0" err="1">
                <a:latin typeface="Consolas" panose="020B0609020204030204" pitchFamily="49" charset="0"/>
              </a:rPr>
              <a:t>thead</a:t>
            </a:r>
            <a:r>
              <a:rPr lang="es-ES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Etiqueta contenedora de la cabecera de la tabla. Parte superior de la tabla</a:t>
            </a:r>
          </a:p>
          <a:p>
            <a:r>
              <a:rPr lang="es-ES" b="1" dirty="0">
                <a:latin typeface="Consolas" panose="020B0609020204030204" pitchFamily="49" charset="0"/>
              </a:rPr>
              <a:t>&lt;</a:t>
            </a:r>
            <a:r>
              <a:rPr lang="es-ES" b="1" dirty="0" err="1">
                <a:latin typeface="Consolas" panose="020B0609020204030204" pitchFamily="49" charset="0"/>
              </a:rPr>
              <a:t>tbody</a:t>
            </a:r>
            <a:r>
              <a:rPr lang="es-ES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Etiqueta contenedora del cuerpo de la tabla. Parte central de la tabla</a:t>
            </a:r>
          </a:p>
          <a:p>
            <a:r>
              <a:rPr lang="es-ES" b="1" dirty="0">
                <a:latin typeface="Consolas" panose="020B0609020204030204" pitchFamily="49" charset="0"/>
              </a:rPr>
              <a:t>&lt;</a:t>
            </a:r>
            <a:r>
              <a:rPr lang="es-ES" b="1" dirty="0" err="1">
                <a:latin typeface="Consolas" panose="020B0609020204030204" pitchFamily="49" charset="0"/>
              </a:rPr>
              <a:t>tfoot</a:t>
            </a:r>
            <a:r>
              <a:rPr lang="es-ES" b="1" dirty="0">
                <a:latin typeface="Consolas" panose="020B0609020204030204" pitchFamily="49" charset="0"/>
              </a:rPr>
              <a:t>&gt;: </a:t>
            </a:r>
            <a:r>
              <a:rPr lang="es-ES" dirty="0"/>
              <a:t>Etiqueta contenedora del pie de la tabla. Parte inferior de la tabla</a:t>
            </a:r>
          </a:p>
        </p:txBody>
      </p:sp>
    </p:spTree>
    <p:extLst>
      <p:ext uri="{BB962C8B-B14F-4D97-AF65-F5344CB8AC3E}">
        <p14:creationId xmlns:p14="http://schemas.microsoft.com/office/powerpoint/2010/main" val="173673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D47D2-9AAA-469C-8E94-AC248EB3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avanzadas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0A1CDF-7C94-48D4-8249-423076BF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65" y="1588961"/>
            <a:ext cx="7766684" cy="480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21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CFC2E-8365-447A-8ED4-70317AA2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Fusión de filas y columnas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19F14-0C13-4AA5-9A79-52B83F3E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fusionar filas o columnas se usan los atributos </a:t>
            </a:r>
            <a:r>
              <a:rPr lang="es-ES" b="1" dirty="0" err="1"/>
              <a:t>rowspan</a:t>
            </a:r>
            <a:r>
              <a:rPr lang="es-ES" dirty="0"/>
              <a:t> y </a:t>
            </a:r>
            <a:r>
              <a:rPr lang="es-ES" b="1" dirty="0" err="1"/>
              <a:t>colspan</a:t>
            </a:r>
            <a:r>
              <a:rPr lang="es-ES" dirty="0"/>
              <a:t> dentro de la etiqueta </a:t>
            </a:r>
            <a:r>
              <a:rPr lang="es-ES" b="1" dirty="0">
                <a:latin typeface="Consolas" panose="020B0609020204030204" pitchFamily="49" charset="0"/>
              </a:rPr>
              <a:t>&lt;</a:t>
            </a:r>
            <a:r>
              <a:rPr lang="es-ES" b="1" dirty="0" err="1">
                <a:latin typeface="Consolas" panose="020B0609020204030204" pitchFamily="49" charset="0"/>
              </a:rPr>
              <a:t>td</a:t>
            </a:r>
            <a:r>
              <a:rPr lang="es-ES" b="1" dirty="0">
                <a:latin typeface="Consolas" panose="020B0609020204030204" pitchFamily="49" charset="0"/>
              </a:rPr>
              <a:t>&gt;</a:t>
            </a:r>
          </a:p>
          <a:p>
            <a:r>
              <a:rPr lang="es-ES" b="1" dirty="0" err="1">
                <a:latin typeface="Consolas" panose="020B0609020204030204" pitchFamily="49" charset="0"/>
              </a:rPr>
              <a:t>rowspan</a:t>
            </a:r>
            <a:r>
              <a:rPr lang="es-ES" b="1" dirty="0">
                <a:latin typeface="Consolas" panose="020B0609020204030204" pitchFamily="49" charset="0"/>
              </a:rPr>
              <a:t> =“</a:t>
            </a:r>
            <a:r>
              <a:rPr lang="es-ES" b="1" dirty="0" err="1">
                <a:latin typeface="Consolas" panose="020B0609020204030204" pitchFamily="49" charset="0"/>
              </a:rPr>
              <a:t>num</a:t>
            </a:r>
            <a:r>
              <a:rPr lang="es-ES" b="1" dirty="0">
                <a:latin typeface="Consolas" panose="020B0609020204030204" pitchFamily="49" charset="0"/>
              </a:rPr>
              <a:t>”: </a:t>
            </a:r>
            <a:r>
              <a:rPr lang="es-ES" dirty="0"/>
              <a:t>Número de filas que abarca la celda</a:t>
            </a:r>
          </a:p>
          <a:p>
            <a:r>
              <a:rPr lang="es-ES" b="1" dirty="0" err="1">
                <a:latin typeface="Consolas" panose="020B0609020204030204" pitchFamily="49" charset="0"/>
              </a:rPr>
              <a:t>colspan</a:t>
            </a:r>
            <a:r>
              <a:rPr lang="es-ES" b="1" dirty="0">
                <a:latin typeface="Consolas" panose="020B0609020204030204" pitchFamily="49" charset="0"/>
              </a:rPr>
              <a:t> =“</a:t>
            </a:r>
            <a:r>
              <a:rPr lang="es-ES" b="1" dirty="0" err="1">
                <a:latin typeface="Consolas" panose="020B0609020204030204" pitchFamily="49" charset="0"/>
              </a:rPr>
              <a:t>num</a:t>
            </a:r>
            <a:r>
              <a:rPr lang="es-ES" b="1" dirty="0">
                <a:latin typeface="Consolas" panose="020B0609020204030204" pitchFamily="49" charset="0"/>
              </a:rPr>
              <a:t>”: </a:t>
            </a:r>
            <a:r>
              <a:rPr lang="es-ES" dirty="0"/>
              <a:t>Número de columnas que abarca la celda</a:t>
            </a:r>
          </a:p>
        </p:txBody>
      </p:sp>
    </p:spTree>
    <p:extLst>
      <p:ext uri="{BB962C8B-B14F-4D97-AF65-F5344CB8AC3E}">
        <p14:creationId xmlns:p14="http://schemas.microsoft.com/office/powerpoint/2010/main" val="26910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8A27C-4344-401A-BD4D-697BD71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Fusión de filas y columnas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E6065-1887-4602-83D4-52F9B6B1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07" y="2002559"/>
            <a:ext cx="982980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792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B2C-5767-481D-BA0E-AE99C43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Fusión de filas y columnas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EB1EF2-AEBA-4A91-985E-89887773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97" y="2002559"/>
            <a:ext cx="8688805" cy="4529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3404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326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Consolas</vt:lpstr>
      <vt:lpstr>Galería</vt:lpstr>
      <vt:lpstr>Lenguajes de marca y sistemas de información</vt:lpstr>
      <vt:lpstr>Introducción</vt:lpstr>
      <vt:lpstr>Tablas básicas</vt:lpstr>
      <vt:lpstr>Tablas básicas</vt:lpstr>
      <vt:lpstr>Tablas avanzadas</vt:lpstr>
      <vt:lpstr>Tablas avanzadas</vt:lpstr>
      <vt:lpstr>Fusión de filas y columnas</vt:lpstr>
      <vt:lpstr>Fusión de filas y columnas</vt:lpstr>
      <vt:lpstr>Fusión de filas y columnas</vt:lpstr>
      <vt:lpstr>Fusión de filas y columnas</vt:lpstr>
      <vt:lpstr>Propiedades CSS para tablas</vt:lpstr>
      <vt:lpstr>Propiedades CSS para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23</cp:revision>
  <dcterms:created xsi:type="dcterms:W3CDTF">2019-11-20T07:32:24Z</dcterms:created>
  <dcterms:modified xsi:type="dcterms:W3CDTF">2019-11-25T23:09:08Z</dcterms:modified>
</cp:coreProperties>
</file>