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7A18B37-842E-4CF7-A70F-1B09415F3244}">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muñoz" initials="am" lastIdx="2" clrIdx="0">
    <p:extLst>
      <p:ext uri="{19B8F6BF-5375-455C-9EA6-DF929625EA0E}">
        <p15:presenceInfo xmlns:p15="http://schemas.microsoft.com/office/powerpoint/2012/main" userId="b5d254e14e690c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48" d="100"/>
          <a:sy n="48" d="100"/>
        </p:scale>
        <p:origin x="86"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11/26/2019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11/26/2019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‹Nº›</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11/26/2019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C351A-4710-46FA-826E-BF5BEE197B4E}"/>
              </a:ext>
            </a:extLst>
          </p:cNvPr>
          <p:cNvSpPr>
            <a:spLocks noGrp="1"/>
          </p:cNvSpPr>
          <p:nvPr>
            <p:ph type="ctrTitle"/>
          </p:nvPr>
        </p:nvSpPr>
        <p:spPr/>
        <p:txBody>
          <a:bodyPr>
            <a:normAutofit fontScale="90000"/>
          </a:bodyPr>
          <a:lstStyle/>
          <a:p>
            <a:r>
              <a:rPr lang="es-ES" dirty="0"/>
              <a:t>Lenguajes de marca y sistemas de información</a:t>
            </a:r>
          </a:p>
        </p:txBody>
      </p:sp>
      <p:sp>
        <p:nvSpPr>
          <p:cNvPr id="3" name="Subtítulo 2">
            <a:extLst>
              <a:ext uri="{FF2B5EF4-FFF2-40B4-BE49-F238E27FC236}">
                <a16:creationId xmlns:a16="http://schemas.microsoft.com/office/drawing/2014/main" id="{5346E8C7-DD41-43C5-AA59-0F2EAD0DFD9F}"/>
              </a:ext>
            </a:extLst>
          </p:cNvPr>
          <p:cNvSpPr>
            <a:spLocks noGrp="1"/>
          </p:cNvSpPr>
          <p:nvPr>
            <p:ph type="subTitle" idx="1"/>
          </p:nvPr>
        </p:nvSpPr>
        <p:spPr/>
        <p:txBody>
          <a:bodyPr>
            <a:normAutofit/>
          </a:bodyPr>
          <a:lstStyle/>
          <a:p>
            <a:r>
              <a:rPr lang="es-ES" b="1" dirty="0"/>
              <a:t>UD02: Formularios, tablas y estructura en HTML</a:t>
            </a:r>
            <a:endParaRPr lang="es-ES" dirty="0"/>
          </a:p>
          <a:p>
            <a:r>
              <a:rPr lang="es-ES" dirty="0"/>
              <a:t>Tema 2: Estructura de los documentos en HTML</a:t>
            </a:r>
          </a:p>
        </p:txBody>
      </p:sp>
      <p:sp>
        <p:nvSpPr>
          <p:cNvPr id="4" name="CuadroTexto 3">
            <a:extLst>
              <a:ext uri="{FF2B5EF4-FFF2-40B4-BE49-F238E27FC236}">
                <a16:creationId xmlns:a16="http://schemas.microsoft.com/office/drawing/2014/main" id="{6385C97C-158E-47B9-BCD0-554279371DBA}"/>
              </a:ext>
            </a:extLst>
          </p:cNvPr>
          <p:cNvSpPr txBox="1"/>
          <p:nvPr/>
        </p:nvSpPr>
        <p:spPr>
          <a:xfrm>
            <a:off x="7403123" y="5029199"/>
            <a:ext cx="4424609" cy="646331"/>
          </a:xfrm>
          <a:prstGeom prst="rect">
            <a:avLst/>
          </a:prstGeom>
          <a:noFill/>
        </p:spPr>
        <p:txBody>
          <a:bodyPr wrap="none" rtlCol="0">
            <a:spAutoFit/>
          </a:bodyPr>
          <a:lstStyle/>
          <a:p>
            <a:r>
              <a:rPr lang="es-ES" dirty="0"/>
              <a:t>CIFP a Carballeira – Marcos Valcárcel</a:t>
            </a:r>
          </a:p>
          <a:p>
            <a:pPr algn="r"/>
            <a:r>
              <a:rPr lang="es-ES" dirty="0"/>
              <a:t>Antonio Muñoz Rubio</a:t>
            </a:r>
          </a:p>
        </p:txBody>
      </p:sp>
    </p:spTree>
    <p:extLst>
      <p:ext uri="{BB962C8B-B14F-4D97-AF65-F5344CB8AC3E}">
        <p14:creationId xmlns:p14="http://schemas.microsoft.com/office/powerpoint/2010/main" val="209349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86B63-5888-4FDF-84BE-3FD6DF8ED7B0}"/>
              </a:ext>
            </a:extLst>
          </p:cNvPr>
          <p:cNvSpPr>
            <a:spLocks noGrp="1"/>
          </p:cNvSpPr>
          <p:nvPr>
            <p:ph type="title"/>
          </p:nvPr>
        </p:nvSpPr>
        <p:spPr/>
        <p:txBody>
          <a:bodyPr/>
          <a:lstStyle/>
          <a:p>
            <a:r>
              <a:rPr lang="es-ES" dirty="0"/>
              <a:t>El elemento </a:t>
            </a:r>
            <a:r>
              <a:rPr lang="es-ES" dirty="0">
                <a:latin typeface="Consolas" panose="020B0609020204030204" pitchFamily="49" charset="0"/>
              </a:rPr>
              <a:t>&lt;</a:t>
            </a:r>
            <a:r>
              <a:rPr lang="es-ES" dirty="0" err="1">
                <a:latin typeface="Consolas" panose="020B0609020204030204" pitchFamily="49" charset="0"/>
              </a:rPr>
              <a:t>aside</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1FA493CA-2508-4C3A-9E0B-38165F9E26C3}"/>
              </a:ext>
            </a:extLst>
          </p:cNvPr>
          <p:cNvSpPr>
            <a:spLocks noGrp="1"/>
          </p:cNvSpPr>
          <p:nvPr>
            <p:ph idx="1"/>
          </p:nvPr>
        </p:nvSpPr>
        <p:spPr/>
        <p:txBody>
          <a:bodyPr/>
          <a:lstStyle/>
          <a:p>
            <a:pPr marL="0" indent="0" algn="ctr">
              <a:buNone/>
            </a:pPr>
            <a:r>
              <a:rPr lang="es-ES" dirty="0"/>
              <a:t>“Elementos relacionados de forma tangencial al contenido que tienen a su alrededor, y que pueden ser considerados separados de ese contenido”</a:t>
            </a:r>
          </a:p>
          <a:p>
            <a:r>
              <a:rPr lang="es-ES" dirty="0"/>
              <a:t>Se puede emplear para envolver contenido tangencial a:</a:t>
            </a:r>
          </a:p>
          <a:p>
            <a:pPr lvl="1"/>
            <a:r>
              <a:rPr lang="es-ES" dirty="0"/>
              <a:t>Una parte de contenido que ya tiene sentido por si misma (por ejemplo un artículo)</a:t>
            </a:r>
          </a:p>
          <a:p>
            <a:pPr lvl="1"/>
            <a:r>
              <a:rPr lang="es-ES" dirty="0"/>
              <a:t>Una página completa o un documento, como ocurre típicamente al agregar una barra lateral a una página o a un sitio web</a:t>
            </a:r>
          </a:p>
        </p:txBody>
      </p:sp>
    </p:spTree>
    <p:extLst>
      <p:ext uri="{BB962C8B-B14F-4D97-AF65-F5344CB8AC3E}">
        <p14:creationId xmlns:p14="http://schemas.microsoft.com/office/powerpoint/2010/main" val="217674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C9996-19FA-4BAC-92C7-14F237CE0E12}"/>
              </a:ext>
            </a:extLst>
          </p:cNvPr>
          <p:cNvSpPr>
            <a:spLocks noGrp="1"/>
          </p:cNvSpPr>
          <p:nvPr>
            <p:ph type="title"/>
          </p:nvPr>
        </p:nvSpPr>
        <p:spPr/>
        <p:txBody>
          <a:bodyPr/>
          <a:lstStyle/>
          <a:p>
            <a:r>
              <a:rPr lang="es-ES" dirty="0"/>
              <a:t>El elemento </a:t>
            </a:r>
            <a:r>
              <a:rPr lang="es-ES" dirty="0">
                <a:latin typeface="Consolas" panose="020B0609020204030204" pitchFamily="49" charset="0"/>
              </a:rPr>
              <a:t>&lt;</a:t>
            </a:r>
            <a:r>
              <a:rPr lang="es-ES" dirty="0" err="1">
                <a:latin typeface="Consolas" panose="020B0609020204030204" pitchFamily="49" charset="0"/>
              </a:rPr>
              <a:t>footer</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BDED8EB1-0EED-4D1C-8D8F-444A8F74FB7D}"/>
              </a:ext>
            </a:extLst>
          </p:cNvPr>
          <p:cNvSpPr>
            <a:spLocks noGrp="1"/>
          </p:cNvSpPr>
          <p:nvPr>
            <p:ph idx="1"/>
          </p:nvPr>
        </p:nvSpPr>
        <p:spPr/>
        <p:txBody>
          <a:bodyPr>
            <a:normAutofit lnSpcReduction="10000"/>
          </a:bodyPr>
          <a:lstStyle/>
          <a:p>
            <a:pPr marL="0" indent="0" algn="ctr">
              <a:buNone/>
            </a:pPr>
            <a:r>
              <a:rPr lang="es-ES" dirty="0"/>
              <a:t>“Representa un pie de información para la sección en la que está contenido”</a:t>
            </a:r>
          </a:p>
          <a:p>
            <a:r>
              <a:rPr lang="es-ES" dirty="0"/>
              <a:t>Puede estar contenido en un elemento </a:t>
            </a:r>
            <a:r>
              <a:rPr lang="es-ES" dirty="0" err="1"/>
              <a:t>section</a:t>
            </a:r>
            <a:r>
              <a:rPr lang="es-ES" dirty="0"/>
              <a:t>, </a:t>
            </a:r>
            <a:r>
              <a:rPr lang="es-ES" dirty="0" err="1"/>
              <a:t>article</a:t>
            </a:r>
            <a:r>
              <a:rPr lang="es-ES" dirty="0"/>
              <a:t> o </a:t>
            </a:r>
            <a:r>
              <a:rPr lang="es-ES" dirty="0" err="1"/>
              <a:t>aside</a:t>
            </a:r>
            <a:endParaRPr lang="es-ES" dirty="0"/>
          </a:p>
          <a:p>
            <a:r>
              <a:rPr lang="es-ES" dirty="0"/>
              <a:t>Puede existir más de un elemento </a:t>
            </a:r>
            <a:r>
              <a:rPr lang="es-ES" dirty="0" err="1"/>
              <a:t>footer</a:t>
            </a:r>
            <a:r>
              <a:rPr lang="es-ES" dirty="0"/>
              <a:t> en un documento</a:t>
            </a:r>
          </a:p>
          <a:p>
            <a:r>
              <a:rPr lang="es-ES" dirty="0"/>
              <a:t>Se suele emplear para contener:</a:t>
            </a:r>
          </a:p>
          <a:p>
            <a:pPr lvl="1"/>
            <a:r>
              <a:rPr lang="es-ES" dirty="0"/>
              <a:t>Información del copyright</a:t>
            </a:r>
          </a:p>
          <a:p>
            <a:pPr lvl="1"/>
            <a:r>
              <a:rPr lang="es-ES" dirty="0"/>
              <a:t>Listas de enlaces relacionados con el contenido principal</a:t>
            </a:r>
          </a:p>
          <a:p>
            <a:pPr lvl="1"/>
            <a:r>
              <a:rPr lang="es-ES" dirty="0"/>
              <a:t>Información del autor</a:t>
            </a:r>
          </a:p>
        </p:txBody>
      </p:sp>
    </p:spTree>
    <p:extLst>
      <p:ext uri="{BB962C8B-B14F-4D97-AF65-F5344CB8AC3E}">
        <p14:creationId xmlns:p14="http://schemas.microsoft.com/office/powerpoint/2010/main" val="61122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679D2-9E9E-4575-A417-731E8EC96D62}"/>
              </a:ext>
            </a:extLst>
          </p:cNvPr>
          <p:cNvSpPr>
            <a:spLocks noGrp="1"/>
          </p:cNvSpPr>
          <p:nvPr>
            <p:ph type="title"/>
          </p:nvPr>
        </p:nvSpPr>
        <p:spPr/>
        <p:txBody>
          <a:bodyPr/>
          <a:lstStyle/>
          <a:p>
            <a:r>
              <a:rPr lang="es-ES" dirty="0"/>
              <a:t>El elemento </a:t>
            </a:r>
            <a:r>
              <a:rPr lang="es-ES" dirty="0">
                <a:latin typeface="Consolas" panose="020B0609020204030204" pitchFamily="49" charset="0"/>
              </a:rPr>
              <a:t>&lt;</a:t>
            </a:r>
            <a:r>
              <a:rPr lang="es-ES" dirty="0" err="1">
                <a:latin typeface="Consolas" panose="020B0609020204030204" pitchFamily="49" charset="0"/>
              </a:rPr>
              <a:t>div</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148C4517-6730-4AEE-AE94-4ACC0D644FED}"/>
              </a:ext>
            </a:extLst>
          </p:cNvPr>
          <p:cNvSpPr>
            <a:spLocks noGrp="1"/>
          </p:cNvSpPr>
          <p:nvPr>
            <p:ph idx="1"/>
          </p:nvPr>
        </p:nvSpPr>
        <p:spPr/>
        <p:txBody>
          <a:bodyPr/>
          <a:lstStyle/>
          <a:p>
            <a:r>
              <a:rPr lang="es-ES" dirty="0"/>
              <a:t>A pesar de existir los nuevos elementos en HTML5 en el que se dividen los documentos con una mayor claridad, las cajas </a:t>
            </a:r>
            <a:r>
              <a:rPr lang="es-ES" dirty="0">
                <a:latin typeface="Consolas" panose="020B0609020204030204" pitchFamily="49" charset="0"/>
              </a:rPr>
              <a:t>&lt;</a:t>
            </a:r>
            <a:r>
              <a:rPr lang="es-ES" dirty="0" err="1">
                <a:latin typeface="Consolas" panose="020B0609020204030204" pitchFamily="49" charset="0"/>
              </a:rPr>
              <a:t>div</a:t>
            </a:r>
            <a:r>
              <a:rPr lang="es-ES" dirty="0">
                <a:latin typeface="Consolas" panose="020B0609020204030204" pitchFamily="49" charset="0"/>
              </a:rPr>
              <a:t>&gt; </a:t>
            </a:r>
            <a:r>
              <a:rPr lang="es-ES" dirty="0"/>
              <a:t>todavía se pueden usar y siguen teniendo su utilidad:</a:t>
            </a:r>
          </a:p>
          <a:p>
            <a:pPr lvl="1"/>
            <a:r>
              <a:rPr lang="es-ES" dirty="0"/>
              <a:t>Aplicar propiedades específicas</a:t>
            </a:r>
          </a:p>
          <a:p>
            <a:pPr lvl="1"/>
            <a:r>
              <a:rPr lang="es-ES" dirty="0"/>
              <a:t>Elementos que no son los anteriores</a:t>
            </a:r>
          </a:p>
          <a:p>
            <a:pPr lvl="1"/>
            <a:r>
              <a:rPr lang="es-ES" dirty="0"/>
              <a:t>Elementos de carácter general</a:t>
            </a:r>
          </a:p>
        </p:txBody>
      </p:sp>
    </p:spTree>
    <p:extLst>
      <p:ext uri="{BB962C8B-B14F-4D97-AF65-F5344CB8AC3E}">
        <p14:creationId xmlns:p14="http://schemas.microsoft.com/office/powerpoint/2010/main" val="318709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936C4-76B2-491D-AD39-9CBE9CC45970}"/>
              </a:ext>
            </a:extLst>
          </p:cNvPr>
          <p:cNvSpPr>
            <a:spLocks noGrp="1"/>
          </p:cNvSpPr>
          <p:nvPr>
            <p:ph type="title"/>
          </p:nvPr>
        </p:nvSpPr>
        <p:spPr/>
        <p:txBody>
          <a:bodyPr/>
          <a:lstStyle/>
          <a:p>
            <a:r>
              <a:rPr lang="es-ES" dirty="0"/>
              <a:t>Ejemplos:</a:t>
            </a:r>
          </a:p>
        </p:txBody>
      </p:sp>
      <p:pic>
        <p:nvPicPr>
          <p:cNvPr id="5" name="Marcador de contenido 4" descr="Captura de pantalla de un celular con letras&#10;&#10;Descripción generada automáticamente">
            <a:extLst>
              <a:ext uri="{FF2B5EF4-FFF2-40B4-BE49-F238E27FC236}">
                <a16:creationId xmlns:a16="http://schemas.microsoft.com/office/drawing/2014/main" id="{01BAF83F-ABDD-47F6-AFE6-4F36168DB45E}"/>
              </a:ext>
            </a:extLst>
          </p:cNvPr>
          <p:cNvPicPr>
            <a:picLocks noGrp="1" noChangeAspect="1"/>
          </p:cNvPicPr>
          <p:nvPr>
            <p:ph idx="1"/>
          </p:nvPr>
        </p:nvPicPr>
        <p:blipFill>
          <a:blip r:embed="rId2"/>
          <a:stretch>
            <a:fillRect/>
          </a:stretch>
        </p:blipFill>
        <p:spPr>
          <a:xfrm>
            <a:off x="5093517" y="953324"/>
            <a:ext cx="3674192" cy="55413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305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936C4-76B2-491D-AD39-9CBE9CC45970}"/>
              </a:ext>
            </a:extLst>
          </p:cNvPr>
          <p:cNvSpPr>
            <a:spLocks noGrp="1"/>
          </p:cNvSpPr>
          <p:nvPr>
            <p:ph type="title"/>
          </p:nvPr>
        </p:nvSpPr>
        <p:spPr/>
        <p:txBody>
          <a:bodyPr/>
          <a:lstStyle/>
          <a:p>
            <a:r>
              <a:rPr lang="es-ES" dirty="0"/>
              <a:t>Ejemplos:</a:t>
            </a:r>
          </a:p>
        </p:txBody>
      </p:sp>
      <p:pic>
        <p:nvPicPr>
          <p:cNvPr id="6" name="Imagen 5">
            <a:extLst>
              <a:ext uri="{FF2B5EF4-FFF2-40B4-BE49-F238E27FC236}">
                <a16:creationId xmlns:a16="http://schemas.microsoft.com/office/drawing/2014/main" id="{171B755E-CEB4-4AE1-B1A9-B2AA6D456F7B}"/>
              </a:ext>
            </a:extLst>
          </p:cNvPr>
          <p:cNvPicPr>
            <a:picLocks noChangeAspect="1"/>
          </p:cNvPicPr>
          <p:nvPr/>
        </p:nvPicPr>
        <p:blipFill>
          <a:blip r:embed="rId2"/>
          <a:stretch>
            <a:fillRect/>
          </a:stretch>
        </p:blipFill>
        <p:spPr>
          <a:xfrm>
            <a:off x="1696423" y="1612730"/>
            <a:ext cx="9982229" cy="48041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231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605F0-1B0D-4B14-A3D3-017AA970D28F}"/>
              </a:ext>
            </a:extLst>
          </p:cNvPr>
          <p:cNvSpPr>
            <a:spLocks noGrp="1"/>
          </p:cNvSpPr>
          <p:nvPr>
            <p:ph type="title"/>
          </p:nvPr>
        </p:nvSpPr>
        <p:spPr/>
        <p:txBody>
          <a:bodyPr/>
          <a:lstStyle/>
          <a:p>
            <a:r>
              <a:rPr lang="es-ES" dirty="0"/>
              <a:t>Los elementos </a:t>
            </a:r>
            <a:r>
              <a:rPr lang="es-ES" dirty="0">
                <a:latin typeface="Consolas" panose="020B0609020204030204" pitchFamily="49" charset="0"/>
              </a:rPr>
              <a:t>&lt;figure&gt; </a:t>
            </a:r>
            <a:r>
              <a:rPr lang="es-ES" dirty="0"/>
              <a:t>y </a:t>
            </a:r>
            <a:r>
              <a:rPr lang="es-ES" dirty="0">
                <a:latin typeface="Consolas" panose="020B0609020204030204" pitchFamily="49" charset="0"/>
              </a:rPr>
              <a:t>&lt;</a:t>
            </a:r>
            <a:r>
              <a:rPr lang="es-ES" dirty="0" err="1">
                <a:latin typeface="Consolas" panose="020B0609020204030204" pitchFamily="49" charset="0"/>
              </a:rPr>
              <a:t>figurecaption</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F504F721-057E-4C6A-95C8-7FF296A0DFD9}"/>
              </a:ext>
            </a:extLst>
          </p:cNvPr>
          <p:cNvSpPr>
            <a:spLocks noGrp="1"/>
          </p:cNvSpPr>
          <p:nvPr>
            <p:ph idx="1"/>
          </p:nvPr>
        </p:nvSpPr>
        <p:spPr/>
        <p:txBody>
          <a:bodyPr/>
          <a:lstStyle/>
          <a:p>
            <a:r>
              <a:rPr lang="es-ES" dirty="0"/>
              <a:t>Elementos destinados a mejorar la semántica del documento</a:t>
            </a:r>
          </a:p>
          <a:p>
            <a:r>
              <a:rPr lang="es-ES" dirty="0"/>
              <a:t>El elemento puede ser usado para anotar ilustraciones, diagramas, fotos, extractos de código, etc., que son referenciados desde el contenido principal del documento, pero que pueden, sin que esto afecte al flujo del documento, ser apartados del contenido principal</a:t>
            </a:r>
          </a:p>
        </p:txBody>
      </p:sp>
    </p:spTree>
    <p:extLst>
      <p:ext uri="{BB962C8B-B14F-4D97-AF65-F5344CB8AC3E}">
        <p14:creationId xmlns:p14="http://schemas.microsoft.com/office/powerpoint/2010/main" val="212201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0974F-85B5-4824-8F44-576DCE81B8DB}"/>
              </a:ext>
            </a:extLst>
          </p:cNvPr>
          <p:cNvSpPr>
            <a:spLocks noGrp="1"/>
          </p:cNvSpPr>
          <p:nvPr>
            <p:ph type="title"/>
          </p:nvPr>
        </p:nvSpPr>
        <p:spPr>
          <a:xfrm>
            <a:off x="1130270" y="953324"/>
            <a:ext cx="9603275" cy="1049235"/>
          </a:xfrm>
        </p:spPr>
        <p:txBody>
          <a:bodyPr/>
          <a:lstStyle/>
          <a:p>
            <a:r>
              <a:rPr lang="es-ES"/>
              <a:t>Los elementos </a:t>
            </a:r>
            <a:r>
              <a:rPr lang="es-ES">
                <a:latin typeface="Consolas" panose="020B0609020204030204" pitchFamily="49" charset="0"/>
              </a:rPr>
              <a:t>&lt;figure&gt; </a:t>
            </a:r>
            <a:r>
              <a:rPr lang="es-ES"/>
              <a:t>y </a:t>
            </a:r>
            <a:r>
              <a:rPr lang="es-ES">
                <a:latin typeface="Consolas" panose="020B0609020204030204" pitchFamily="49" charset="0"/>
              </a:rPr>
              <a:t>&lt;figurecaption&gt;</a:t>
            </a:r>
            <a:endParaRPr lang="es-ES" dirty="0"/>
          </a:p>
        </p:txBody>
      </p:sp>
      <p:pic>
        <p:nvPicPr>
          <p:cNvPr id="5" name="Imagen 4">
            <a:extLst>
              <a:ext uri="{FF2B5EF4-FFF2-40B4-BE49-F238E27FC236}">
                <a16:creationId xmlns:a16="http://schemas.microsoft.com/office/drawing/2014/main" id="{B0250FCA-2E69-41B0-9EA2-F5DA3BFE90AA}"/>
              </a:ext>
            </a:extLst>
          </p:cNvPr>
          <p:cNvPicPr>
            <a:picLocks noChangeAspect="1"/>
          </p:cNvPicPr>
          <p:nvPr/>
        </p:nvPicPr>
        <p:blipFill>
          <a:blip r:embed="rId2"/>
          <a:stretch>
            <a:fillRect/>
          </a:stretch>
        </p:blipFill>
        <p:spPr>
          <a:xfrm>
            <a:off x="6922145" y="2197769"/>
            <a:ext cx="4870178" cy="2910511"/>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B379B38B-695D-43C6-AD33-C87EC7D4D1AE}"/>
              </a:ext>
            </a:extLst>
          </p:cNvPr>
          <p:cNvPicPr>
            <a:picLocks noChangeAspect="1"/>
          </p:cNvPicPr>
          <p:nvPr/>
        </p:nvPicPr>
        <p:blipFill>
          <a:blip r:embed="rId3"/>
          <a:stretch>
            <a:fillRect/>
          </a:stretch>
        </p:blipFill>
        <p:spPr>
          <a:xfrm>
            <a:off x="546476" y="1652337"/>
            <a:ext cx="6015668" cy="46361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149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52472-B685-4EEB-9D41-252D0ADEECE5}"/>
              </a:ext>
            </a:extLst>
          </p:cNvPr>
          <p:cNvSpPr>
            <a:spLocks noGrp="1"/>
          </p:cNvSpPr>
          <p:nvPr>
            <p:ph type="title"/>
          </p:nvPr>
        </p:nvSpPr>
        <p:spPr>
          <a:xfrm>
            <a:off x="1130270" y="953324"/>
            <a:ext cx="9603275" cy="1049235"/>
          </a:xfrm>
        </p:spPr>
        <p:txBody>
          <a:bodyPr>
            <a:normAutofit/>
          </a:bodyPr>
          <a:lstStyle/>
          <a:p>
            <a:r>
              <a:rPr lang="es-ES" dirty="0"/>
              <a:t>Estructura de una página HTML4</a:t>
            </a:r>
          </a:p>
        </p:txBody>
      </p:sp>
      <p:sp>
        <p:nvSpPr>
          <p:cNvPr id="3" name="Marcador de contenido 2">
            <a:extLst>
              <a:ext uri="{FF2B5EF4-FFF2-40B4-BE49-F238E27FC236}">
                <a16:creationId xmlns:a16="http://schemas.microsoft.com/office/drawing/2014/main" id="{4CC0CE9D-C767-4B92-9404-54FC3F6B40D5}"/>
              </a:ext>
            </a:extLst>
          </p:cNvPr>
          <p:cNvSpPr>
            <a:spLocks noGrp="1"/>
          </p:cNvSpPr>
          <p:nvPr>
            <p:ph idx="1"/>
          </p:nvPr>
        </p:nvSpPr>
        <p:spPr>
          <a:xfrm>
            <a:off x="1130271" y="2002559"/>
            <a:ext cx="4965729" cy="3768971"/>
          </a:xfrm>
        </p:spPr>
        <p:txBody>
          <a:bodyPr>
            <a:normAutofit fontScale="92500" lnSpcReduction="20000"/>
          </a:bodyPr>
          <a:lstStyle/>
          <a:p>
            <a:r>
              <a:rPr lang="es-ES" dirty="0"/>
              <a:t>Se define empleando elementos </a:t>
            </a:r>
            <a:r>
              <a:rPr lang="es-ES" b="1" dirty="0">
                <a:latin typeface="Consolas" panose="020B0609020204030204" pitchFamily="49" charset="0"/>
              </a:rPr>
              <a:t>&lt;</a:t>
            </a:r>
            <a:r>
              <a:rPr lang="es-ES" b="1" dirty="0" err="1">
                <a:latin typeface="Consolas" panose="020B0609020204030204" pitchFamily="49" charset="0"/>
              </a:rPr>
              <a:t>div</a:t>
            </a:r>
            <a:r>
              <a:rPr lang="es-ES" b="1" dirty="0">
                <a:latin typeface="Consolas" panose="020B0609020204030204" pitchFamily="49" charset="0"/>
              </a:rPr>
              <a:t>&gt; </a:t>
            </a:r>
            <a:r>
              <a:rPr lang="es-ES" dirty="0"/>
              <a:t>a los que se le añaden atributos </a:t>
            </a:r>
            <a:r>
              <a:rPr lang="es-ES" b="1" dirty="0">
                <a:latin typeface="Consolas" panose="020B0609020204030204" pitchFamily="49" charset="0"/>
              </a:rPr>
              <a:t>id</a:t>
            </a:r>
            <a:r>
              <a:rPr lang="es-ES" dirty="0"/>
              <a:t> o </a:t>
            </a:r>
            <a:r>
              <a:rPr lang="es-ES" b="1" dirty="0" err="1">
                <a:latin typeface="Consolas" panose="020B0609020204030204" pitchFamily="49" charset="0"/>
              </a:rPr>
              <a:t>class</a:t>
            </a:r>
            <a:r>
              <a:rPr lang="es-ES" dirty="0"/>
              <a:t> que indican su función:</a:t>
            </a:r>
          </a:p>
          <a:p>
            <a:pPr lvl="1"/>
            <a:r>
              <a:rPr lang="es-ES" b="1" dirty="0" err="1">
                <a:latin typeface="Consolas" panose="020B0609020204030204" pitchFamily="49" charset="0"/>
              </a:rPr>
              <a:t>header</a:t>
            </a:r>
            <a:endParaRPr lang="es-ES" b="1" dirty="0">
              <a:latin typeface="Consolas" panose="020B0609020204030204" pitchFamily="49" charset="0"/>
            </a:endParaRPr>
          </a:p>
          <a:p>
            <a:pPr lvl="1"/>
            <a:r>
              <a:rPr lang="es-ES" b="1" dirty="0" err="1">
                <a:latin typeface="Consolas" panose="020B0609020204030204" pitchFamily="49" charset="0"/>
              </a:rPr>
              <a:t>nav</a:t>
            </a:r>
            <a:endParaRPr lang="es-ES" b="1" dirty="0">
              <a:latin typeface="Consolas" panose="020B0609020204030204" pitchFamily="49" charset="0"/>
            </a:endParaRPr>
          </a:p>
          <a:p>
            <a:pPr lvl="1"/>
            <a:r>
              <a:rPr lang="es-ES" b="1" dirty="0" err="1">
                <a:latin typeface="Consolas" panose="020B0609020204030204" pitchFamily="49" charset="0"/>
              </a:rPr>
              <a:t>Article</a:t>
            </a:r>
            <a:endParaRPr lang="es-ES" b="1" dirty="0">
              <a:latin typeface="Consolas" panose="020B0609020204030204" pitchFamily="49" charset="0"/>
            </a:endParaRPr>
          </a:p>
          <a:p>
            <a:pPr lvl="1"/>
            <a:r>
              <a:rPr lang="es-ES" b="1" dirty="0" err="1">
                <a:latin typeface="Consolas" panose="020B0609020204030204" pitchFamily="49" charset="0"/>
              </a:rPr>
              <a:t>Footer</a:t>
            </a:r>
            <a:endParaRPr lang="es-ES" b="1" dirty="0">
              <a:latin typeface="Consolas" panose="020B0609020204030204" pitchFamily="49" charset="0"/>
            </a:endParaRPr>
          </a:p>
          <a:p>
            <a:pPr lvl="1"/>
            <a:r>
              <a:rPr lang="es-ES" b="1" dirty="0">
                <a:latin typeface="Consolas" panose="020B0609020204030204" pitchFamily="49" charset="0"/>
              </a:rPr>
              <a:t>…</a:t>
            </a:r>
          </a:p>
          <a:p>
            <a:r>
              <a:rPr lang="es-ES" dirty="0"/>
              <a:t>Para HTML5 estos elementos tienen sus propias etiquetas semánticas e identificativas</a:t>
            </a:r>
          </a:p>
        </p:txBody>
      </p:sp>
      <p:pic>
        <p:nvPicPr>
          <p:cNvPr id="7" name="Imagen 6" descr="Captura de pantalla de un celular&#10;&#10;Descripción generada automáticamente">
            <a:extLst>
              <a:ext uri="{FF2B5EF4-FFF2-40B4-BE49-F238E27FC236}">
                <a16:creationId xmlns:a16="http://schemas.microsoft.com/office/drawing/2014/main" id="{04BFD7A4-D439-416A-A2E2-DE11F6CB49DD}"/>
              </a:ext>
            </a:extLst>
          </p:cNvPr>
          <p:cNvPicPr>
            <a:picLocks noChangeAspect="1"/>
          </p:cNvPicPr>
          <p:nvPr/>
        </p:nvPicPr>
        <p:blipFill>
          <a:blip r:embed="rId2"/>
          <a:stretch>
            <a:fillRect/>
          </a:stretch>
        </p:blipFill>
        <p:spPr>
          <a:xfrm>
            <a:off x="6716331" y="1697376"/>
            <a:ext cx="5253423" cy="3926184"/>
          </a:xfrm>
          <a:prstGeom prst="rect">
            <a:avLst/>
          </a:prstGeom>
        </p:spPr>
      </p:pic>
    </p:spTree>
    <p:extLst>
      <p:ext uri="{BB962C8B-B14F-4D97-AF65-F5344CB8AC3E}">
        <p14:creationId xmlns:p14="http://schemas.microsoft.com/office/powerpoint/2010/main" val="391283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3CFB2-AE05-4CE4-904B-49DA40DE3A5F}"/>
              </a:ext>
            </a:extLst>
          </p:cNvPr>
          <p:cNvSpPr>
            <a:spLocks noGrp="1"/>
          </p:cNvSpPr>
          <p:nvPr>
            <p:ph type="title"/>
          </p:nvPr>
        </p:nvSpPr>
        <p:spPr/>
        <p:txBody>
          <a:bodyPr/>
          <a:lstStyle/>
          <a:p>
            <a:r>
              <a:rPr lang="es-ES" dirty="0"/>
              <a:t>Estructura de una página HTML5</a:t>
            </a:r>
          </a:p>
        </p:txBody>
      </p:sp>
      <p:pic>
        <p:nvPicPr>
          <p:cNvPr id="5" name="Marcador de contenido 4" descr="Captura de pantalla de un celular&#10;&#10;Descripción generada automáticamente">
            <a:extLst>
              <a:ext uri="{FF2B5EF4-FFF2-40B4-BE49-F238E27FC236}">
                <a16:creationId xmlns:a16="http://schemas.microsoft.com/office/drawing/2014/main" id="{DD9A64DC-33EC-43B5-B047-3A2C82E4E0C5}"/>
              </a:ext>
            </a:extLst>
          </p:cNvPr>
          <p:cNvPicPr>
            <a:picLocks noGrp="1" noChangeAspect="1"/>
          </p:cNvPicPr>
          <p:nvPr>
            <p:ph idx="1"/>
          </p:nvPr>
        </p:nvPicPr>
        <p:blipFill>
          <a:blip r:embed="rId2"/>
          <a:stretch>
            <a:fillRect/>
          </a:stretch>
        </p:blipFill>
        <p:spPr>
          <a:xfrm>
            <a:off x="1306055" y="1622687"/>
            <a:ext cx="4419600" cy="5006275"/>
          </a:xfrm>
          <a:prstGeom prst="rect">
            <a:avLst/>
          </a:prstGeom>
          <a:ln>
            <a:noFill/>
          </a:ln>
          <a:effectLst>
            <a:outerShdw blurRad="292100" dist="139700" dir="2700000" algn="tl" rotWithShape="0">
              <a:srgbClr val="333333">
                <a:alpha val="65000"/>
              </a:srgbClr>
            </a:outerShdw>
          </a:effectLst>
        </p:spPr>
      </p:pic>
      <p:pic>
        <p:nvPicPr>
          <p:cNvPr id="7" name="Imagen 6" descr="Captura de pantalla de un celular&#10;&#10;Descripción generada automáticamente">
            <a:extLst>
              <a:ext uri="{FF2B5EF4-FFF2-40B4-BE49-F238E27FC236}">
                <a16:creationId xmlns:a16="http://schemas.microsoft.com/office/drawing/2014/main" id="{42FE3033-A42B-41FA-B1FA-CEFFEB5C517F}"/>
              </a:ext>
            </a:extLst>
          </p:cNvPr>
          <p:cNvPicPr>
            <a:picLocks noChangeAspect="1"/>
          </p:cNvPicPr>
          <p:nvPr/>
        </p:nvPicPr>
        <p:blipFill>
          <a:blip r:embed="rId3"/>
          <a:stretch>
            <a:fillRect/>
          </a:stretch>
        </p:blipFill>
        <p:spPr>
          <a:xfrm>
            <a:off x="6478324" y="1622687"/>
            <a:ext cx="4431006" cy="50191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555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53963-FBE3-4CB1-BB4D-DE11AF0FDEA1}"/>
              </a:ext>
            </a:extLst>
          </p:cNvPr>
          <p:cNvSpPr>
            <a:spLocks noGrp="1"/>
          </p:cNvSpPr>
          <p:nvPr>
            <p:ph type="title"/>
          </p:nvPr>
        </p:nvSpPr>
        <p:spPr/>
        <p:txBody>
          <a:bodyPr/>
          <a:lstStyle/>
          <a:p>
            <a:r>
              <a:rPr lang="es-ES" dirty="0"/>
              <a:t>El elemento </a:t>
            </a:r>
            <a:r>
              <a:rPr lang="es-ES" dirty="0">
                <a:latin typeface="Consolas" panose="020B0609020204030204" pitchFamily="49" charset="0"/>
              </a:rPr>
              <a:t>&lt;</a:t>
            </a:r>
            <a:r>
              <a:rPr lang="es-ES" dirty="0" err="1">
                <a:latin typeface="Consolas" panose="020B0609020204030204" pitchFamily="49" charset="0"/>
              </a:rPr>
              <a:t>header</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E2EC25AE-F21C-40D2-91D9-472568CA7E6F}"/>
              </a:ext>
            </a:extLst>
          </p:cNvPr>
          <p:cNvSpPr>
            <a:spLocks noGrp="1"/>
          </p:cNvSpPr>
          <p:nvPr>
            <p:ph idx="1"/>
          </p:nvPr>
        </p:nvSpPr>
        <p:spPr/>
        <p:txBody>
          <a:bodyPr>
            <a:normAutofit/>
          </a:bodyPr>
          <a:lstStyle/>
          <a:p>
            <a:pPr marL="0" indent="0" algn="ctr">
              <a:buNone/>
            </a:pPr>
            <a:r>
              <a:rPr lang="es-ES" dirty="0"/>
              <a:t>“Un grupo de elementos introductorios o de navegación”</a:t>
            </a:r>
          </a:p>
          <a:p>
            <a:r>
              <a:rPr lang="es-ES" dirty="0"/>
              <a:t>El elemento </a:t>
            </a:r>
            <a:r>
              <a:rPr lang="es-ES" b="1" dirty="0">
                <a:latin typeface="Consolas" panose="020B0609020204030204" pitchFamily="49" charset="0"/>
              </a:rPr>
              <a:t>&lt;</a:t>
            </a:r>
            <a:r>
              <a:rPr lang="es-ES" b="1" dirty="0" err="1">
                <a:latin typeface="Consolas" panose="020B0609020204030204" pitchFamily="49" charset="0"/>
              </a:rPr>
              <a:t>header</a:t>
            </a:r>
            <a:r>
              <a:rPr lang="es-ES" b="1" dirty="0">
                <a:latin typeface="Consolas" panose="020B0609020204030204" pitchFamily="49" charset="0"/>
              </a:rPr>
              <a:t>&gt; </a:t>
            </a:r>
            <a:r>
              <a:rPr lang="es-ES" dirty="0"/>
              <a:t>se utiliza para definir una zona de visualización para las cabeceras. Se puede definir cabeceras tanto a nivel de página como para una zona determinada (un artículo, una sección, </a:t>
            </a:r>
            <a:r>
              <a:rPr lang="es-ES" dirty="0" err="1"/>
              <a:t>etc</a:t>
            </a:r>
            <a:r>
              <a:rPr lang="es-ES" dirty="0"/>
              <a:t>…)</a:t>
            </a:r>
          </a:p>
          <a:p>
            <a:r>
              <a:rPr lang="es-ES" dirty="0"/>
              <a:t>Se puede utilizar para encabezar cualquier parte dentro de nuestro documento</a:t>
            </a:r>
          </a:p>
          <a:p>
            <a:endParaRPr lang="es-ES" dirty="0"/>
          </a:p>
        </p:txBody>
      </p:sp>
    </p:spTree>
    <p:extLst>
      <p:ext uri="{BB962C8B-B14F-4D97-AF65-F5344CB8AC3E}">
        <p14:creationId xmlns:p14="http://schemas.microsoft.com/office/powerpoint/2010/main" val="207118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13887-6828-48E3-86B6-EDC7FDFB25B8}"/>
              </a:ext>
            </a:extLst>
          </p:cNvPr>
          <p:cNvSpPr>
            <a:spLocks noGrp="1"/>
          </p:cNvSpPr>
          <p:nvPr>
            <p:ph type="title"/>
          </p:nvPr>
        </p:nvSpPr>
        <p:spPr/>
        <p:txBody>
          <a:bodyPr/>
          <a:lstStyle/>
          <a:p>
            <a:r>
              <a:rPr lang="es-ES" dirty="0"/>
              <a:t>El elemento </a:t>
            </a:r>
            <a:r>
              <a:rPr lang="es-ES" dirty="0">
                <a:latin typeface="Consolas" panose="020B0609020204030204" pitchFamily="49" charset="0"/>
              </a:rPr>
              <a:t>&lt;</a:t>
            </a:r>
            <a:r>
              <a:rPr lang="es-ES" dirty="0" err="1">
                <a:latin typeface="Consolas" panose="020B0609020204030204" pitchFamily="49" charset="0"/>
              </a:rPr>
              <a:t>nav</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AA8D684F-0CBA-4266-A838-5B9F0520660E}"/>
              </a:ext>
            </a:extLst>
          </p:cNvPr>
          <p:cNvSpPr>
            <a:spLocks noGrp="1"/>
          </p:cNvSpPr>
          <p:nvPr>
            <p:ph idx="1"/>
          </p:nvPr>
        </p:nvSpPr>
        <p:spPr/>
        <p:txBody>
          <a:bodyPr/>
          <a:lstStyle/>
          <a:p>
            <a:pPr marL="0" indent="0" algn="ctr">
              <a:buNone/>
            </a:pPr>
            <a:r>
              <a:rPr lang="es-ES" dirty="0"/>
              <a:t>“Grupo de enlaces de navegación”</a:t>
            </a:r>
          </a:p>
          <a:p>
            <a:r>
              <a:rPr lang="es-ES" dirty="0"/>
              <a:t>Se reserva a los casos en los que el grupo de enlaces de navegación es de importancia primaria</a:t>
            </a:r>
          </a:p>
          <a:p>
            <a:r>
              <a:rPr lang="es-ES" dirty="0"/>
              <a:t>Correspondería al menú de navegación principal de la web y definición de vínculos entre las </a:t>
            </a:r>
            <a:r>
              <a:rPr lang="es-ES" dirty="0" err="1"/>
              <a:t>difentes</a:t>
            </a:r>
            <a:r>
              <a:rPr lang="es-ES" dirty="0"/>
              <a:t> páginas</a:t>
            </a:r>
          </a:p>
        </p:txBody>
      </p:sp>
    </p:spTree>
    <p:extLst>
      <p:ext uri="{BB962C8B-B14F-4D97-AF65-F5344CB8AC3E}">
        <p14:creationId xmlns:p14="http://schemas.microsoft.com/office/powerpoint/2010/main" val="336877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7590E-889E-42BD-A003-88AD0B619F8C}"/>
              </a:ext>
            </a:extLst>
          </p:cNvPr>
          <p:cNvSpPr>
            <a:spLocks noGrp="1"/>
          </p:cNvSpPr>
          <p:nvPr>
            <p:ph type="title"/>
          </p:nvPr>
        </p:nvSpPr>
        <p:spPr/>
        <p:txBody>
          <a:bodyPr/>
          <a:lstStyle/>
          <a:p>
            <a:r>
              <a:rPr lang="es-ES" dirty="0"/>
              <a:t>El elemento </a:t>
            </a:r>
            <a:r>
              <a:rPr lang="es-ES" dirty="0">
                <a:latin typeface="Consolas" panose="020B0609020204030204" pitchFamily="49" charset="0"/>
              </a:rPr>
              <a:t>&lt;</a:t>
            </a:r>
            <a:r>
              <a:rPr lang="es-ES" dirty="0" err="1">
                <a:latin typeface="Consolas" panose="020B0609020204030204" pitchFamily="49" charset="0"/>
              </a:rPr>
              <a:t>section</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06A1585B-22F8-4571-81B0-F72365F26EC8}"/>
              </a:ext>
            </a:extLst>
          </p:cNvPr>
          <p:cNvSpPr>
            <a:spLocks noGrp="1"/>
          </p:cNvSpPr>
          <p:nvPr>
            <p:ph idx="1"/>
          </p:nvPr>
        </p:nvSpPr>
        <p:spPr/>
        <p:txBody>
          <a:bodyPr/>
          <a:lstStyle/>
          <a:p>
            <a:pPr marL="0" indent="0" algn="ctr">
              <a:buNone/>
            </a:pPr>
            <a:r>
              <a:rPr lang="es-ES" dirty="0"/>
              <a:t>“Una sección genérica de un documento o una aplicación, Una sección, en este contexto, es una agrupación semántica de contenido, que típicamente incluirá una cabecera”</a:t>
            </a:r>
          </a:p>
          <a:p>
            <a:r>
              <a:rPr lang="es-ES" dirty="0"/>
              <a:t>No es un </a:t>
            </a:r>
            <a:r>
              <a:rPr lang="es-ES" dirty="0" err="1"/>
              <a:t>contenedro</a:t>
            </a:r>
            <a:r>
              <a:rPr lang="es-ES" dirty="0"/>
              <a:t> genérico, hay que seguir empleando </a:t>
            </a:r>
            <a:r>
              <a:rPr lang="es-ES" dirty="0" err="1"/>
              <a:t>div</a:t>
            </a:r>
            <a:r>
              <a:rPr lang="es-ES" dirty="0"/>
              <a:t> cuando se necesite crear una estructura que no agrupe semánticamente su contenido</a:t>
            </a:r>
          </a:p>
        </p:txBody>
      </p:sp>
    </p:spTree>
    <p:extLst>
      <p:ext uri="{BB962C8B-B14F-4D97-AF65-F5344CB8AC3E}">
        <p14:creationId xmlns:p14="http://schemas.microsoft.com/office/powerpoint/2010/main" val="108491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8D909-F0D5-4A2F-9967-C6BD656216F2}"/>
              </a:ext>
            </a:extLst>
          </p:cNvPr>
          <p:cNvSpPr>
            <a:spLocks noGrp="1"/>
          </p:cNvSpPr>
          <p:nvPr>
            <p:ph type="title"/>
          </p:nvPr>
        </p:nvSpPr>
        <p:spPr/>
        <p:txBody>
          <a:bodyPr/>
          <a:lstStyle/>
          <a:p>
            <a:r>
              <a:rPr lang="es-ES" dirty="0"/>
              <a:t>El elemento </a:t>
            </a:r>
            <a:r>
              <a:rPr lang="es-ES" dirty="0">
                <a:latin typeface="Consolas" panose="020B0609020204030204" pitchFamily="49" charset="0"/>
              </a:rPr>
              <a:t>&lt;</a:t>
            </a:r>
            <a:r>
              <a:rPr lang="es-ES" dirty="0" err="1">
                <a:latin typeface="Consolas" panose="020B0609020204030204" pitchFamily="49" charset="0"/>
              </a:rPr>
              <a:t>section</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B15D6FA2-A875-40D9-A47A-2D32D670A597}"/>
              </a:ext>
            </a:extLst>
          </p:cNvPr>
          <p:cNvSpPr>
            <a:spLocks noGrp="1"/>
          </p:cNvSpPr>
          <p:nvPr>
            <p:ph idx="1"/>
          </p:nvPr>
        </p:nvSpPr>
        <p:spPr/>
        <p:txBody>
          <a:bodyPr/>
          <a:lstStyle/>
          <a:p>
            <a:r>
              <a:rPr lang="es-ES" dirty="0"/>
              <a:t>Aplicaciones típicas al elemento </a:t>
            </a:r>
            <a:r>
              <a:rPr lang="es-ES" dirty="0" err="1"/>
              <a:t>section</a:t>
            </a:r>
            <a:r>
              <a:rPr lang="es-ES" dirty="0"/>
              <a:t>:</a:t>
            </a:r>
          </a:p>
          <a:p>
            <a:pPr lvl="1"/>
            <a:r>
              <a:rPr lang="es-ES" dirty="0"/>
              <a:t>Secciones individuales de una interfaz con pestañas</a:t>
            </a:r>
          </a:p>
          <a:p>
            <a:pPr lvl="1"/>
            <a:r>
              <a:rPr lang="es-ES" dirty="0"/>
              <a:t>Segmentos de una página “Acerca de”</a:t>
            </a:r>
          </a:p>
          <a:p>
            <a:pPr lvl="1"/>
            <a:r>
              <a:rPr lang="es-ES" dirty="0"/>
              <a:t>Partes de una página de “Aviso legal”</a:t>
            </a:r>
          </a:p>
          <a:p>
            <a:pPr lvl="1"/>
            <a:r>
              <a:rPr lang="es-ES" dirty="0"/>
              <a:t>Secciones temáticas de un periódico online</a:t>
            </a:r>
          </a:p>
          <a:p>
            <a:r>
              <a:rPr lang="es-ES" dirty="0"/>
              <a:t>Las secciones se pueden anidar dentro de otras secciones o dentro de otros elementos</a:t>
            </a:r>
          </a:p>
        </p:txBody>
      </p:sp>
    </p:spTree>
    <p:extLst>
      <p:ext uri="{BB962C8B-B14F-4D97-AF65-F5344CB8AC3E}">
        <p14:creationId xmlns:p14="http://schemas.microsoft.com/office/powerpoint/2010/main" val="244919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30CF8-52CE-471B-8ED0-25D1D7D6FAF7}"/>
              </a:ext>
            </a:extLst>
          </p:cNvPr>
          <p:cNvSpPr>
            <a:spLocks noGrp="1"/>
          </p:cNvSpPr>
          <p:nvPr>
            <p:ph type="title"/>
          </p:nvPr>
        </p:nvSpPr>
        <p:spPr/>
        <p:txBody>
          <a:bodyPr/>
          <a:lstStyle/>
          <a:p>
            <a:r>
              <a:rPr lang="es-ES" dirty="0"/>
              <a:t>El elemento </a:t>
            </a:r>
            <a:r>
              <a:rPr lang="es-ES" dirty="0">
                <a:latin typeface="Consolas" panose="020B0609020204030204" pitchFamily="49" charset="0"/>
              </a:rPr>
              <a:t>&lt;</a:t>
            </a:r>
            <a:r>
              <a:rPr lang="es-ES" dirty="0" err="1">
                <a:latin typeface="Consolas" panose="020B0609020204030204" pitchFamily="49" charset="0"/>
              </a:rPr>
              <a:t>article</a:t>
            </a:r>
            <a:r>
              <a:rPr lang="es-ES" dirty="0">
                <a:latin typeface="Consolas" panose="020B0609020204030204" pitchFamily="49" charset="0"/>
              </a:rPr>
              <a:t>&gt;</a:t>
            </a:r>
          </a:p>
        </p:txBody>
      </p:sp>
      <p:sp>
        <p:nvSpPr>
          <p:cNvPr id="3" name="Marcador de contenido 2">
            <a:extLst>
              <a:ext uri="{FF2B5EF4-FFF2-40B4-BE49-F238E27FC236}">
                <a16:creationId xmlns:a16="http://schemas.microsoft.com/office/drawing/2014/main" id="{FCF22915-2463-4CEF-8016-12416154A61C}"/>
              </a:ext>
            </a:extLst>
          </p:cNvPr>
          <p:cNvSpPr>
            <a:spLocks noGrp="1"/>
          </p:cNvSpPr>
          <p:nvPr>
            <p:ph idx="1"/>
          </p:nvPr>
        </p:nvSpPr>
        <p:spPr/>
        <p:txBody>
          <a:bodyPr>
            <a:normAutofit fontScale="92500"/>
          </a:bodyPr>
          <a:lstStyle/>
          <a:p>
            <a:pPr marL="0" indent="0" algn="ctr">
              <a:buNone/>
            </a:pPr>
            <a:r>
              <a:rPr lang="es-ES" dirty="0"/>
              <a:t>“Una composición autocontenida en un documento, página, aplicación o sitio y que es, en principio, distribuible o reusable de manera independiente sin que por ello pierda su significado”</a:t>
            </a:r>
          </a:p>
          <a:p>
            <a:r>
              <a:rPr lang="es-ES" dirty="0"/>
              <a:t>Mientras una sección agrupa contenido, un artículo tiene sentido por si mismo</a:t>
            </a:r>
          </a:p>
          <a:p>
            <a:pPr lvl="1"/>
            <a:r>
              <a:rPr lang="es-ES" dirty="0"/>
              <a:t>Post en un foro</a:t>
            </a:r>
          </a:p>
          <a:p>
            <a:pPr lvl="1"/>
            <a:r>
              <a:rPr lang="es-ES" dirty="0"/>
              <a:t>Artículos de una revista o un periódico</a:t>
            </a:r>
          </a:p>
          <a:p>
            <a:pPr lvl="1"/>
            <a:r>
              <a:rPr lang="es-ES" dirty="0"/>
              <a:t>Entradas en un Blog</a:t>
            </a:r>
          </a:p>
          <a:p>
            <a:r>
              <a:rPr lang="es-ES" dirty="0"/>
              <a:t>Al igual que las secciones, los artículos pueden anidar otros elementos</a:t>
            </a:r>
          </a:p>
        </p:txBody>
      </p:sp>
    </p:spTree>
    <p:extLst>
      <p:ext uri="{BB962C8B-B14F-4D97-AF65-F5344CB8AC3E}">
        <p14:creationId xmlns:p14="http://schemas.microsoft.com/office/powerpoint/2010/main" val="411071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1371E-6577-4353-8A9C-B2C50B4A3A31}"/>
              </a:ext>
            </a:extLst>
          </p:cNvPr>
          <p:cNvSpPr>
            <a:spLocks noGrp="1"/>
          </p:cNvSpPr>
          <p:nvPr>
            <p:ph type="title"/>
          </p:nvPr>
        </p:nvSpPr>
        <p:spPr/>
        <p:txBody>
          <a:bodyPr/>
          <a:lstStyle/>
          <a:p>
            <a:r>
              <a:rPr lang="es-ES" dirty="0"/>
              <a:t>El elemento </a:t>
            </a:r>
            <a:r>
              <a:rPr lang="es-ES" dirty="0">
                <a:latin typeface="Consolas" panose="020B0609020204030204" pitchFamily="49" charset="0"/>
              </a:rPr>
              <a:t>&lt;</a:t>
            </a:r>
            <a:r>
              <a:rPr lang="es-ES" dirty="0" err="1">
                <a:latin typeface="Consolas" panose="020B0609020204030204" pitchFamily="49" charset="0"/>
              </a:rPr>
              <a:t>article</a:t>
            </a:r>
            <a:r>
              <a:rPr lang="es-ES" dirty="0">
                <a:latin typeface="Consolas" panose="020B0609020204030204" pitchFamily="49" charset="0"/>
              </a:rPr>
              <a:t>&gt;</a:t>
            </a:r>
            <a:endParaRPr lang="es-ES" dirty="0"/>
          </a:p>
        </p:txBody>
      </p:sp>
      <p:pic>
        <p:nvPicPr>
          <p:cNvPr id="6" name="Marcador de contenido 5" descr="Captura de pantalla de un celular&#10;&#10;Descripción generada automáticamente">
            <a:extLst>
              <a:ext uri="{FF2B5EF4-FFF2-40B4-BE49-F238E27FC236}">
                <a16:creationId xmlns:a16="http://schemas.microsoft.com/office/drawing/2014/main" id="{2879C686-3E97-4421-944C-3A59ECCAA054}"/>
              </a:ext>
            </a:extLst>
          </p:cNvPr>
          <p:cNvPicPr>
            <a:picLocks noGrp="1" noChangeAspect="1"/>
          </p:cNvPicPr>
          <p:nvPr>
            <p:ph idx="1"/>
          </p:nvPr>
        </p:nvPicPr>
        <p:blipFill>
          <a:blip r:embed="rId2"/>
          <a:stretch>
            <a:fillRect/>
          </a:stretch>
        </p:blipFill>
        <p:spPr>
          <a:xfrm>
            <a:off x="3558612" y="1588169"/>
            <a:ext cx="5074775" cy="4940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1122588"/>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255</TotalTime>
  <Words>663</Words>
  <Application>Microsoft Office PowerPoint</Application>
  <PresentationFormat>Panorámica</PresentationFormat>
  <Paragraphs>64</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Consolas</vt:lpstr>
      <vt:lpstr>Galería</vt:lpstr>
      <vt:lpstr>Lenguajes de marca y sistemas de información</vt:lpstr>
      <vt:lpstr>Estructura de una página HTML4</vt:lpstr>
      <vt:lpstr>Estructura de una página HTML5</vt:lpstr>
      <vt:lpstr>El elemento &lt;header&gt;</vt:lpstr>
      <vt:lpstr>El elemento &lt;nav&gt;</vt:lpstr>
      <vt:lpstr>El elemento &lt;section&gt;</vt:lpstr>
      <vt:lpstr>El elemento &lt;section&gt;</vt:lpstr>
      <vt:lpstr>El elemento &lt;article&gt;</vt:lpstr>
      <vt:lpstr>El elemento &lt;article&gt;</vt:lpstr>
      <vt:lpstr>El elemento &lt;aside&gt;</vt:lpstr>
      <vt:lpstr>El elemento &lt;footer&gt;</vt:lpstr>
      <vt:lpstr>El elemento &lt;div&gt;</vt:lpstr>
      <vt:lpstr>Ejemplos:</vt:lpstr>
      <vt:lpstr>Ejemplos:</vt:lpstr>
      <vt:lpstr>Los elementos &lt;figure&gt; y &lt;figurecaption&gt;</vt:lpstr>
      <vt:lpstr>Los elementos &lt;figure&gt; y &lt;figurecaption&gt;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marca y sistemas de información</dc:title>
  <dc:creator>antonio muñoz</dc:creator>
  <cp:lastModifiedBy>antonio muñoz</cp:lastModifiedBy>
  <cp:revision>16</cp:revision>
  <dcterms:created xsi:type="dcterms:W3CDTF">2019-11-26T07:00:20Z</dcterms:created>
  <dcterms:modified xsi:type="dcterms:W3CDTF">2019-11-26T23:24:10Z</dcterms:modified>
</cp:coreProperties>
</file>