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7A18B37-842E-4CF7-A70F-1B09415F324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muñoz" initials="am" lastIdx="2" clrIdx="0">
    <p:extLst>
      <p:ext uri="{19B8F6BF-5375-455C-9EA6-DF929625EA0E}">
        <p15:presenceInfo xmlns:p15="http://schemas.microsoft.com/office/powerpoint/2012/main" userId="b5d254e14e690c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87" d="100"/>
          <a:sy n="87"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3/10/2020</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3/10/2020</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‹Nº›</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3/10/2020</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xml/schema_intro.asp" TargetMode="External"/><Relationship Id="rId2" Type="http://schemas.openxmlformats.org/officeDocument/2006/relationships/hyperlink" Target="https://www.abrirllave.com/xsd/" TargetMode="External"/><Relationship Id="rId1" Type="http://schemas.openxmlformats.org/officeDocument/2006/relationships/slideLayout" Target="../slideLayouts/slideLayout2.xml"/><Relationship Id="rId4" Type="http://schemas.openxmlformats.org/officeDocument/2006/relationships/hyperlink" Target="https://www.tutorialspoint.com/es/xml/xml_schema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C351A-4710-46FA-826E-BF5BEE197B4E}"/>
              </a:ext>
            </a:extLst>
          </p:cNvPr>
          <p:cNvSpPr>
            <a:spLocks noGrp="1"/>
          </p:cNvSpPr>
          <p:nvPr>
            <p:ph type="ctrTitle"/>
          </p:nvPr>
        </p:nvSpPr>
        <p:spPr/>
        <p:txBody>
          <a:bodyPr>
            <a:normAutofit fontScale="90000"/>
          </a:bodyPr>
          <a:lstStyle/>
          <a:p>
            <a:r>
              <a:rPr lang="es-ES" dirty="0"/>
              <a:t>Lenguajes de marca y sistemas de información</a:t>
            </a:r>
          </a:p>
        </p:txBody>
      </p:sp>
      <p:sp>
        <p:nvSpPr>
          <p:cNvPr id="3" name="Subtítulo 2">
            <a:extLst>
              <a:ext uri="{FF2B5EF4-FFF2-40B4-BE49-F238E27FC236}">
                <a16:creationId xmlns:a16="http://schemas.microsoft.com/office/drawing/2014/main" id="{5346E8C7-DD41-43C5-AA59-0F2EAD0DFD9F}"/>
              </a:ext>
            </a:extLst>
          </p:cNvPr>
          <p:cNvSpPr>
            <a:spLocks noGrp="1"/>
          </p:cNvSpPr>
          <p:nvPr>
            <p:ph type="subTitle" idx="1"/>
          </p:nvPr>
        </p:nvSpPr>
        <p:spPr/>
        <p:txBody>
          <a:bodyPr>
            <a:normAutofit/>
          </a:bodyPr>
          <a:lstStyle/>
          <a:p>
            <a:r>
              <a:rPr lang="es-ES" b="1" dirty="0"/>
              <a:t>UD03: XML y RSS</a:t>
            </a:r>
            <a:endParaRPr lang="es-ES" dirty="0"/>
          </a:p>
          <a:p>
            <a:r>
              <a:rPr lang="es-ES" dirty="0"/>
              <a:t>Tema 6: Validación XML</a:t>
            </a:r>
          </a:p>
        </p:txBody>
      </p:sp>
      <p:sp>
        <p:nvSpPr>
          <p:cNvPr id="4" name="CuadroTexto 3">
            <a:extLst>
              <a:ext uri="{FF2B5EF4-FFF2-40B4-BE49-F238E27FC236}">
                <a16:creationId xmlns:a16="http://schemas.microsoft.com/office/drawing/2014/main" id="{6385C97C-158E-47B9-BCD0-554279371DBA}"/>
              </a:ext>
            </a:extLst>
          </p:cNvPr>
          <p:cNvSpPr txBox="1"/>
          <p:nvPr/>
        </p:nvSpPr>
        <p:spPr>
          <a:xfrm>
            <a:off x="7403123" y="5029199"/>
            <a:ext cx="4424609" cy="646331"/>
          </a:xfrm>
          <a:prstGeom prst="rect">
            <a:avLst/>
          </a:prstGeom>
          <a:noFill/>
        </p:spPr>
        <p:txBody>
          <a:bodyPr wrap="none" rtlCol="0">
            <a:spAutoFit/>
          </a:bodyPr>
          <a:lstStyle/>
          <a:p>
            <a:r>
              <a:rPr lang="es-ES" dirty="0"/>
              <a:t>CIFP a Carballeira – Marcos Valcárcel</a:t>
            </a:r>
          </a:p>
          <a:p>
            <a:pPr algn="r"/>
            <a:r>
              <a:rPr lang="es-ES" dirty="0"/>
              <a:t>Antonio Muñoz Rubio</a:t>
            </a:r>
          </a:p>
        </p:txBody>
      </p:sp>
    </p:spTree>
    <p:extLst>
      <p:ext uri="{BB962C8B-B14F-4D97-AF65-F5344CB8AC3E}">
        <p14:creationId xmlns:p14="http://schemas.microsoft.com/office/powerpoint/2010/main" val="209349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88C728-CE8D-45CB-BC69-E4B3DAB31462}"/>
              </a:ext>
            </a:extLst>
          </p:cNvPr>
          <p:cNvSpPr>
            <a:spLocks noGrp="1"/>
          </p:cNvSpPr>
          <p:nvPr>
            <p:ph type="title"/>
          </p:nvPr>
        </p:nvSpPr>
        <p:spPr/>
        <p:txBody>
          <a:bodyPr/>
          <a:lstStyle/>
          <a:p>
            <a:r>
              <a:rPr lang="es-ES" dirty="0"/>
              <a:t>Declaración de atributos</a:t>
            </a:r>
          </a:p>
        </p:txBody>
      </p:sp>
      <p:sp>
        <p:nvSpPr>
          <p:cNvPr id="3" name="Marcador de contenido 2">
            <a:extLst>
              <a:ext uri="{FF2B5EF4-FFF2-40B4-BE49-F238E27FC236}">
                <a16:creationId xmlns:a16="http://schemas.microsoft.com/office/drawing/2014/main" id="{015DAEEF-F3EE-47A4-9F99-FB95AB96487E}"/>
              </a:ext>
            </a:extLst>
          </p:cNvPr>
          <p:cNvSpPr>
            <a:spLocks noGrp="1"/>
          </p:cNvSpPr>
          <p:nvPr>
            <p:ph idx="1"/>
          </p:nvPr>
        </p:nvSpPr>
        <p:spPr/>
        <p:txBody>
          <a:bodyPr/>
          <a:lstStyle/>
          <a:p>
            <a:r>
              <a:rPr lang="es-ES" dirty="0"/>
              <a:t>Una declaración de atributos sigue la siguiente sintaxis:</a:t>
            </a:r>
          </a:p>
          <a:p>
            <a:endParaRPr lang="es-ES" dirty="0"/>
          </a:p>
          <a:p>
            <a:r>
              <a:rPr lang="es-ES" dirty="0"/>
              <a:t>Para definir varios atributos de un mismo elemento, se puede utilizar una o varias declaraciones de atributos. Los siguientes ejemplos son equivalentes:</a:t>
            </a:r>
          </a:p>
        </p:txBody>
      </p:sp>
      <p:sp>
        <p:nvSpPr>
          <p:cNvPr id="4" name="Rectángulo 3">
            <a:extLst>
              <a:ext uri="{FF2B5EF4-FFF2-40B4-BE49-F238E27FC236}">
                <a16:creationId xmlns:a16="http://schemas.microsoft.com/office/drawing/2014/main" id="{7AF92B87-BF7D-4199-ABFA-9661885008ED}"/>
              </a:ext>
            </a:extLst>
          </p:cNvPr>
          <p:cNvSpPr/>
          <p:nvPr/>
        </p:nvSpPr>
        <p:spPr>
          <a:xfrm>
            <a:off x="1458456" y="2657167"/>
            <a:ext cx="7738298" cy="307777"/>
          </a:xfrm>
          <a:prstGeom prst="rect">
            <a:avLst/>
          </a:prstGeom>
          <a:ln>
            <a:solidFill>
              <a:srgbClr val="00B050"/>
            </a:solidFill>
          </a:ln>
        </p:spPr>
        <p:txBody>
          <a:bodyPr wrap="square">
            <a:spAutoFit/>
          </a:bodyPr>
          <a:lstStyle/>
          <a:p>
            <a:r>
              <a:rPr lang="it-IT" sz="1400" dirty="0">
                <a:solidFill>
                  <a:srgbClr val="00B050"/>
                </a:solidFill>
                <a:latin typeface="Consolas" panose="020B0609020204030204" pitchFamily="49" charset="0"/>
              </a:rPr>
              <a:t>&lt;!ATTLIST nombreElemento nombreAtributo tipoAtributo valorInicialAtributo &gt;</a:t>
            </a:r>
          </a:p>
        </p:txBody>
      </p:sp>
      <p:sp>
        <p:nvSpPr>
          <p:cNvPr id="5" name="Rectángulo 4">
            <a:extLst>
              <a:ext uri="{FF2B5EF4-FFF2-40B4-BE49-F238E27FC236}">
                <a16:creationId xmlns:a16="http://schemas.microsoft.com/office/drawing/2014/main" id="{61C43352-D79E-4889-98F5-88E0852207F1}"/>
              </a:ext>
            </a:extLst>
          </p:cNvPr>
          <p:cNvSpPr/>
          <p:nvPr/>
        </p:nvSpPr>
        <p:spPr>
          <a:xfrm>
            <a:off x="1458455" y="4436144"/>
            <a:ext cx="7878976" cy="523220"/>
          </a:xfrm>
          <a:prstGeom prst="rect">
            <a:avLst/>
          </a:prstGeom>
          <a:ln>
            <a:solidFill>
              <a:srgbClr val="00B050"/>
            </a:solidFill>
          </a:ln>
        </p:spPr>
        <p:txBody>
          <a:bodyPr wrap="square">
            <a:spAutoFit/>
          </a:bodyPr>
          <a:lstStyle/>
          <a:p>
            <a:r>
              <a:rPr lang="it-IT" sz="1400" dirty="0">
                <a:solidFill>
                  <a:srgbClr val="00B050"/>
                </a:solidFill>
                <a:latin typeface="Consolas" panose="020B0609020204030204" pitchFamily="49" charset="0"/>
              </a:rPr>
              <a:t>&lt;!ATTLIST nombreElemento nombreAtributo1 tipoAtributo1 valorInicialAtributo1&gt;</a:t>
            </a:r>
          </a:p>
          <a:p>
            <a:r>
              <a:rPr lang="it-IT" sz="1400" dirty="0">
                <a:solidFill>
                  <a:srgbClr val="00B050"/>
                </a:solidFill>
                <a:latin typeface="Consolas" panose="020B0609020204030204" pitchFamily="49" charset="0"/>
              </a:rPr>
              <a:t>&lt;!ATTLIST nombreElemento nombreAtributo2 tipoAtributo2 valorInicialAtributo2&gt;</a:t>
            </a:r>
          </a:p>
        </p:txBody>
      </p:sp>
      <p:sp>
        <p:nvSpPr>
          <p:cNvPr id="6" name="Rectángulo 5">
            <a:extLst>
              <a:ext uri="{FF2B5EF4-FFF2-40B4-BE49-F238E27FC236}">
                <a16:creationId xmlns:a16="http://schemas.microsoft.com/office/drawing/2014/main" id="{7032A3D4-0F9F-4352-88EA-AAE0F27573E6}"/>
              </a:ext>
            </a:extLst>
          </p:cNvPr>
          <p:cNvSpPr/>
          <p:nvPr/>
        </p:nvSpPr>
        <p:spPr>
          <a:xfrm>
            <a:off x="1458455" y="5128879"/>
            <a:ext cx="7878976" cy="954107"/>
          </a:xfrm>
          <a:prstGeom prst="rect">
            <a:avLst/>
          </a:prstGeom>
          <a:ln>
            <a:solidFill>
              <a:srgbClr val="00B050"/>
            </a:solidFill>
          </a:ln>
        </p:spPr>
        <p:txBody>
          <a:bodyPr wrap="square">
            <a:spAutoFit/>
          </a:bodyPr>
          <a:lstStyle/>
          <a:p>
            <a:r>
              <a:rPr lang="it-IT" sz="1400" dirty="0">
                <a:solidFill>
                  <a:srgbClr val="00B050"/>
                </a:solidFill>
                <a:latin typeface="Consolas" panose="020B0609020204030204" pitchFamily="49" charset="0"/>
              </a:rPr>
              <a:t>&lt;!ATTLIST nombreElemento</a:t>
            </a:r>
          </a:p>
          <a:p>
            <a:r>
              <a:rPr lang="it-IT" sz="1400" dirty="0">
                <a:solidFill>
                  <a:srgbClr val="00B050"/>
                </a:solidFill>
                <a:latin typeface="Consolas" panose="020B0609020204030204" pitchFamily="49" charset="0"/>
              </a:rPr>
              <a:t>  nombreAtributo1 tipoAtributo1 valorInicialAtributo1</a:t>
            </a:r>
          </a:p>
          <a:p>
            <a:r>
              <a:rPr lang="it-IT" sz="1400" dirty="0">
                <a:solidFill>
                  <a:srgbClr val="00B050"/>
                </a:solidFill>
                <a:latin typeface="Consolas" panose="020B0609020204030204" pitchFamily="49" charset="0"/>
              </a:rPr>
              <a:t>  nombreAtributo2 tipoAtributo2 valorInicialAtributo2</a:t>
            </a:r>
          </a:p>
          <a:p>
            <a:r>
              <a:rPr lang="it-IT" sz="1400" dirty="0">
                <a:solidFill>
                  <a:srgbClr val="00B050"/>
                </a:solidFill>
                <a:latin typeface="Consolas" panose="020B0609020204030204" pitchFamily="49" charset="0"/>
              </a:rPr>
              <a:t> &gt;</a:t>
            </a:r>
          </a:p>
        </p:txBody>
      </p:sp>
    </p:spTree>
    <p:extLst>
      <p:ext uri="{BB962C8B-B14F-4D97-AF65-F5344CB8AC3E}">
        <p14:creationId xmlns:p14="http://schemas.microsoft.com/office/powerpoint/2010/main" val="43863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F34E6-6055-463B-81B3-41700F4E4985}"/>
              </a:ext>
            </a:extLst>
          </p:cNvPr>
          <p:cNvSpPr>
            <a:spLocks noGrp="1"/>
          </p:cNvSpPr>
          <p:nvPr>
            <p:ph type="title"/>
          </p:nvPr>
        </p:nvSpPr>
        <p:spPr/>
        <p:txBody>
          <a:bodyPr/>
          <a:lstStyle/>
          <a:p>
            <a:r>
              <a:rPr lang="es-ES" dirty="0"/>
              <a:t>Declaración de atributos</a:t>
            </a:r>
          </a:p>
        </p:txBody>
      </p:sp>
      <p:sp>
        <p:nvSpPr>
          <p:cNvPr id="3" name="Marcador de contenido 2">
            <a:extLst>
              <a:ext uri="{FF2B5EF4-FFF2-40B4-BE49-F238E27FC236}">
                <a16:creationId xmlns:a16="http://schemas.microsoft.com/office/drawing/2014/main" id="{1ADDC92A-146A-49BD-9285-848C91EC7465}"/>
              </a:ext>
            </a:extLst>
          </p:cNvPr>
          <p:cNvSpPr>
            <a:spLocks noGrp="1"/>
          </p:cNvSpPr>
          <p:nvPr>
            <p:ph idx="1"/>
          </p:nvPr>
        </p:nvSpPr>
        <p:spPr/>
        <p:txBody>
          <a:bodyPr/>
          <a:lstStyle/>
          <a:p>
            <a:r>
              <a:rPr lang="es-ES" b="1" dirty="0"/>
              <a:t>CDATA</a:t>
            </a:r>
            <a:r>
              <a:rPr lang="es-ES" dirty="0"/>
              <a:t>: el atributo contiene caracteres (sin restricciones)</a:t>
            </a:r>
          </a:p>
          <a:p>
            <a:endParaRPr lang="es-ES" dirty="0"/>
          </a:p>
          <a:p>
            <a:endParaRPr lang="es-ES" dirty="0"/>
          </a:p>
          <a:p>
            <a:r>
              <a:rPr lang="es-ES" b="1" dirty="0"/>
              <a:t>NMTOKEN</a:t>
            </a:r>
            <a:r>
              <a:rPr lang="es-ES" dirty="0"/>
              <a:t>: el atributo sólo contiene letras, dígitos, y los caracteres punto ".", guion "-", subrayado "_" y dos puntos ":"</a:t>
            </a:r>
          </a:p>
        </p:txBody>
      </p:sp>
      <p:sp>
        <p:nvSpPr>
          <p:cNvPr id="4" name="Rectángulo 3">
            <a:extLst>
              <a:ext uri="{FF2B5EF4-FFF2-40B4-BE49-F238E27FC236}">
                <a16:creationId xmlns:a16="http://schemas.microsoft.com/office/drawing/2014/main" id="{FEE024A9-F152-40D1-A274-B6628D6BF537}"/>
              </a:ext>
            </a:extLst>
          </p:cNvPr>
          <p:cNvSpPr/>
          <p:nvPr/>
        </p:nvSpPr>
        <p:spPr>
          <a:xfrm>
            <a:off x="2794887" y="2692336"/>
            <a:ext cx="4520313" cy="95410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EMPTY&gt;</a:t>
            </a:r>
          </a:p>
          <a:p>
            <a:r>
              <a:rPr lang="es-ES" sz="1400" dirty="0">
                <a:solidFill>
                  <a:srgbClr val="00B050"/>
                </a:solidFill>
                <a:latin typeface="Consolas" panose="020B0609020204030204" pitchFamily="49" charset="0"/>
              </a:rPr>
              <a:t>  &lt;!ATTLIST ejemplo color CDATA #REQUIRED&gt;</a:t>
            </a:r>
          </a:p>
          <a:p>
            <a:r>
              <a:rPr lang="es-ES" sz="1400" dirty="0">
                <a:solidFill>
                  <a:srgbClr val="00B050"/>
                </a:solidFill>
                <a:latin typeface="Consolas" panose="020B0609020204030204" pitchFamily="49" charset="0"/>
              </a:rPr>
              <a:t>]&gt;</a:t>
            </a:r>
            <a:endParaRPr lang="it-IT" sz="1400" dirty="0">
              <a:solidFill>
                <a:srgbClr val="00B050"/>
              </a:solidFill>
              <a:latin typeface="Consolas" panose="020B0609020204030204" pitchFamily="49" charset="0"/>
            </a:endParaRPr>
          </a:p>
        </p:txBody>
      </p:sp>
      <p:sp>
        <p:nvSpPr>
          <p:cNvPr id="5" name="Rectángulo 4">
            <a:extLst>
              <a:ext uri="{FF2B5EF4-FFF2-40B4-BE49-F238E27FC236}">
                <a16:creationId xmlns:a16="http://schemas.microsoft.com/office/drawing/2014/main" id="{832318BD-A653-43A9-81DA-EE2BB59B98C4}"/>
              </a:ext>
            </a:extLst>
          </p:cNvPr>
          <p:cNvSpPr/>
          <p:nvPr/>
        </p:nvSpPr>
        <p:spPr>
          <a:xfrm>
            <a:off x="2794887" y="4585613"/>
            <a:ext cx="4520313" cy="95410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EMPTY&gt;</a:t>
            </a:r>
          </a:p>
          <a:p>
            <a:r>
              <a:rPr lang="es-ES" sz="1400" dirty="0">
                <a:solidFill>
                  <a:srgbClr val="00B050"/>
                </a:solidFill>
                <a:latin typeface="Consolas" panose="020B0609020204030204" pitchFamily="49" charset="0"/>
              </a:rPr>
              <a:t>  &lt;!ATTLIST ejemplo color NMTOKEN #REQUIRED&gt;</a:t>
            </a:r>
          </a:p>
          <a:p>
            <a:r>
              <a:rPr lang="es-ES" sz="1400" dirty="0">
                <a:solidFill>
                  <a:srgbClr val="00B050"/>
                </a:solidFill>
                <a:latin typeface="Consolas" panose="020B0609020204030204" pitchFamily="49" charset="0"/>
              </a:rPr>
              <a:t>]&gt;</a:t>
            </a:r>
            <a:endParaRPr lang="it-IT" sz="14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149479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F34E6-6055-463B-81B3-41700F4E4985}"/>
              </a:ext>
            </a:extLst>
          </p:cNvPr>
          <p:cNvSpPr>
            <a:spLocks noGrp="1"/>
          </p:cNvSpPr>
          <p:nvPr>
            <p:ph type="title"/>
          </p:nvPr>
        </p:nvSpPr>
        <p:spPr/>
        <p:txBody>
          <a:bodyPr/>
          <a:lstStyle/>
          <a:p>
            <a:r>
              <a:rPr lang="es-ES" dirty="0"/>
              <a:t>Declaración de atributos</a:t>
            </a:r>
          </a:p>
        </p:txBody>
      </p:sp>
      <p:sp>
        <p:nvSpPr>
          <p:cNvPr id="3" name="Marcador de contenido 2">
            <a:extLst>
              <a:ext uri="{FF2B5EF4-FFF2-40B4-BE49-F238E27FC236}">
                <a16:creationId xmlns:a16="http://schemas.microsoft.com/office/drawing/2014/main" id="{1ADDC92A-146A-49BD-9285-848C91EC7465}"/>
              </a:ext>
            </a:extLst>
          </p:cNvPr>
          <p:cNvSpPr>
            <a:spLocks noGrp="1"/>
          </p:cNvSpPr>
          <p:nvPr>
            <p:ph idx="1"/>
          </p:nvPr>
        </p:nvSpPr>
        <p:spPr/>
        <p:txBody>
          <a:bodyPr>
            <a:normAutofit lnSpcReduction="10000"/>
          </a:bodyPr>
          <a:lstStyle/>
          <a:p>
            <a:r>
              <a:rPr lang="es-ES" b="1" dirty="0"/>
              <a:t>NMTOKENS</a:t>
            </a:r>
            <a:r>
              <a:rPr lang="es-ES" dirty="0"/>
              <a:t>: el atributo sólo contiene letras, dígitos, y los caracteres punto ".", guion "-", subrayado "_", dos puntos ":" (como el tipo NMTOKEN) y también espacios en blanco</a:t>
            </a:r>
          </a:p>
          <a:p>
            <a:endParaRPr lang="es-ES" dirty="0"/>
          </a:p>
          <a:p>
            <a:endParaRPr lang="es-ES" b="1" dirty="0"/>
          </a:p>
          <a:p>
            <a:r>
              <a:rPr lang="es-ES" b="1" dirty="0"/>
              <a:t>valores</a:t>
            </a:r>
            <a:r>
              <a:rPr lang="es-ES" dirty="0"/>
              <a:t>: el atributo sólo puede contener uno de los términos de una lista. La lista se escribe entre paréntesis, con los términos separados por una barra vertical "|"</a:t>
            </a:r>
          </a:p>
        </p:txBody>
      </p:sp>
      <p:sp>
        <p:nvSpPr>
          <p:cNvPr id="4" name="Rectángulo 3">
            <a:extLst>
              <a:ext uri="{FF2B5EF4-FFF2-40B4-BE49-F238E27FC236}">
                <a16:creationId xmlns:a16="http://schemas.microsoft.com/office/drawing/2014/main" id="{FEE024A9-F152-40D1-A274-B6628D6BF537}"/>
              </a:ext>
            </a:extLst>
          </p:cNvPr>
          <p:cNvSpPr/>
          <p:nvPr/>
        </p:nvSpPr>
        <p:spPr>
          <a:xfrm>
            <a:off x="5300695" y="3069848"/>
            <a:ext cx="5074228" cy="95410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EMPTY&gt;</a:t>
            </a:r>
          </a:p>
          <a:p>
            <a:r>
              <a:rPr lang="es-ES" sz="1400" dirty="0">
                <a:solidFill>
                  <a:srgbClr val="00B050"/>
                </a:solidFill>
                <a:latin typeface="Consolas" panose="020B0609020204030204" pitchFamily="49" charset="0"/>
              </a:rPr>
              <a:t>  &lt;!ATTLIST ejemplo color NMTOKENS #REQUIRED&gt;</a:t>
            </a:r>
          </a:p>
          <a:p>
            <a:r>
              <a:rPr lang="es-ES" sz="1400" dirty="0">
                <a:solidFill>
                  <a:srgbClr val="00B050"/>
                </a:solidFill>
                <a:latin typeface="Consolas" panose="020B0609020204030204" pitchFamily="49" charset="0"/>
              </a:rPr>
              <a:t>]&gt;</a:t>
            </a:r>
            <a:endParaRPr lang="it-IT" sz="1400" dirty="0">
              <a:solidFill>
                <a:srgbClr val="00B050"/>
              </a:solidFill>
              <a:latin typeface="Consolas" panose="020B0609020204030204" pitchFamily="49" charset="0"/>
            </a:endParaRPr>
          </a:p>
        </p:txBody>
      </p:sp>
      <p:sp>
        <p:nvSpPr>
          <p:cNvPr id="5" name="Rectángulo 4">
            <a:extLst>
              <a:ext uri="{FF2B5EF4-FFF2-40B4-BE49-F238E27FC236}">
                <a16:creationId xmlns:a16="http://schemas.microsoft.com/office/drawing/2014/main" id="{832318BD-A653-43A9-81DA-EE2BB59B98C4}"/>
              </a:ext>
            </a:extLst>
          </p:cNvPr>
          <p:cNvSpPr/>
          <p:nvPr/>
        </p:nvSpPr>
        <p:spPr>
          <a:xfrm>
            <a:off x="5300695" y="5125710"/>
            <a:ext cx="5636936" cy="95410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EMPTY&gt;</a:t>
            </a:r>
          </a:p>
          <a:p>
            <a:r>
              <a:rPr lang="es-ES" sz="1400" dirty="0">
                <a:solidFill>
                  <a:srgbClr val="00B050"/>
                </a:solidFill>
                <a:latin typeface="Consolas" panose="020B0609020204030204" pitchFamily="49" charset="0"/>
              </a:rPr>
              <a:t>  &lt;!ATTLIST ejemplo color (</a:t>
            </a:r>
            <a:r>
              <a:rPr lang="es-ES" sz="1400" dirty="0" err="1">
                <a:solidFill>
                  <a:srgbClr val="00B050"/>
                </a:solidFill>
                <a:latin typeface="Consolas" panose="020B0609020204030204" pitchFamily="49" charset="0"/>
              </a:rPr>
              <a:t>azul|blanco|rojo</a:t>
            </a:r>
            <a:r>
              <a:rPr lang="es-ES" sz="1400" dirty="0">
                <a:solidFill>
                  <a:srgbClr val="00B050"/>
                </a:solidFill>
                <a:latin typeface="Consolas" panose="020B0609020204030204" pitchFamily="49" charset="0"/>
              </a:rPr>
              <a:t>) #REQUIRED&gt;</a:t>
            </a:r>
          </a:p>
          <a:p>
            <a:r>
              <a:rPr lang="es-ES" sz="1400" dirty="0">
                <a:solidFill>
                  <a:srgbClr val="00B050"/>
                </a:solidFill>
                <a:latin typeface="Consolas" panose="020B0609020204030204" pitchFamily="49" charset="0"/>
              </a:rPr>
              <a:t>]&gt;</a:t>
            </a:r>
            <a:endParaRPr lang="it-IT" sz="14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571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F34E6-6055-463B-81B3-41700F4E4985}"/>
              </a:ext>
            </a:extLst>
          </p:cNvPr>
          <p:cNvSpPr>
            <a:spLocks noGrp="1"/>
          </p:cNvSpPr>
          <p:nvPr>
            <p:ph type="title"/>
          </p:nvPr>
        </p:nvSpPr>
        <p:spPr/>
        <p:txBody>
          <a:bodyPr/>
          <a:lstStyle/>
          <a:p>
            <a:r>
              <a:rPr lang="es-ES" dirty="0"/>
              <a:t>Declaración de atributos</a:t>
            </a:r>
          </a:p>
        </p:txBody>
      </p:sp>
      <p:sp>
        <p:nvSpPr>
          <p:cNvPr id="3" name="Marcador de contenido 2">
            <a:extLst>
              <a:ext uri="{FF2B5EF4-FFF2-40B4-BE49-F238E27FC236}">
                <a16:creationId xmlns:a16="http://schemas.microsoft.com/office/drawing/2014/main" id="{1ADDC92A-146A-49BD-9285-848C91EC7465}"/>
              </a:ext>
            </a:extLst>
          </p:cNvPr>
          <p:cNvSpPr>
            <a:spLocks noGrp="1"/>
          </p:cNvSpPr>
          <p:nvPr>
            <p:ph idx="1"/>
          </p:nvPr>
        </p:nvSpPr>
        <p:spPr/>
        <p:txBody>
          <a:bodyPr>
            <a:normAutofit/>
          </a:bodyPr>
          <a:lstStyle/>
          <a:p>
            <a:r>
              <a:rPr lang="es-ES" b="1" dirty="0"/>
              <a:t>ID</a:t>
            </a:r>
            <a:r>
              <a:rPr lang="es-ES" dirty="0"/>
              <a:t>: el valor del atributo (no el nombre) debe ser único y no se puede repetir en otros elementos o atributos</a:t>
            </a:r>
          </a:p>
          <a:p>
            <a:endParaRPr lang="es-ES" b="1" dirty="0"/>
          </a:p>
          <a:p>
            <a:endParaRPr lang="es-ES" b="1" dirty="0"/>
          </a:p>
          <a:p>
            <a:r>
              <a:rPr lang="es-ES" b="1" dirty="0"/>
              <a:t>IDREF</a:t>
            </a:r>
            <a:r>
              <a:rPr lang="es-ES" dirty="0"/>
              <a:t>: el valor del atributo debe coincidir con el valor del atributo ID de otro elemento</a:t>
            </a:r>
          </a:p>
        </p:txBody>
      </p:sp>
      <p:sp>
        <p:nvSpPr>
          <p:cNvPr id="4" name="Rectángulo 3">
            <a:extLst>
              <a:ext uri="{FF2B5EF4-FFF2-40B4-BE49-F238E27FC236}">
                <a16:creationId xmlns:a16="http://schemas.microsoft.com/office/drawing/2014/main" id="{FEE024A9-F152-40D1-A274-B6628D6BF537}"/>
              </a:ext>
            </a:extLst>
          </p:cNvPr>
          <p:cNvSpPr/>
          <p:nvPr/>
        </p:nvSpPr>
        <p:spPr>
          <a:xfrm>
            <a:off x="5221565" y="2920379"/>
            <a:ext cx="5074228" cy="1169551"/>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(libro*)&gt;</a:t>
            </a:r>
          </a:p>
          <a:p>
            <a:r>
              <a:rPr lang="es-ES" sz="1400" dirty="0">
                <a:solidFill>
                  <a:srgbClr val="00B050"/>
                </a:solidFill>
                <a:latin typeface="Consolas" panose="020B0609020204030204" pitchFamily="49" charset="0"/>
              </a:rPr>
              <a:t>  &lt;!ELEMENT libro (#PCDATA) &gt;</a:t>
            </a:r>
          </a:p>
          <a:p>
            <a:r>
              <a:rPr lang="es-ES" sz="1400" dirty="0">
                <a:solidFill>
                  <a:srgbClr val="00B050"/>
                </a:solidFill>
                <a:latin typeface="Consolas" panose="020B0609020204030204" pitchFamily="49" charset="0"/>
              </a:rPr>
              <a:t>  &lt;!ATTLIST libro </a:t>
            </a:r>
            <a:r>
              <a:rPr lang="es-ES" sz="1400" dirty="0" err="1">
                <a:solidFill>
                  <a:srgbClr val="00B050"/>
                </a:solidFill>
                <a:latin typeface="Consolas" panose="020B0609020204030204" pitchFamily="49" charset="0"/>
              </a:rPr>
              <a:t>codigo</a:t>
            </a:r>
            <a:r>
              <a:rPr lang="es-ES" sz="1400" dirty="0">
                <a:solidFill>
                  <a:srgbClr val="00B050"/>
                </a:solidFill>
                <a:latin typeface="Consolas" panose="020B0609020204030204" pitchFamily="49" charset="0"/>
              </a:rPr>
              <a:t> ID #REQUIRED&gt;</a:t>
            </a:r>
          </a:p>
          <a:p>
            <a:r>
              <a:rPr lang="es-ES" sz="1400" dirty="0">
                <a:solidFill>
                  <a:srgbClr val="00B050"/>
                </a:solidFill>
                <a:latin typeface="Consolas" panose="020B0609020204030204" pitchFamily="49" charset="0"/>
              </a:rPr>
              <a:t>]&gt;</a:t>
            </a:r>
            <a:endParaRPr lang="it-IT" sz="1400" dirty="0">
              <a:solidFill>
                <a:srgbClr val="00B050"/>
              </a:solidFill>
              <a:latin typeface="Consolas" panose="020B0609020204030204" pitchFamily="49" charset="0"/>
            </a:endParaRPr>
          </a:p>
        </p:txBody>
      </p:sp>
      <p:sp>
        <p:nvSpPr>
          <p:cNvPr id="5" name="Rectángulo 4">
            <a:extLst>
              <a:ext uri="{FF2B5EF4-FFF2-40B4-BE49-F238E27FC236}">
                <a16:creationId xmlns:a16="http://schemas.microsoft.com/office/drawing/2014/main" id="{832318BD-A653-43A9-81DA-EE2BB59B98C4}"/>
              </a:ext>
            </a:extLst>
          </p:cNvPr>
          <p:cNvSpPr/>
          <p:nvPr/>
        </p:nvSpPr>
        <p:spPr>
          <a:xfrm>
            <a:off x="5221565" y="4483872"/>
            <a:ext cx="5074228" cy="1600438"/>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a:t>
            </a:r>
            <a:r>
              <a:rPr lang="es-ES" sz="1400" dirty="0" err="1">
                <a:solidFill>
                  <a:srgbClr val="00B050"/>
                </a:solidFill>
                <a:latin typeface="Consolas" panose="020B0609020204030204" pitchFamily="49" charset="0"/>
              </a:rPr>
              <a:t>libro|prestamo</a:t>
            </a:r>
            <a:r>
              <a:rPr lang="es-ES" sz="1400" dirty="0">
                <a:solidFill>
                  <a:srgbClr val="00B050"/>
                </a:solidFill>
                <a:latin typeface="Consolas" panose="020B0609020204030204" pitchFamily="49" charset="0"/>
              </a:rPr>
              <a:t>)*)&gt;</a:t>
            </a:r>
          </a:p>
          <a:p>
            <a:r>
              <a:rPr lang="es-ES" sz="1400" dirty="0">
                <a:solidFill>
                  <a:srgbClr val="00B050"/>
                </a:solidFill>
                <a:latin typeface="Consolas" panose="020B0609020204030204" pitchFamily="49" charset="0"/>
              </a:rPr>
              <a:t>  &lt;!ELEMENT libro (#PCDATA) &gt;</a:t>
            </a:r>
          </a:p>
          <a:p>
            <a:r>
              <a:rPr lang="es-ES" sz="1400" dirty="0">
                <a:solidFill>
                  <a:srgbClr val="00B050"/>
                </a:solidFill>
                <a:latin typeface="Consolas" panose="020B0609020204030204" pitchFamily="49" charset="0"/>
              </a:rPr>
              <a:t>  &lt;!ATTLIST libro </a:t>
            </a:r>
            <a:r>
              <a:rPr lang="es-ES" sz="1400" dirty="0" err="1">
                <a:solidFill>
                  <a:srgbClr val="00B050"/>
                </a:solidFill>
                <a:latin typeface="Consolas" panose="020B0609020204030204" pitchFamily="49" charset="0"/>
              </a:rPr>
              <a:t>codigo</a:t>
            </a:r>
            <a:r>
              <a:rPr lang="es-ES" sz="1400" dirty="0">
                <a:solidFill>
                  <a:srgbClr val="00B050"/>
                </a:solidFill>
                <a:latin typeface="Consolas" panose="020B0609020204030204" pitchFamily="49" charset="0"/>
              </a:rPr>
              <a:t> ID #REQUIRED&gt;</a:t>
            </a:r>
          </a:p>
          <a:p>
            <a:r>
              <a:rPr lang="es-ES" sz="1400" dirty="0">
                <a:solidFill>
                  <a:srgbClr val="00B050"/>
                </a:solidFill>
                <a:latin typeface="Consolas" panose="020B0609020204030204" pitchFamily="49" charset="0"/>
              </a:rPr>
              <a:t>  &lt;!ELEMENT </a:t>
            </a:r>
            <a:r>
              <a:rPr lang="es-ES" sz="1400" dirty="0" err="1">
                <a:solidFill>
                  <a:srgbClr val="00B050"/>
                </a:solidFill>
                <a:latin typeface="Consolas" panose="020B0609020204030204" pitchFamily="49" charset="0"/>
              </a:rPr>
              <a:t>prestamo</a:t>
            </a:r>
            <a:r>
              <a:rPr lang="es-ES" sz="1400" dirty="0">
                <a:solidFill>
                  <a:srgbClr val="00B050"/>
                </a:solidFill>
                <a:latin typeface="Consolas" panose="020B0609020204030204" pitchFamily="49" charset="0"/>
              </a:rPr>
              <a:t> (#PCDATA) &gt;</a:t>
            </a:r>
          </a:p>
          <a:p>
            <a:r>
              <a:rPr lang="es-ES" sz="1400" dirty="0">
                <a:solidFill>
                  <a:srgbClr val="00B050"/>
                </a:solidFill>
                <a:latin typeface="Consolas" panose="020B0609020204030204" pitchFamily="49" charset="0"/>
              </a:rPr>
              <a:t>  &lt;!ATTLIST </a:t>
            </a:r>
            <a:r>
              <a:rPr lang="es-ES" sz="1400" dirty="0" err="1">
                <a:solidFill>
                  <a:srgbClr val="00B050"/>
                </a:solidFill>
                <a:latin typeface="Consolas" panose="020B0609020204030204" pitchFamily="49" charset="0"/>
              </a:rPr>
              <a:t>prestamo</a:t>
            </a:r>
            <a:r>
              <a:rPr lang="es-ES" sz="1400" dirty="0">
                <a:solidFill>
                  <a:srgbClr val="00B050"/>
                </a:solidFill>
                <a:latin typeface="Consolas" panose="020B0609020204030204" pitchFamily="49" charset="0"/>
              </a:rPr>
              <a:t> libro IDREF #REQUIRED&gt;</a:t>
            </a:r>
          </a:p>
          <a:p>
            <a:r>
              <a:rPr lang="es-ES" sz="1400" dirty="0">
                <a:solidFill>
                  <a:srgbClr val="00B050"/>
                </a:solidFill>
                <a:latin typeface="Consolas" panose="020B0609020204030204" pitchFamily="49" charset="0"/>
              </a:rPr>
              <a:t>]&gt;</a:t>
            </a:r>
            <a:endParaRPr lang="it-IT" sz="14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83603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F34E6-6055-463B-81B3-41700F4E4985}"/>
              </a:ext>
            </a:extLst>
          </p:cNvPr>
          <p:cNvSpPr>
            <a:spLocks noGrp="1"/>
          </p:cNvSpPr>
          <p:nvPr>
            <p:ph type="title"/>
          </p:nvPr>
        </p:nvSpPr>
        <p:spPr/>
        <p:txBody>
          <a:bodyPr/>
          <a:lstStyle/>
          <a:p>
            <a:r>
              <a:rPr lang="es-ES" dirty="0"/>
              <a:t>Declaración de atributos</a:t>
            </a:r>
          </a:p>
        </p:txBody>
      </p:sp>
      <p:sp>
        <p:nvSpPr>
          <p:cNvPr id="3" name="Marcador de contenido 2">
            <a:extLst>
              <a:ext uri="{FF2B5EF4-FFF2-40B4-BE49-F238E27FC236}">
                <a16:creationId xmlns:a16="http://schemas.microsoft.com/office/drawing/2014/main" id="{1ADDC92A-146A-49BD-9285-848C91EC7465}"/>
              </a:ext>
            </a:extLst>
          </p:cNvPr>
          <p:cNvSpPr>
            <a:spLocks noGrp="1"/>
          </p:cNvSpPr>
          <p:nvPr>
            <p:ph idx="1"/>
          </p:nvPr>
        </p:nvSpPr>
        <p:spPr>
          <a:xfrm>
            <a:off x="1130270" y="2171769"/>
            <a:ext cx="9603275" cy="3657531"/>
          </a:xfrm>
        </p:spPr>
        <p:txBody>
          <a:bodyPr>
            <a:normAutofit/>
          </a:bodyPr>
          <a:lstStyle/>
          <a:p>
            <a:r>
              <a:rPr lang="es-ES" b="1" dirty="0"/>
              <a:t>IDREFS</a:t>
            </a:r>
            <a:r>
              <a:rPr lang="es-ES" dirty="0"/>
              <a:t>: el valor del atributo es una serie de valores separados por espacios que coinciden con el valor del atributo ID de otros elementos</a:t>
            </a:r>
          </a:p>
          <a:p>
            <a:endParaRPr lang="es-ES" b="1" dirty="0"/>
          </a:p>
          <a:p>
            <a:endParaRPr lang="es-ES" b="1" dirty="0"/>
          </a:p>
          <a:p>
            <a:pPr marL="0" indent="0">
              <a:buNone/>
            </a:pPr>
            <a:endParaRPr lang="es-ES" b="1" dirty="0"/>
          </a:p>
          <a:p>
            <a:r>
              <a:rPr lang="es-ES" b="1" dirty="0"/>
              <a:t>ENTITY: </a:t>
            </a:r>
            <a:r>
              <a:rPr lang="es-ES" dirty="0"/>
              <a:t>el valor del atributo es alguna entidad definida en la DTD</a:t>
            </a:r>
            <a:endParaRPr lang="es-ES" b="1" dirty="0"/>
          </a:p>
          <a:p>
            <a:r>
              <a:rPr lang="es-ES" b="1" dirty="0"/>
              <a:t>ENTITIES: </a:t>
            </a:r>
            <a:r>
              <a:rPr lang="es-ES" dirty="0"/>
              <a:t>el valor del atributo es alguna de las entidades de una lista de entidades definida en la DTD</a:t>
            </a:r>
            <a:endParaRPr lang="es-ES" b="1" dirty="0"/>
          </a:p>
        </p:txBody>
      </p:sp>
      <p:sp>
        <p:nvSpPr>
          <p:cNvPr id="4" name="Rectángulo 3">
            <a:extLst>
              <a:ext uri="{FF2B5EF4-FFF2-40B4-BE49-F238E27FC236}">
                <a16:creationId xmlns:a16="http://schemas.microsoft.com/office/drawing/2014/main" id="{FEE024A9-F152-40D1-A274-B6628D6BF537}"/>
              </a:ext>
            </a:extLst>
          </p:cNvPr>
          <p:cNvSpPr/>
          <p:nvPr/>
        </p:nvSpPr>
        <p:spPr>
          <a:xfrm>
            <a:off x="5177603" y="2981925"/>
            <a:ext cx="5074228" cy="1600438"/>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a:t>
            </a:r>
            <a:r>
              <a:rPr lang="es-ES" sz="1400" dirty="0" err="1">
                <a:solidFill>
                  <a:srgbClr val="00B050"/>
                </a:solidFill>
                <a:latin typeface="Consolas" panose="020B0609020204030204" pitchFamily="49" charset="0"/>
              </a:rPr>
              <a:t>libro|prestamo</a:t>
            </a:r>
            <a:r>
              <a:rPr lang="es-ES" sz="1400" dirty="0">
                <a:solidFill>
                  <a:srgbClr val="00B050"/>
                </a:solidFill>
                <a:latin typeface="Consolas" panose="020B0609020204030204" pitchFamily="49" charset="0"/>
              </a:rPr>
              <a:t>)*)&gt;</a:t>
            </a:r>
          </a:p>
          <a:p>
            <a:r>
              <a:rPr lang="es-ES" sz="1400" dirty="0">
                <a:solidFill>
                  <a:srgbClr val="00B050"/>
                </a:solidFill>
                <a:latin typeface="Consolas" panose="020B0609020204030204" pitchFamily="49" charset="0"/>
              </a:rPr>
              <a:t>  &lt;!ELEMENT libro (#PCDATA) &gt;</a:t>
            </a:r>
          </a:p>
          <a:p>
            <a:r>
              <a:rPr lang="es-ES" sz="1400" dirty="0">
                <a:solidFill>
                  <a:srgbClr val="00B050"/>
                </a:solidFill>
                <a:latin typeface="Consolas" panose="020B0609020204030204" pitchFamily="49" charset="0"/>
              </a:rPr>
              <a:t>  &lt;!ATTLIST libro </a:t>
            </a:r>
            <a:r>
              <a:rPr lang="es-ES" sz="1400" dirty="0" err="1">
                <a:solidFill>
                  <a:srgbClr val="00B050"/>
                </a:solidFill>
                <a:latin typeface="Consolas" panose="020B0609020204030204" pitchFamily="49" charset="0"/>
              </a:rPr>
              <a:t>codigo</a:t>
            </a:r>
            <a:r>
              <a:rPr lang="es-ES" sz="1400" dirty="0">
                <a:solidFill>
                  <a:srgbClr val="00B050"/>
                </a:solidFill>
                <a:latin typeface="Consolas" panose="020B0609020204030204" pitchFamily="49" charset="0"/>
              </a:rPr>
              <a:t> ID #REQUIRED&gt;</a:t>
            </a:r>
          </a:p>
          <a:p>
            <a:r>
              <a:rPr lang="es-ES" sz="1400" dirty="0">
                <a:solidFill>
                  <a:srgbClr val="00B050"/>
                </a:solidFill>
                <a:latin typeface="Consolas" panose="020B0609020204030204" pitchFamily="49" charset="0"/>
              </a:rPr>
              <a:t>  &lt;!ELEMENT </a:t>
            </a:r>
            <a:r>
              <a:rPr lang="es-ES" sz="1400" dirty="0" err="1">
                <a:solidFill>
                  <a:srgbClr val="00B050"/>
                </a:solidFill>
                <a:latin typeface="Consolas" panose="020B0609020204030204" pitchFamily="49" charset="0"/>
              </a:rPr>
              <a:t>prestamo</a:t>
            </a:r>
            <a:r>
              <a:rPr lang="es-ES" sz="1400" dirty="0">
                <a:solidFill>
                  <a:srgbClr val="00B050"/>
                </a:solidFill>
                <a:latin typeface="Consolas" panose="020B0609020204030204" pitchFamily="49" charset="0"/>
              </a:rPr>
              <a:t> (#PCDATA) &gt;</a:t>
            </a:r>
          </a:p>
          <a:p>
            <a:r>
              <a:rPr lang="es-ES" sz="1400" dirty="0">
                <a:solidFill>
                  <a:srgbClr val="00B050"/>
                </a:solidFill>
                <a:latin typeface="Consolas" panose="020B0609020204030204" pitchFamily="49" charset="0"/>
              </a:rPr>
              <a:t>  &lt;!ATTLIST </a:t>
            </a:r>
            <a:r>
              <a:rPr lang="es-ES" sz="1400" dirty="0" err="1">
                <a:solidFill>
                  <a:srgbClr val="00B050"/>
                </a:solidFill>
                <a:latin typeface="Consolas" panose="020B0609020204030204" pitchFamily="49" charset="0"/>
              </a:rPr>
              <a:t>prestamo</a:t>
            </a:r>
            <a:r>
              <a:rPr lang="es-ES" sz="1400" dirty="0">
                <a:solidFill>
                  <a:srgbClr val="00B050"/>
                </a:solidFill>
                <a:latin typeface="Consolas" panose="020B0609020204030204" pitchFamily="49" charset="0"/>
              </a:rPr>
              <a:t> libro IDREFS #REQUIRED&gt;</a:t>
            </a:r>
          </a:p>
          <a:p>
            <a:r>
              <a:rPr lang="es-ES" sz="1400" dirty="0">
                <a:solidFill>
                  <a:srgbClr val="00B050"/>
                </a:solidFill>
                <a:latin typeface="Consolas" panose="020B0609020204030204" pitchFamily="49" charset="0"/>
              </a:rPr>
              <a:t>]&gt;</a:t>
            </a:r>
            <a:endParaRPr lang="it-IT" sz="14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522526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F34E6-6055-463B-81B3-41700F4E4985}"/>
              </a:ext>
            </a:extLst>
          </p:cNvPr>
          <p:cNvSpPr>
            <a:spLocks noGrp="1"/>
          </p:cNvSpPr>
          <p:nvPr>
            <p:ph type="title"/>
          </p:nvPr>
        </p:nvSpPr>
        <p:spPr/>
        <p:txBody>
          <a:bodyPr/>
          <a:lstStyle/>
          <a:p>
            <a:r>
              <a:rPr lang="es-ES" dirty="0"/>
              <a:t>Declaración de atributos</a:t>
            </a:r>
          </a:p>
        </p:txBody>
      </p:sp>
      <p:sp>
        <p:nvSpPr>
          <p:cNvPr id="3" name="Marcador de contenido 2">
            <a:extLst>
              <a:ext uri="{FF2B5EF4-FFF2-40B4-BE49-F238E27FC236}">
                <a16:creationId xmlns:a16="http://schemas.microsoft.com/office/drawing/2014/main" id="{1ADDC92A-146A-49BD-9285-848C91EC7465}"/>
              </a:ext>
            </a:extLst>
          </p:cNvPr>
          <p:cNvSpPr>
            <a:spLocks noGrp="1"/>
          </p:cNvSpPr>
          <p:nvPr>
            <p:ph idx="1"/>
          </p:nvPr>
        </p:nvSpPr>
        <p:spPr>
          <a:xfrm>
            <a:off x="1130270" y="2171769"/>
            <a:ext cx="9603275" cy="3657531"/>
          </a:xfrm>
        </p:spPr>
        <p:txBody>
          <a:bodyPr>
            <a:normAutofit/>
          </a:bodyPr>
          <a:lstStyle/>
          <a:p>
            <a:r>
              <a:rPr lang="es-ES" dirty="0"/>
              <a:t>Los valores iniciales de los atributos son los siguientes:</a:t>
            </a:r>
          </a:p>
          <a:p>
            <a:pPr lvl="1"/>
            <a:r>
              <a:rPr lang="es-ES" b="1" dirty="0"/>
              <a:t>#REQUIRED</a:t>
            </a:r>
            <a:r>
              <a:rPr lang="es-ES" dirty="0"/>
              <a:t>: el atributo es obligatorio, aunque no se especifica ningún valor predeterminado</a:t>
            </a:r>
          </a:p>
          <a:p>
            <a:pPr lvl="1"/>
            <a:r>
              <a:rPr lang="es-ES" b="1" dirty="0"/>
              <a:t>#IMPLIED</a:t>
            </a:r>
            <a:r>
              <a:rPr lang="es-ES" dirty="0"/>
              <a:t>: el atributo no es obligatorio y no se especifica ningún valor predeterminado</a:t>
            </a:r>
          </a:p>
          <a:p>
            <a:pPr lvl="1"/>
            <a:r>
              <a:rPr lang="es-ES" b="1" dirty="0"/>
              <a:t>#FIXED valor</a:t>
            </a:r>
            <a:r>
              <a:rPr lang="es-ES" dirty="0"/>
              <a:t>: el atributo tiene un valor fijo</a:t>
            </a:r>
          </a:p>
          <a:p>
            <a:pPr lvl="1"/>
            <a:r>
              <a:rPr lang="es-ES" b="1" dirty="0"/>
              <a:t>valor</a:t>
            </a:r>
            <a:r>
              <a:rPr lang="es-ES" dirty="0"/>
              <a:t>: el atributo tiene un valor predeterminado</a:t>
            </a:r>
          </a:p>
        </p:txBody>
      </p:sp>
    </p:spTree>
    <p:extLst>
      <p:ext uri="{BB962C8B-B14F-4D97-AF65-F5344CB8AC3E}">
        <p14:creationId xmlns:p14="http://schemas.microsoft.com/office/powerpoint/2010/main" val="96320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53F35-249D-47A9-8D43-9051EBBB4BC6}"/>
              </a:ext>
            </a:extLst>
          </p:cNvPr>
          <p:cNvSpPr>
            <a:spLocks noGrp="1"/>
          </p:cNvSpPr>
          <p:nvPr>
            <p:ph type="title"/>
          </p:nvPr>
        </p:nvSpPr>
        <p:spPr/>
        <p:txBody>
          <a:bodyPr/>
          <a:lstStyle/>
          <a:p>
            <a:r>
              <a:rPr lang="es-ES" dirty="0"/>
              <a:t>Ejemplo de DTD</a:t>
            </a:r>
          </a:p>
        </p:txBody>
      </p:sp>
      <p:sp>
        <p:nvSpPr>
          <p:cNvPr id="4" name="Rectángulo 3">
            <a:extLst>
              <a:ext uri="{FF2B5EF4-FFF2-40B4-BE49-F238E27FC236}">
                <a16:creationId xmlns:a16="http://schemas.microsoft.com/office/drawing/2014/main" id="{C2F43682-D8A7-4E44-9BA5-86653DC65A9D}"/>
              </a:ext>
            </a:extLst>
          </p:cNvPr>
          <p:cNvSpPr/>
          <p:nvPr/>
        </p:nvSpPr>
        <p:spPr>
          <a:xfrm>
            <a:off x="667149" y="2393229"/>
            <a:ext cx="5074228" cy="2462213"/>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xml</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version</a:t>
            </a:r>
            <a:r>
              <a:rPr lang="es-ES" sz="1400" dirty="0">
                <a:solidFill>
                  <a:srgbClr val="00B050"/>
                </a:solidFill>
                <a:latin typeface="Consolas" panose="020B0609020204030204" pitchFamily="49" charset="0"/>
              </a:rPr>
              <a:t>="1.0" </a:t>
            </a:r>
            <a:r>
              <a:rPr lang="es-ES" sz="1400" dirty="0" err="1">
                <a:solidFill>
                  <a:srgbClr val="00B050"/>
                </a:solidFill>
                <a:latin typeface="Consolas" panose="020B0609020204030204" pitchFamily="49" charset="0"/>
              </a:rPr>
              <a:t>encoding</a:t>
            </a:r>
            <a:r>
              <a:rPr lang="es-ES" sz="1400" dirty="0">
                <a:solidFill>
                  <a:srgbClr val="00B050"/>
                </a:solidFill>
                <a:latin typeface="Consolas" panose="020B0609020204030204" pitchFamily="49" charset="0"/>
              </a:rPr>
              <a:t>="UTF-8"?&gt; </a:t>
            </a:r>
          </a:p>
          <a:p>
            <a:r>
              <a:rPr lang="es-ES" sz="1400" dirty="0">
                <a:solidFill>
                  <a:srgbClr val="00B050"/>
                </a:solidFill>
                <a:latin typeface="Consolas" panose="020B0609020204030204" pitchFamily="49" charset="0"/>
              </a:rPr>
              <a:t>&lt;!DOCTYPE </a:t>
            </a:r>
            <a:r>
              <a:rPr lang="es-ES" sz="1400" dirty="0" err="1">
                <a:solidFill>
                  <a:srgbClr val="00B050"/>
                </a:solidFill>
                <a:latin typeface="Consolas" panose="020B0609020204030204" pitchFamily="49" charset="0"/>
              </a:rPr>
              <a:t>garderia</a:t>
            </a:r>
            <a:r>
              <a:rPr lang="es-ES" sz="1400" dirty="0">
                <a:solidFill>
                  <a:srgbClr val="00B050"/>
                </a:solidFill>
                <a:latin typeface="Consolas" panose="020B0609020204030204" pitchFamily="49" charset="0"/>
              </a:rPr>
              <a:t> SYSTEM "garderia.dtd"&gt;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garderia</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neno</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numeroExpedente</a:t>
            </a:r>
            <a:r>
              <a:rPr lang="es-ES" sz="1400" dirty="0">
                <a:solidFill>
                  <a:srgbClr val="00B050"/>
                </a:solidFill>
                <a:latin typeface="Consolas" panose="020B0609020204030204" pitchFamily="49" charset="0"/>
              </a:rPr>
              <a:t>="2344"&gt;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nome</a:t>
            </a:r>
            <a:r>
              <a:rPr lang="es-ES" sz="1400" dirty="0">
                <a:solidFill>
                  <a:srgbClr val="00B050"/>
                </a:solidFill>
                <a:latin typeface="Consolas" panose="020B0609020204030204" pitchFamily="49" charset="0"/>
              </a:rPr>
              <a:t>&gt;Noa Blanco Coello&lt;/</a:t>
            </a:r>
            <a:r>
              <a:rPr lang="es-ES" sz="1400" dirty="0" err="1">
                <a:solidFill>
                  <a:srgbClr val="00B050"/>
                </a:solidFill>
                <a:latin typeface="Consolas" panose="020B0609020204030204" pitchFamily="49" charset="0"/>
              </a:rPr>
              <a:t>nome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dataNacemento</a:t>
            </a:r>
            <a:r>
              <a:rPr lang="es-ES" sz="1400" dirty="0">
                <a:solidFill>
                  <a:srgbClr val="00B050"/>
                </a:solidFill>
                <a:latin typeface="Consolas" panose="020B0609020204030204" pitchFamily="49" charset="0"/>
              </a:rPr>
              <a:t>&gt;2010-10-12&lt;/</a:t>
            </a:r>
            <a:r>
              <a:rPr lang="es-ES" sz="1400" dirty="0" err="1">
                <a:solidFill>
                  <a:srgbClr val="00B050"/>
                </a:solidFill>
                <a:latin typeface="Consolas" panose="020B0609020204030204" pitchFamily="49" charset="0"/>
              </a:rPr>
              <a:t>dataNacemento</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&lt;peso&gt;13.5&lt;/peso&gt; </a:t>
            </a:r>
          </a:p>
          <a:p>
            <a:r>
              <a:rPr lang="es-ES" sz="1400" dirty="0">
                <a:solidFill>
                  <a:srgbClr val="00B050"/>
                </a:solidFill>
                <a:latin typeface="Consolas" panose="020B0609020204030204" pitchFamily="49" charset="0"/>
              </a:rPr>
              <a:t>    &lt;altura&gt;78&lt;/altura&gt; </a:t>
            </a:r>
          </a:p>
          <a:p>
            <a:r>
              <a:rPr lang="es-ES" sz="1400" dirty="0">
                <a:solidFill>
                  <a:srgbClr val="00B050"/>
                </a:solidFill>
                <a:latin typeface="Consolas" panose="020B0609020204030204" pitchFamily="49" charset="0"/>
              </a:rPr>
              <a:t>    &lt;vacunas&gt;true&lt;/vacunas&gt;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neno</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garderia</a:t>
            </a:r>
            <a:r>
              <a:rPr lang="es-ES" sz="1400" dirty="0">
                <a:solidFill>
                  <a:srgbClr val="00B050"/>
                </a:solidFill>
                <a:latin typeface="Consolas" panose="020B0609020204030204" pitchFamily="49" charset="0"/>
              </a:rPr>
              <a:t>&gt;</a:t>
            </a:r>
            <a:endParaRPr lang="it-IT" sz="1400" dirty="0">
              <a:solidFill>
                <a:srgbClr val="00B050"/>
              </a:solidFill>
              <a:latin typeface="Consolas" panose="020B0609020204030204" pitchFamily="49" charset="0"/>
            </a:endParaRPr>
          </a:p>
        </p:txBody>
      </p:sp>
      <p:sp>
        <p:nvSpPr>
          <p:cNvPr id="5" name="Rectángulo 4">
            <a:extLst>
              <a:ext uri="{FF2B5EF4-FFF2-40B4-BE49-F238E27FC236}">
                <a16:creationId xmlns:a16="http://schemas.microsoft.com/office/drawing/2014/main" id="{192F3C2E-D038-43FB-8EB2-CB03762C2DC5}"/>
              </a:ext>
            </a:extLst>
          </p:cNvPr>
          <p:cNvSpPr/>
          <p:nvPr/>
        </p:nvSpPr>
        <p:spPr>
          <a:xfrm>
            <a:off x="6096000" y="2575327"/>
            <a:ext cx="5074228" cy="2031325"/>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&lt;!ELEMENT </a:t>
            </a:r>
            <a:r>
              <a:rPr lang="es-ES" sz="1400" dirty="0" err="1">
                <a:solidFill>
                  <a:srgbClr val="00B050"/>
                </a:solidFill>
                <a:latin typeface="Consolas" panose="020B0609020204030204" pitchFamily="49" charset="0"/>
              </a:rPr>
              <a:t>garderia</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neno</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&lt;!ELEMENT </a:t>
            </a:r>
            <a:r>
              <a:rPr lang="es-ES" sz="1400" dirty="0" err="1">
                <a:solidFill>
                  <a:srgbClr val="00B050"/>
                </a:solidFill>
                <a:latin typeface="Consolas" panose="020B0609020204030204" pitchFamily="49" charset="0"/>
              </a:rPr>
              <a:t>neno</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nome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dataNacemento</a:t>
            </a:r>
            <a:r>
              <a:rPr lang="es-ES" sz="1400" dirty="0">
                <a:solidFill>
                  <a:srgbClr val="00B050"/>
                </a:solidFill>
                <a:latin typeface="Consolas" panose="020B0609020204030204" pitchFamily="49" charset="0"/>
              </a:rPr>
              <a:t>, peso, altura, vacunas)&gt;       </a:t>
            </a:r>
          </a:p>
          <a:p>
            <a:r>
              <a:rPr lang="es-ES" sz="1400" dirty="0">
                <a:solidFill>
                  <a:srgbClr val="00B050"/>
                </a:solidFill>
                <a:latin typeface="Consolas" panose="020B0609020204030204" pitchFamily="49" charset="0"/>
              </a:rPr>
              <a:t>&lt;!ATTLIST </a:t>
            </a:r>
            <a:r>
              <a:rPr lang="es-ES" sz="1400" dirty="0" err="1">
                <a:solidFill>
                  <a:srgbClr val="00B050"/>
                </a:solidFill>
                <a:latin typeface="Consolas" panose="020B0609020204030204" pitchFamily="49" charset="0"/>
              </a:rPr>
              <a:t>neno</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numeroExpedente</a:t>
            </a:r>
            <a:r>
              <a:rPr lang="es-ES" sz="1400" dirty="0">
                <a:solidFill>
                  <a:srgbClr val="00B050"/>
                </a:solidFill>
                <a:latin typeface="Consolas" panose="020B0609020204030204" pitchFamily="49" charset="0"/>
              </a:rPr>
              <a:t> CDATA #REQUIRED&gt; </a:t>
            </a:r>
          </a:p>
          <a:p>
            <a:r>
              <a:rPr lang="es-ES" sz="1400" dirty="0">
                <a:solidFill>
                  <a:srgbClr val="00B050"/>
                </a:solidFill>
                <a:latin typeface="Consolas" panose="020B0609020204030204" pitchFamily="49" charset="0"/>
              </a:rPr>
              <a:t>&lt;!ELEMENT </a:t>
            </a:r>
            <a:r>
              <a:rPr lang="es-ES" sz="1400" dirty="0" err="1">
                <a:solidFill>
                  <a:srgbClr val="00B050"/>
                </a:solidFill>
                <a:latin typeface="Consolas" panose="020B0609020204030204" pitchFamily="49" charset="0"/>
              </a:rPr>
              <a:t>nome</a:t>
            </a:r>
            <a:r>
              <a:rPr lang="es-ES" sz="1400" dirty="0">
                <a:solidFill>
                  <a:srgbClr val="00B050"/>
                </a:solidFill>
                <a:latin typeface="Consolas" panose="020B0609020204030204" pitchFamily="49" charset="0"/>
              </a:rPr>
              <a:t> (#PCDATA)&gt; </a:t>
            </a:r>
          </a:p>
          <a:p>
            <a:r>
              <a:rPr lang="es-ES" sz="1400" dirty="0">
                <a:solidFill>
                  <a:srgbClr val="00B050"/>
                </a:solidFill>
                <a:latin typeface="Consolas" panose="020B0609020204030204" pitchFamily="49" charset="0"/>
              </a:rPr>
              <a:t>&lt;!ELEMENT </a:t>
            </a:r>
            <a:r>
              <a:rPr lang="es-ES" sz="1400" dirty="0" err="1">
                <a:solidFill>
                  <a:srgbClr val="00B050"/>
                </a:solidFill>
                <a:latin typeface="Consolas" panose="020B0609020204030204" pitchFamily="49" charset="0"/>
              </a:rPr>
              <a:t>dataNacemento</a:t>
            </a:r>
            <a:r>
              <a:rPr lang="es-ES" sz="1400" dirty="0">
                <a:solidFill>
                  <a:srgbClr val="00B050"/>
                </a:solidFill>
                <a:latin typeface="Consolas" panose="020B0609020204030204" pitchFamily="49" charset="0"/>
              </a:rPr>
              <a:t> (#PCDATA)&gt; </a:t>
            </a:r>
          </a:p>
          <a:p>
            <a:r>
              <a:rPr lang="es-ES" sz="1400" dirty="0">
                <a:solidFill>
                  <a:srgbClr val="00B050"/>
                </a:solidFill>
                <a:latin typeface="Consolas" panose="020B0609020204030204" pitchFamily="49" charset="0"/>
              </a:rPr>
              <a:t>&lt;!ELEMENT peso (#PCDATA)&gt; </a:t>
            </a:r>
          </a:p>
          <a:p>
            <a:r>
              <a:rPr lang="es-ES" sz="1400" dirty="0">
                <a:solidFill>
                  <a:srgbClr val="00B050"/>
                </a:solidFill>
                <a:latin typeface="Consolas" panose="020B0609020204030204" pitchFamily="49" charset="0"/>
              </a:rPr>
              <a:t>&lt;!ELEMENT altura (#PCDATA)&gt; </a:t>
            </a:r>
          </a:p>
          <a:p>
            <a:r>
              <a:rPr lang="es-ES" sz="1400" dirty="0">
                <a:solidFill>
                  <a:srgbClr val="00B050"/>
                </a:solidFill>
                <a:latin typeface="Consolas" panose="020B0609020204030204" pitchFamily="49" charset="0"/>
              </a:rPr>
              <a:t>&lt;!ELEMENT vacunas (#PCDATA)&gt;</a:t>
            </a:r>
            <a:endParaRPr lang="it-IT" sz="14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296501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C0B19-261B-453B-8972-2530F520561F}"/>
              </a:ext>
            </a:extLst>
          </p:cNvPr>
          <p:cNvSpPr>
            <a:spLocks noGrp="1"/>
          </p:cNvSpPr>
          <p:nvPr>
            <p:ph type="title"/>
          </p:nvPr>
        </p:nvSpPr>
        <p:spPr/>
        <p:txBody>
          <a:bodyPr/>
          <a:lstStyle/>
          <a:p>
            <a:r>
              <a:rPr lang="es-ES" dirty="0"/>
              <a:t>XML </a:t>
            </a:r>
            <a:r>
              <a:rPr lang="es-ES" dirty="0" err="1"/>
              <a:t>Schema</a:t>
            </a:r>
            <a:endParaRPr lang="es-ES" dirty="0"/>
          </a:p>
        </p:txBody>
      </p:sp>
      <p:sp>
        <p:nvSpPr>
          <p:cNvPr id="3" name="Marcador de contenido 2">
            <a:extLst>
              <a:ext uri="{FF2B5EF4-FFF2-40B4-BE49-F238E27FC236}">
                <a16:creationId xmlns:a16="http://schemas.microsoft.com/office/drawing/2014/main" id="{442E0BD9-7E8A-4A0B-86B0-A54E61E0B28E}"/>
              </a:ext>
            </a:extLst>
          </p:cNvPr>
          <p:cNvSpPr>
            <a:spLocks noGrp="1"/>
          </p:cNvSpPr>
          <p:nvPr>
            <p:ph idx="1"/>
          </p:nvPr>
        </p:nvSpPr>
        <p:spPr/>
        <p:txBody>
          <a:bodyPr/>
          <a:lstStyle/>
          <a:p>
            <a:r>
              <a:rPr lang="es-ES" dirty="0"/>
              <a:t>DTD no evalúa el contenido de los elementos, solo la estructura del XML</a:t>
            </a:r>
          </a:p>
          <a:p>
            <a:r>
              <a:rPr lang="es-ES" dirty="0"/>
              <a:t>XML </a:t>
            </a:r>
            <a:r>
              <a:rPr lang="es-ES" dirty="0" err="1"/>
              <a:t>Schema</a:t>
            </a:r>
            <a:r>
              <a:rPr lang="es-ES" dirty="0"/>
              <a:t> se utiliza para describir y validar la estructura y el contenido de los datos XML</a:t>
            </a:r>
          </a:p>
        </p:txBody>
      </p:sp>
      <p:sp>
        <p:nvSpPr>
          <p:cNvPr id="4" name="Rectángulo 3">
            <a:extLst>
              <a:ext uri="{FF2B5EF4-FFF2-40B4-BE49-F238E27FC236}">
                <a16:creationId xmlns:a16="http://schemas.microsoft.com/office/drawing/2014/main" id="{946BE858-E5EA-414D-97E9-BF50B84D6EB7}"/>
              </a:ext>
            </a:extLst>
          </p:cNvPr>
          <p:cNvSpPr/>
          <p:nvPr/>
        </p:nvSpPr>
        <p:spPr>
          <a:xfrm>
            <a:off x="4899177" y="3026395"/>
            <a:ext cx="6111723" cy="3162404"/>
          </a:xfrm>
          <a:prstGeom prst="rect">
            <a:avLst/>
          </a:prstGeom>
          <a:ln>
            <a:solidFill>
              <a:srgbClr val="00B050"/>
            </a:solidFill>
          </a:ln>
        </p:spPr>
        <p:txBody>
          <a:bodyPr wrap="square">
            <a:spAutoFit/>
          </a:bodyPr>
          <a:lstStyle/>
          <a:p>
            <a:r>
              <a:rPr lang="es-ES" sz="1050" dirty="0">
                <a:solidFill>
                  <a:srgbClr val="00B050"/>
                </a:solidFill>
                <a:latin typeface="Consolas" panose="020B0609020204030204" pitchFamily="49" charset="0"/>
              </a:rPr>
              <a:t>&lt;</a:t>
            </a:r>
            <a:r>
              <a:rPr lang="es-ES" sz="1050" dirty="0" err="1">
                <a:solidFill>
                  <a:srgbClr val="00B050"/>
                </a:solidFill>
                <a:latin typeface="Consolas" panose="020B0609020204030204" pitchFamily="49" charset="0"/>
              </a:rPr>
              <a:t>xs:schema</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xmlns:xs</a:t>
            </a:r>
            <a:r>
              <a:rPr lang="es-ES" sz="1050" dirty="0">
                <a:solidFill>
                  <a:srgbClr val="00B050"/>
                </a:solidFill>
                <a:latin typeface="Consolas" panose="020B0609020204030204" pitchFamily="49" charset="0"/>
              </a:rPr>
              <a:t>="http://www.w3.org/2001/XMLSchema"&gt;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xs:element</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name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garderia</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xs:complexType</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xs:sequence</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xs:element</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name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neno</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minOccurs</a:t>
            </a:r>
            <a:r>
              <a:rPr lang="es-ES" sz="1050" dirty="0">
                <a:solidFill>
                  <a:srgbClr val="00B050"/>
                </a:solidFill>
                <a:latin typeface="Consolas" panose="020B0609020204030204" pitchFamily="49" charset="0"/>
              </a:rPr>
              <a:t>="1" </a:t>
            </a:r>
            <a:r>
              <a:rPr lang="es-ES" sz="1050" dirty="0" err="1">
                <a:solidFill>
                  <a:srgbClr val="00B050"/>
                </a:solidFill>
                <a:latin typeface="Consolas" panose="020B0609020204030204" pitchFamily="49" charset="0"/>
              </a:rPr>
              <a:t>maxOccurs</a:t>
            </a:r>
            <a:r>
              <a:rPr lang="es-ES" sz="1050" dirty="0">
                <a:solidFill>
                  <a:srgbClr val="00B050"/>
                </a:solidFill>
                <a:latin typeface="Consolas" panose="020B0609020204030204" pitchFamily="49" charset="0"/>
              </a:rPr>
              <a:t>="50“ </a:t>
            </a:r>
            <a:r>
              <a:rPr lang="es-ES" sz="1050" dirty="0" err="1">
                <a:solidFill>
                  <a:srgbClr val="00B050"/>
                </a:solidFill>
                <a:latin typeface="Consolas" panose="020B0609020204030204" pitchFamily="49" charset="0"/>
              </a:rPr>
              <a:t>type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tipoNeno</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xs:sequence</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xs:complexType</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xs:element</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xs:complexType</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name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tipoNeno</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xs:sequence</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xs:element</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name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nome</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type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xs:string</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xs:element</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name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dataNacemento</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type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xs:date</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xs:element</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name</a:t>
            </a:r>
            <a:r>
              <a:rPr lang="es-ES" sz="1050" dirty="0">
                <a:solidFill>
                  <a:srgbClr val="00B050"/>
                </a:solidFill>
                <a:latin typeface="Consolas" panose="020B0609020204030204" pitchFamily="49" charset="0"/>
              </a:rPr>
              <a:t>="peso" </a:t>
            </a:r>
            <a:r>
              <a:rPr lang="es-ES" sz="1050" dirty="0" err="1">
                <a:solidFill>
                  <a:srgbClr val="00B050"/>
                </a:solidFill>
                <a:latin typeface="Consolas" panose="020B0609020204030204" pitchFamily="49" charset="0"/>
              </a:rPr>
              <a:t>type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xs:decimal</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xs:element</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name</a:t>
            </a:r>
            <a:r>
              <a:rPr lang="es-ES" sz="1050" dirty="0">
                <a:solidFill>
                  <a:srgbClr val="00B050"/>
                </a:solidFill>
                <a:latin typeface="Consolas" panose="020B0609020204030204" pitchFamily="49" charset="0"/>
              </a:rPr>
              <a:t>="altura" </a:t>
            </a:r>
            <a:r>
              <a:rPr lang="es-ES" sz="1050" dirty="0" err="1">
                <a:solidFill>
                  <a:srgbClr val="00B050"/>
                </a:solidFill>
                <a:latin typeface="Consolas" panose="020B0609020204030204" pitchFamily="49" charset="0"/>
              </a:rPr>
              <a:t>type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xs:unsignedByte</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xs:element</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name</a:t>
            </a:r>
            <a:r>
              <a:rPr lang="es-ES" sz="1050" dirty="0">
                <a:solidFill>
                  <a:srgbClr val="00B050"/>
                </a:solidFill>
                <a:latin typeface="Consolas" panose="020B0609020204030204" pitchFamily="49" charset="0"/>
              </a:rPr>
              <a:t>="vacunas" </a:t>
            </a:r>
            <a:r>
              <a:rPr lang="es-ES" sz="1050" dirty="0" err="1">
                <a:solidFill>
                  <a:srgbClr val="00B050"/>
                </a:solidFill>
                <a:latin typeface="Consolas" panose="020B0609020204030204" pitchFamily="49" charset="0"/>
              </a:rPr>
              <a:t>type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xs:boolean</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xs:sequence</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xs:attribute</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name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numeroExpedente</a:t>
            </a:r>
            <a:r>
              <a:rPr lang="es-ES" sz="1050" dirty="0">
                <a:solidFill>
                  <a:srgbClr val="00B050"/>
                </a:solidFill>
                <a:latin typeface="Consolas" panose="020B0609020204030204" pitchFamily="49" charset="0"/>
              </a:rPr>
              <a:t>" </a:t>
            </a:r>
            <a:r>
              <a:rPr lang="es-ES" sz="1050" dirty="0" err="1">
                <a:solidFill>
                  <a:srgbClr val="00B050"/>
                </a:solidFill>
                <a:latin typeface="Consolas" panose="020B0609020204030204" pitchFamily="49" charset="0"/>
              </a:rPr>
              <a:t>type</a:t>
            </a:r>
            <a:r>
              <a:rPr lang="es-ES" sz="1050" dirty="0">
                <a:solidFill>
                  <a:srgbClr val="00B050"/>
                </a:solidFill>
                <a:latin typeface="Consolas" panose="020B0609020204030204" pitchFamily="49" charset="0"/>
              </a:rPr>
              <a:t>="</a:t>
            </a:r>
            <a:r>
              <a:rPr lang="es-ES" sz="1050" dirty="0" err="1">
                <a:solidFill>
                  <a:srgbClr val="00B050"/>
                </a:solidFill>
                <a:latin typeface="Consolas" panose="020B0609020204030204" pitchFamily="49" charset="0"/>
              </a:rPr>
              <a:t>xs:unsignedShort</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  &lt;/</a:t>
            </a:r>
            <a:r>
              <a:rPr lang="es-ES" sz="1050" dirty="0" err="1">
                <a:solidFill>
                  <a:srgbClr val="00B050"/>
                </a:solidFill>
                <a:latin typeface="Consolas" panose="020B0609020204030204" pitchFamily="49" charset="0"/>
              </a:rPr>
              <a:t>xs:complexType</a:t>
            </a:r>
            <a:r>
              <a:rPr lang="es-ES" sz="1050" dirty="0">
                <a:solidFill>
                  <a:srgbClr val="00B050"/>
                </a:solidFill>
                <a:latin typeface="Consolas" panose="020B0609020204030204" pitchFamily="49" charset="0"/>
              </a:rPr>
              <a:t>&gt; </a:t>
            </a:r>
          </a:p>
          <a:p>
            <a:r>
              <a:rPr lang="es-ES" sz="1050" dirty="0">
                <a:solidFill>
                  <a:srgbClr val="00B050"/>
                </a:solidFill>
                <a:latin typeface="Consolas" panose="020B0609020204030204" pitchFamily="49" charset="0"/>
              </a:rPr>
              <a:t>&lt;/</a:t>
            </a:r>
            <a:r>
              <a:rPr lang="es-ES" sz="1050" dirty="0" err="1">
                <a:solidFill>
                  <a:srgbClr val="00B050"/>
                </a:solidFill>
                <a:latin typeface="Consolas" panose="020B0609020204030204" pitchFamily="49" charset="0"/>
              </a:rPr>
              <a:t>xs:schema</a:t>
            </a:r>
            <a:r>
              <a:rPr lang="es-ES" sz="1050" dirty="0">
                <a:solidFill>
                  <a:srgbClr val="00B050"/>
                </a:solidFill>
                <a:latin typeface="Consolas" panose="020B0609020204030204" pitchFamily="49" charset="0"/>
              </a:rPr>
              <a:t>&gt; </a:t>
            </a:r>
            <a:endParaRPr lang="it-IT" sz="1050" dirty="0">
              <a:solidFill>
                <a:srgbClr val="00B050"/>
              </a:solidFill>
              <a:latin typeface="Consolas" panose="020B0609020204030204" pitchFamily="49" charset="0"/>
            </a:endParaRPr>
          </a:p>
        </p:txBody>
      </p:sp>
      <p:sp>
        <p:nvSpPr>
          <p:cNvPr id="6" name="CuadroTexto 5">
            <a:extLst>
              <a:ext uri="{FF2B5EF4-FFF2-40B4-BE49-F238E27FC236}">
                <a16:creationId xmlns:a16="http://schemas.microsoft.com/office/drawing/2014/main" id="{E1E9BC54-0ECF-4CD0-A1E0-F1D67F9BE385}"/>
              </a:ext>
            </a:extLst>
          </p:cNvPr>
          <p:cNvSpPr txBox="1"/>
          <p:nvPr/>
        </p:nvSpPr>
        <p:spPr>
          <a:xfrm>
            <a:off x="1130270" y="3429000"/>
            <a:ext cx="3491552" cy="1754326"/>
          </a:xfrm>
          <a:prstGeom prst="rect">
            <a:avLst/>
          </a:prstGeom>
          <a:noFill/>
        </p:spPr>
        <p:txBody>
          <a:bodyPr wrap="square" rtlCol="0">
            <a:spAutoFit/>
          </a:bodyPr>
          <a:lstStyle/>
          <a:p>
            <a:pPr marL="285750" indent="-285750">
              <a:buFont typeface="Arial" panose="020B0604020202020204" pitchFamily="34" charset="0"/>
              <a:buChar char="•"/>
            </a:pPr>
            <a:r>
              <a:rPr lang="es-ES" dirty="0"/>
              <a:t>Permite especificar rangos</a:t>
            </a:r>
          </a:p>
          <a:p>
            <a:pPr marL="285750" indent="-285750">
              <a:buFont typeface="Arial" panose="020B0604020202020204" pitchFamily="34" charset="0"/>
              <a:buChar char="•"/>
            </a:pPr>
            <a:r>
              <a:rPr lang="es-ES" dirty="0"/>
              <a:t>Permite definir tipos propios</a:t>
            </a:r>
          </a:p>
          <a:p>
            <a:pPr marL="285750" indent="-285750">
              <a:buFont typeface="Arial" panose="020B0604020202020204" pitchFamily="34" charset="0"/>
              <a:buChar char="•"/>
            </a:pPr>
            <a:r>
              <a:rPr lang="es-ES" dirty="0"/>
              <a:t>Permite especificar tipos</a:t>
            </a:r>
          </a:p>
          <a:p>
            <a:pPr marL="285750" indent="-285750">
              <a:buFont typeface="Arial" panose="020B0604020202020204" pitchFamily="34" charset="0"/>
              <a:buChar char="•"/>
            </a:pPr>
            <a:r>
              <a:rPr lang="es-ES" dirty="0"/>
              <a:t>Soporta espacio de nombres</a:t>
            </a:r>
          </a:p>
        </p:txBody>
      </p:sp>
    </p:spTree>
    <p:extLst>
      <p:ext uri="{BB962C8B-B14F-4D97-AF65-F5344CB8AC3E}">
        <p14:creationId xmlns:p14="http://schemas.microsoft.com/office/powerpoint/2010/main" val="420000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45AC-BCF5-4D00-858E-12F572315ED5}"/>
              </a:ext>
            </a:extLst>
          </p:cNvPr>
          <p:cNvSpPr>
            <a:spLocks noGrp="1"/>
          </p:cNvSpPr>
          <p:nvPr>
            <p:ph type="title"/>
          </p:nvPr>
        </p:nvSpPr>
        <p:spPr/>
        <p:txBody>
          <a:bodyPr/>
          <a:lstStyle/>
          <a:p>
            <a:r>
              <a:rPr lang="es-ES" dirty="0"/>
              <a:t>XML </a:t>
            </a:r>
            <a:r>
              <a:rPr lang="es-ES" dirty="0" err="1"/>
              <a:t>Schema</a:t>
            </a:r>
            <a:br>
              <a:rPr lang="es-ES" dirty="0"/>
            </a:br>
            <a:r>
              <a:rPr lang="es-ES" dirty="0"/>
              <a:t>Espacios de nombres</a:t>
            </a:r>
          </a:p>
        </p:txBody>
      </p:sp>
      <p:sp>
        <p:nvSpPr>
          <p:cNvPr id="3" name="Marcador de contenido 2">
            <a:extLst>
              <a:ext uri="{FF2B5EF4-FFF2-40B4-BE49-F238E27FC236}">
                <a16:creationId xmlns:a16="http://schemas.microsoft.com/office/drawing/2014/main" id="{579A5606-83E1-4918-AFF3-3D4C2155DA0E}"/>
              </a:ext>
            </a:extLst>
          </p:cNvPr>
          <p:cNvSpPr>
            <a:spLocks noGrp="1"/>
          </p:cNvSpPr>
          <p:nvPr>
            <p:ph idx="1"/>
          </p:nvPr>
        </p:nvSpPr>
        <p:spPr/>
        <p:txBody>
          <a:bodyPr/>
          <a:lstStyle/>
          <a:p>
            <a:r>
              <a:rPr lang="es-ES" dirty="0"/>
              <a:t>El documento XML no tiene su propio espacio de nombres</a:t>
            </a:r>
          </a:p>
        </p:txBody>
      </p:sp>
      <p:sp>
        <p:nvSpPr>
          <p:cNvPr id="4" name="Rectángulo 3">
            <a:extLst>
              <a:ext uri="{FF2B5EF4-FFF2-40B4-BE49-F238E27FC236}">
                <a16:creationId xmlns:a16="http://schemas.microsoft.com/office/drawing/2014/main" id="{B20D4AF3-DFDD-4E1D-B6EB-75FAAF9F086B}"/>
              </a:ext>
            </a:extLst>
          </p:cNvPr>
          <p:cNvSpPr/>
          <p:nvPr/>
        </p:nvSpPr>
        <p:spPr>
          <a:xfrm>
            <a:off x="2699976" y="2679393"/>
            <a:ext cx="6463862" cy="3108543"/>
          </a:xfrm>
          <a:prstGeom prst="rect">
            <a:avLst/>
          </a:prstGeom>
          <a:ln>
            <a:solidFill>
              <a:srgbClr val="00B050"/>
            </a:solidFill>
          </a:ln>
        </p:spPr>
        <p:txBody>
          <a:bodyPr wrap="square">
            <a:spAutoFit/>
          </a:bodyPr>
          <a:lstStyle/>
          <a:p>
            <a:r>
              <a:rPr lang="es-ES" sz="1400" b="1" dirty="0">
                <a:latin typeface="Consolas" panose="020B0609020204030204" pitchFamily="49" charset="0"/>
              </a:rPr>
              <a:t> esquemaGarderia.xsd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xml</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version</a:t>
            </a:r>
            <a:r>
              <a:rPr lang="es-ES" sz="1400" dirty="0">
                <a:solidFill>
                  <a:srgbClr val="00B050"/>
                </a:solidFill>
                <a:latin typeface="Consolas" panose="020B0609020204030204" pitchFamily="49" charset="0"/>
              </a:rPr>
              <a:t>="1.0"?&gt;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xs:schema</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xmlns:xs</a:t>
            </a:r>
            <a:r>
              <a:rPr lang="es-ES" sz="1400" dirty="0">
                <a:solidFill>
                  <a:srgbClr val="00B050"/>
                </a:solidFill>
                <a:latin typeface="Consolas" panose="020B0609020204030204" pitchFamily="49" charset="0"/>
              </a:rPr>
              <a:t>="http://www.w3.org/2001/XMLSchema"&gt;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garderia</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xs:schema</a:t>
            </a:r>
            <a:r>
              <a:rPr lang="es-ES" sz="1400" dirty="0">
                <a:solidFill>
                  <a:srgbClr val="00B050"/>
                </a:solidFill>
                <a:latin typeface="Consolas" panose="020B0609020204030204" pitchFamily="49" charset="0"/>
              </a:rPr>
              <a:t>&gt; </a:t>
            </a:r>
          </a:p>
          <a:p>
            <a:endParaRPr lang="es-ES" sz="1400" dirty="0">
              <a:solidFill>
                <a:srgbClr val="00B050"/>
              </a:solidFill>
              <a:latin typeface="Consolas" panose="020B0609020204030204" pitchFamily="49" charset="0"/>
            </a:endParaRPr>
          </a:p>
          <a:p>
            <a:r>
              <a:rPr lang="es-ES" sz="1400" b="1" dirty="0">
                <a:latin typeface="Consolas" panose="020B0609020204030204" pitchFamily="49" charset="0"/>
              </a:rPr>
              <a:t>  garderia.xml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xml</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version</a:t>
            </a:r>
            <a:r>
              <a:rPr lang="es-ES" sz="1400" dirty="0">
                <a:solidFill>
                  <a:srgbClr val="00B050"/>
                </a:solidFill>
                <a:latin typeface="Consolas" panose="020B0609020204030204" pitchFamily="49" charset="0"/>
              </a:rPr>
              <a:t>="1.0"?&gt;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garderia</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xmlns:xsi</a:t>
            </a:r>
            <a:r>
              <a:rPr lang="es-ES" sz="1400" dirty="0">
                <a:solidFill>
                  <a:srgbClr val="00B050"/>
                </a:solidFill>
                <a:latin typeface="Consolas" panose="020B0609020204030204" pitchFamily="49" charset="0"/>
              </a:rPr>
              <a:t>="http://www.w3.org/2001/XMLSchema-instance" </a:t>
            </a:r>
          </a:p>
          <a:p>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xsi:noNamespaceSchemaLocation</a:t>
            </a:r>
            <a:r>
              <a:rPr lang="es-ES" sz="1400" dirty="0">
                <a:solidFill>
                  <a:srgbClr val="00B050"/>
                </a:solidFill>
                <a:latin typeface="Consolas" panose="020B0609020204030204" pitchFamily="49" charset="0"/>
              </a:rPr>
              <a:t>="esquemaGarderia.xsd"&gt;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neno</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numeroExpedente</a:t>
            </a:r>
            <a:r>
              <a:rPr lang="es-ES" sz="1400" dirty="0">
                <a:solidFill>
                  <a:srgbClr val="00B050"/>
                </a:solidFill>
                <a:latin typeface="Consolas" panose="020B0609020204030204" pitchFamily="49" charset="0"/>
              </a:rPr>
              <a:t>="323"&gt;  </a:t>
            </a:r>
          </a:p>
          <a:p>
            <a:r>
              <a:rPr lang="es-ES" sz="1400" dirty="0">
                <a:solidFill>
                  <a:srgbClr val="00B050"/>
                </a:solidFill>
                <a:latin typeface="Consolas" panose="020B0609020204030204" pitchFamily="49" charset="0"/>
              </a:rPr>
              <a:t>...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garderia</a:t>
            </a:r>
            <a:r>
              <a:rPr lang="es-ES" sz="1400" dirty="0">
                <a:solidFill>
                  <a:srgbClr val="00B050"/>
                </a:solidFill>
                <a:latin typeface="Consolas" panose="020B0609020204030204" pitchFamily="49" charset="0"/>
              </a:rPr>
              <a:t>&gt; </a:t>
            </a:r>
            <a:endParaRPr lang="it-IT" sz="14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4254342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45AC-BCF5-4D00-858E-12F572315ED5}"/>
              </a:ext>
            </a:extLst>
          </p:cNvPr>
          <p:cNvSpPr>
            <a:spLocks noGrp="1"/>
          </p:cNvSpPr>
          <p:nvPr>
            <p:ph type="title"/>
          </p:nvPr>
        </p:nvSpPr>
        <p:spPr/>
        <p:txBody>
          <a:bodyPr/>
          <a:lstStyle/>
          <a:p>
            <a:r>
              <a:rPr lang="es-ES" dirty="0"/>
              <a:t>XML </a:t>
            </a:r>
            <a:r>
              <a:rPr lang="es-ES" dirty="0" err="1"/>
              <a:t>Schema</a:t>
            </a:r>
            <a:br>
              <a:rPr lang="es-ES" dirty="0"/>
            </a:br>
            <a:r>
              <a:rPr lang="es-ES" dirty="0"/>
              <a:t>Espacios de nombres</a:t>
            </a:r>
          </a:p>
        </p:txBody>
      </p:sp>
      <p:sp>
        <p:nvSpPr>
          <p:cNvPr id="3" name="Marcador de contenido 2">
            <a:extLst>
              <a:ext uri="{FF2B5EF4-FFF2-40B4-BE49-F238E27FC236}">
                <a16:creationId xmlns:a16="http://schemas.microsoft.com/office/drawing/2014/main" id="{579A5606-83E1-4918-AFF3-3D4C2155DA0E}"/>
              </a:ext>
            </a:extLst>
          </p:cNvPr>
          <p:cNvSpPr>
            <a:spLocks noGrp="1"/>
          </p:cNvSpPr>
          <p:nvPr>
            <p:ph idx="1"/>
          </p:nvPr>
        </p:nvSpPr>
        <p:spPr/>
        <p:txBody>
          <a:bodyPr/>
          <a:lstStyle/>
          <a:p>
            <a:r>
              <a:rPr lang="es-ES" dirty="0"/>
              <a:t>El documento XML tiene su propio espacio de nombres</a:t>
            </a:r>
          </a:p>
        </p:txBody>
      </p:sp>
      <p:sp>
        <p:nvSpPr>
          <p:cNvPr id="4" name="Rectángulo 3">
            <a:extLst>
              <a:ext uri="{FF2B5EF4-FFF2-40B4-BE49-F238E27FC236}">
                <a16:creationId xmlns:a16="http://schemas.microsoft.com/office/drawing/2014/main" id="{B20D4AF3-DFDD-4E1D-B6EB-75FAAF9F086B}"/>
              </a:ext>
            </a:extLst>
          </p:cNvPr>
          <p:cNvSpPr/>
          <p:nvPr/>
        </p:nvSpPr>
        <p:spPr>
          <a:xfrm>
            <a:off x="2699976" y="2632097"/>
            <a:ext cx="6848470" cy="3046988"/>
          </a:xfrm>
          <a:prstGeom prst="rect">
            <a:avLst/>
          </a:prstGeom>
          <a:ln>
            <a:solidFill>
              <a:srgbClr val="00B050"/>
            </a:solidFill>
          </a:ln>
        </p:spPr>
        <p:txBody>
          <a:bodyPr wrap="square">
            <a:spAutoFit/>
          </a:bodyPr>
          <a:lstStyle/>
          <a:p>
            <a:r>
              <a:rPr lang="es-ES" sz="1200" b="1" dirty="0">
                <a:latin typeface="Consolas" panose="020B0609020204030204" pitchFamily="49" charset="0"/>
              </a:rPr>
              <a:t> esquemaGarderia.xsd </a:t>
            </a:r>
          </a:p>
          <a:p>
            <a:r>
              <a:rPr lang="es-ES" sz="1200" dirty="0">
                <a:solidFill>
                  <a:srgbClr val="00B050"/>
                </a:solidFill>
                <a:latin typeface="Consolas" panose="020B0609020204030204" pitchFamily="49" charset="0"/>
              </a:rPr>
              <a:t>&lt;?</a:t>
            </a:r>
            <a:r>
              <a:rPr lang="es-ES" sz="1200" dirty="0" err="1">
                <a:solidFill>
                  <a:srgbClr val="00B050"/>
                </a:solidFill>
                <a:latin typeface="Consolas" panose="020B0609020204030204" pitchFamily="49" charset="0"/>
              </a:rPr>
              <a:t>xml</a:t>
            </a:r>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version</a:t>
            </a:r>
            <a:r>
              <a:rPr lang="es-ES" sz="1200" dirty="0">
                <a:solidFill>
                  <a:srgbClr val="00B050"/>
                </a:solidFill>
                <a:latin typeface="Consolas" panose="020B0609020204030204" pitchFamily="49" charset="0"/>
              </a:rPr>
              <a:t>="1.0"?&gt; </a:t>
            </a:r>
          </a:p>
          <a:p>
            <a:r>
              <a:rPr lang="es-ES" sz="1200" dirty="0">
                <a:solidFill>
                  <a:srgbClr val="00B050"/>
                </a:solidFill>
                <a:latin typeface="Consolas" panose="020B0609020204030204" pitchFamily="49" charset="0"/>
              </a:rPr>
              <a:t>&lt;</a:t>
            </a:r>
            <a:r>
              <a:rPr lang="es-ES" sz="1200" dirty="0" err="1">
                <a:solidFill>
                  <a:srgbClr val="00B050"/>
                </a:solidFill>
                <a:latin typeface="Consolas" panose="020B0609020204030204" pitchFamily="49" charset="0"/>
              </a:rPr>
              <a:t>xs:schema</a:t>
            </a:r>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xmlns:xs</a:t>
            </a:r>
            <a:r>
              <a:rPr lang="es-ES" sz="1200" dirty="0">
                <a:solidFill>
                  <a:srgbClr val="00B050"/>
                </a:solidFill>
                <a:latin typeface="Consolas" panose="020B0609020204030204" pitchFamily="49" charset="0"/>
              </a:rPr>
              <a:t>="http://www.w3.org/2001/XMLSchema" </a:t>
            </a:r>
          </a:p>
          <a:p>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targetNamespace</a:t>
            </a:r>
            <a:r>
              <a:rPr lang="es-ES" sz="1200" dirty="0">
                <a:solidFill>
                  <a:srgbClr val="00B050"/>
                </a:solidFill>
                <a:latin typeface="Consolas" panose="020B0609020204030204" pitchFamily="49" charset="0"/>
              </a:rPr>
              <a:t>=http://www.concello.es/garderias </a:t>
            </a:r>
          </a:p>
          <a:p>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elementFormDefault</a:t>
            </a:r>
            <a:r>
              <a:rPr lang="es-ES" sz="1200" dirty="0">
                <a:solidFill>
                  <a:srgbClr val="00B050"/>
                </a:solidFill>
                <a:latin typeface="Consolas" panose="020B0609020204030204" pitchFamily="49" charset="0"/>
              </a:rPr>
              <a:t>="</a:t>
            </a:r>
            <a:r>
              <a:rPr lang="es-ES" sz="1200" dirty="0" err="1">
                <a:solidFill>
                  <a:srgbClr val="00B050"/>
                </a:solidFill>
                <a:latin typeface="Consolas" panose="020B0609020204030204" pitchFamily="49" charset="0"/>
              </a:rPr>
              <a:t>qualified</a:t>
            </a:r>
            <a:r>
              <a:rPr lang="es-ES" sz="1200" dirty="0">
                <a:solidFill>
                  <a:srgbClr val="00B050"/>
                </a:solidFill>
                <a:latin typeface="Consolas" panose="020B0609020204030204" pitchFamily="49" charset="0"/>
              </a:rPr>
              <a:t>"&gt; </a:t>
            </a:r>
          </a:p>
          <a:p>
            <a:r>
              <a:rPr lang="es-ES" sz="1200" dirty="0">
                <a:solidFill>
                  <a:srgbClr val="00B050"/>
                </a:solidFill>
                <a:latin typeface="Consolas" panose="020B0609020204030204" pitchFamily="49" charset="0"/>
              </a:rPr>
              <a:t> &lt;</a:t>
            </a:r>
            <a:r>
              <a:rPr lang="es-ES" sz="1200" dirty="0" err="1">
                <a:solidFill>
                  <a:srgbClr val="00B050"/>
                </a:solidFill>
                <a:latin typeface="Consolas" panose="020B0609020204030204" pitchFamily="49" charset="0"/>
              </a:rPr>
              <a:t>xs:element</a:t>
            </a:r>
            <a:r>
              <a:rPr lang="es-ES" sz="1200" dirty="0">
                <a:solidFill>
                  <a:srgbClr val="00B050"/>
                </a:solidFill>
                <a:latin typeface="Consolas" panose="020B0609020204030204" pitchFamily="49" charset="0"/>
              </a:rPr>
              <a:t> . . ."/&gt; </a:t>
            </a:r>
          </a:p>
          <a:p>
            <a:r>
              <a:rPr lang="es-ES" sz="1200" dirty="0">
                <a:solidFill>
                  <a:srgbClr val="00B050"/>
                </a:solidFill>
                <a:latin typeface="Consolas" panose="020B0609020204030204" pitchFamily="49" charset="0"/>
              </a:rPr>
              <a:t>  ... </a:t>
            </a:r>
          </a:p>
          <a:p>
            <a:r>
              <a:rPr lang="es-ES" sz="1200" dirty="0">
                <a:solidFill>
                  <a:srgbClr val="00B050"/>
                </a:solidFill>
                <a:latin typeface="Consolas" panose="020B0609020204030204" pitchFamily="49" charset="0"/>
              </a:rPr>
              <a:t>&lt;/</a:t>
            </a:r>
            <a:r>
              <a:rPr lang="es-ES" sz="1200" dirty="0" err="1">
                <a:solidFill>
                  <a:srgbClr val="00B050"/>
                </a:solidFill>
                <a:latin typeface="Consolas" panose="020B0609020204030204" pitchFamily="49" charset="0"/>
              </a:rPr>
              <a:t>xs:schema</a:t>
            </a:r>
            <a:r>
              <a:rPr lang="es-ES" sz="1200" dirty="0">
                <a:solidFill>
                  <a:srgbClr val="00B050"/>
                </a:solidFill>
                <a:latin typeface="Consolas" panose="020B0609020204030204" pitchFamily="49" charset="0"/>
              </a:rPr>
              <a:t>&gt; </a:t>
            </a:r>
          </a:p>
          <a:p>
            <a:r>
              <a:rPr lang="es-ES" sz="1200" b="1" dirty="0">
                <a:latin typeface="Consolas" panose="020B0609020204030204" pitchFamily="49" charset="0"/>
              </a:rPr>
              <a:t>  garderia.xml </a:t>
            </a:r>
          </a:p>
          <a:p>
            <a:r>
              <a:rPr lang="es-ES" sz="1200" dirty="0">
                <a:solidFill>
                  <a:srgbClr val="00B050"/>
                </a:solidFill>
                <a:latin typeface="Consolas" panose="020B0609020204030204" pitchFamily="49" charset="0"/>
              </a:rPr>
              <a:t>&lt;?</a:t>
            </a:r>
            <a:r>
              <a:rPr lang="es-ES" sz="1200" dirty="0" err="1">
                <a:solidFill>
                  <a:srgbClr val="00B050"/>
                </a:solidFill>
                <a:latin typeface="Consolas" panose="020B0609020204030204" pitchFamily="49" charset="0"/>
              </a:rPr>
              <a:t>xml</a:t>
            </a:r>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version</a:t>
            </a:r>
            <a:r>
              <a:rPr lang="es-ES" sz="1200" dirty="0">
                <a:solidFill>
                  <a:srgbClr val="00B050"/>
                </a:solidFill>
                <a:latin typeface="Consolas" panose="020B0609020204030204" pitchFamily="49" charset="0"/>
              </a:rPr>
              <a:t>="1.0"?&gt; </a:t>
            </a:r>
          </a:p>
          <a:p>
            <a:r>
              <a:rPr lang="es-ES" sz="1200" dirty="0">
                <a:solidFill>
                  <a:srgbClr val="00B050"/>
                </a:solidFill>
                <a:latin typeface="Consolas" panose="020B0609020204030204" pitchFamily="49" charset="0"/>
              </a:rPr>
              <a:t>&lt;</a:t>
            </a:r>
            <a:r>
              <a:rPr lang="es-ES" sz="1200" dirty="0" err="1">
                <a:solidFill>
                  <a:srgbClr val="00B050"/>
                </a:solidFill>
                <a:latin typeface="Consolas" panose="020B0609020204030204" pitchFamily="49" charset="0"/>
              </a:rPr>
              <a:t>xg:garderia</a:t>
            </a:r>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xmlns:xsi</a:t>
            </a:r>
            <a:r>
              <a:rPr lang="es-ES" sz="1200" dirty="0">
                <a:solidFill>
                  <a:srgbClr val="00B050"/>
                </a:solidFill>
                <a:latin typeface="Consolas" panose="020B0609020204030204" pitchFamily="49" charset="0"/>
              </a:rPr>
              <a:t>="http://www.w3.org/2001/XMLSchema-instance" </a:t>
            </a:r>
          </a:p>
          <a:p>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xmlns:xg</a:t>
            </a:r>
            <a:r>
              <a:rPr lang="es-ES" sz="1200" dirty="0">
                <a:solidFill>
                  <a:srgbClr val="00B050"/>
                </a:solidFill>
                <a:latin typeface="Consolas" panose="020B0609020204030204" pitchFamily="49" charset="0"/>
              </a:rPr>
              <a:t>="http://www.concello.es/garderias" </a:t>
            </a:r>
          </a:p>
          <a:p>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xsi:schemaLocation</a:t>
            </a:r>
            <a:r>
              <a:rPr lang="es-ES" sz="1200" dirty="0">
                <a:solidFill>
                  <a:srgbClr val="00B050"/>
                </a:solidFill>
                <a:latin typeface="Consolas" panose="020B0609020204030204" pitchFamily="49" charset="0"/>
              </a:rPr>
              <a:t>="http://www.concello.es/garderias esquemaGarderia.xsd"&gt; </a:t>
            </a:r>
          </a:p>
          <a:p>
            <a:r>
              <a:rPr lang="es-ES" sz="1200" dirty="0">
                <a:solidFill>
                  <a:srgbClr val="00B050"/>
                </a:solidFill>
                <a:latin typeface="Consolas" panose="020B0609020204030204" pitchFamily="49" charset="0"/>
              </a:rPr>
              <a:t>  &lt;</a:t>
            </a:r>
            <a:r>
              <a:rPr lang="es-ES" sz="1200" dirty="0" err="1">
                <a:solidFill>
                  <a:srgbClr val="00B050"/>
                </a:solidFill>
                <a:latin typeface="Consolas" panose="020B0609020204030204" pitchFamily="49" charset="0"/>
              </a:rPr>
              <a:t>neno</a:t>
            </a:r>
            <a:r>
              <a:rPr lang="es-ES" sz="1200" dirty="0">
                <a:solidFill>
                  <a:srgbClr val="00B050"/>
                </a:solidFill>
                <a:latin typeface="Consolas" panose="020B0609020204030204" pitchFamily="49" charset="0"/>
              </a:rPr>
              <a:t> </a:t>
            </a:r>
            <a:r>
              <a:rPr lang="es-ES" sz="1200" dirty="0" err="1">
                <a:solidFill>
                  <a:srgbClr val="00B050"/>
                </a:solidFill>
                <a:latin typeface="Consolas" panose="020B0609020204030204" pitchFamily="49" charset="0"/>
              </a:rPr>
              <a:t>numeroExpedente</a:t>
            </a:r>
            <a:r>
              <a:rPr lang="es-ES" sz="1200" dirty="0">
                <a:solidFill>
                  <a:srgbClr val="00B050"/>
                </a:solidFill>
                <a:latin typeface="Consolas" panose="020B0609020204030204" pitchFamily="49" charset="0"/>
              </a:rPr>
              <a:t>="323"&gt; ... </a:t>
            </a:r>
          </a:p>
          <a:p>
            <a:r>
              <a:rPr lang="es-ES" sz="1200" dirty="0">
                <a:solidFill>
                  <a:srgbClr val="00B050"/>
                </a:solidFill>
                <a:latin typeface="Consolas" panose="020B0609020204030204" pitchFamily="49" charset="0"/>
              </a:rPr>
              <a:t>     ... </a:t>
            </a:r>
          </a:p>
          <a:p>
            <a:r>
              <a:rPr lang="es-ES" sz="1200" dirty="0">
                <a:solidFill>
                  <a:srgbClr val="00B050"/>
                </a:solidFill>
                <a:latin typeface="Consolas" panose="020B0609020204030204" pitchFamily="49" charset="0"/>
              </a:rPr>
              <a:t>&lt;/</a:t>
            </a:r>
            <a:r>
              <a:rPr lang="es-ES" sz="1200" dirty="0" err="1">
                <a:solidFill>
                  <a:srgbClr val="00B050"/>
                </a:solidFill>
                <a:latin typeface="Consolas" panose="020B0609020204030204" pitchFamily="49" charset="0"/>
              </a:rPr>
              <a:t>xg:garderia</a:t>
            </a:r>
            <a:r>
              <a:rPr lang="es-ES" sz="1200" dirty="0">
                <a:solidFill>
                  <a:srgbClr val="00B050"/>
                </a:solidFill>
                <a:latin typeface="Consolas" panose="020B0609020204030204" pitchFamily="49" charset="0"/>
              </a:rPr>
              <a:t>&gt; </a:t>
            </a:r>
            <a:endParaRPr lang="it-IT" sz="12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37696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42C69-E57E-4862-8106-83DA6AFC187E}"/>
              </a:ext>
            </a:extLst>
          </p:cNvPr>
          <p:cNvSpPr>
            <a:spLocks noGrp="1"/>
          </p:cNvSpPr>
          <p:nvPr>
            <p:ph type="title"/>
          </p:nvPr>
        </p:nvSpPr>
        <p:spPr/>
        <p:txBody>
          <a:bodyPr/>
          <a:lstStyle/>
          <a:p>
            <a:r>
              <a:rPr lang="es-ES" dirty="0"/>
              <a:t>DTD: Definición de Tipo de Documento</a:t>
            </a:r>
          </a:p>
        </p:txBody>
      </p:sp>
      <p:sp>
        <p:nvSpPr>
          <p:cNvPr id="3" name="Marcador de contenido 2">
            <a:extLst>
              <a:ext uri="{FF2B5EF4-FFF2-40B4-BE49-F238E27FC236}">
                <a16:creationId xmlns:a16="http://schemas.microsoft.com/office/drawing/2014/main" id="{509CFB7E-6E27-4542-870A-843A210F7CAE}"/>
              </a:ext>
            </a:extLst>
          </p:cNvPr>
          <p:cNvSpPr>
            <a:spLocks noGrp="1"/>
          </p:cNvSpPr>
          <p:nvPr>
            <p:ph idx="1"/>
          </p:nvPr>
        </p:nvSpPr>
        <p:spPr/>
        <p:txBody>
          <a:bodyPr/>
          <a:lstStyle/>
          <a:p>
            <a:r>
              <a:rPr lang="es-ES" dirty="0"/>
              <a:t>Una DTD es un documento que define la estructura de un documento XML: los elementos, atributos, entidades, notaciones, </a:t>
            </a:r>
            <a:r>
              <a:rPr lang="es-ES" dirty="0" err="1"/>
              <a:t>etc</a:t>
            </a:r>
            <a:r>
              <a:rPr lang="es-ES" dirty="0"/>
              <a:t>, que pueden aparecer, el orden y el número de veces que pueden aparecer, cuáles pueden ser hijos de cuáles, </a:t>
            </a:r>
            <a:r>
              <a:rPr lang="es-ES" dirty="0" err="1"/>
              <a:t>etc</a:t>
            </a:r>
            <a:endParaRPr lang="es-ES" dirty="0"/>
          </a:p>
          <a:p>
            <a:r>
              <a:rPr lang="es-ES" dirty="0"/>
              <a:t>El procesador XML utiliza la DTD para verificar si un documento es válido, es decir, si el documento cumple las reglas del DTD.</a:t>
            </a:r>
          </a:p>
        </p:txBody>
      </p:sp>
    </p:spTree>
    <p:extLst>
      <p:ext uri="{BB962C8B-B14F-4D97-AF65-F5344CB8AC3E}">
        <p14:creationId xmlns:p14="http://schemas.microsoft.com/office/powerpoint/2010/main" val="1715306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45A99-EE18-4A5C-B069-0AADDF2EE9EB}"/>
              </a:ext>
            </a:extLst>
          </p:cNvPr>
          <p:cNvSpPr>
            <a:spLocks noGrp="1"/>
          </p:cNvSpPr>
          <p:nvPr>
            <p:ph type="title"/>
          </p:nvPr>
        </p:nvSpPr>
        <p:spPr/>
        <p:txBody>
          <a:bodyPr/>
          <a:lstStyle/>
          <a:p>
            <a:r>
              <a:rPr lang="es-ES" dirty="0"/>
              <a:t>XML </a:t>
            </a:r>
            <a:r>
              <a:rPr lang="es-ES" dirty="0" err="1"/>
              <a:t>Schema</a:t>
            </a:r>
            <a:br>
              <a:rPr lang="es-ES" dirty="0"/>
            </a:br>
            <a:r>
              <a:rPr lang="es-ES" dirty="0"/>
              <a:t>Construcción de esquemas XML</a:t>
            </a:r>
          </a:p>
        </p:txBody>
      </p:sp>
      <p:sp>
        <p:nvSpPr>
          <p:cNvPr id="3" name="Marcador de contenido 2">
            <a:extLst>
              <a:ext uri="{FF2B5EF4-FFF2-40B4-BE49-F238E27FC236}">
                <a16:creationId xmlns:a16="http://schemas.microsoft.com/office/drawing/2014/main" id="{D05008EF-FC31-4D09-919A-8483467A4E6F}"/>
              </a:ext>
            </a:extLst>
          </p:cNvPr>
          <p:cNvSpPr>
            <a:spLocks noGrp="1"/>
          </p:cNvSpPr>
          <p:nvPr>
            <p:ph idx="1"/>
          </p:nvPr>
        </p:nvSpPr>
        <p:spPr/>
        <p:txBody>
          <a:bodyPr/>
          <a:lstStyle/>
          <a:p>
            <a:r>
              <a:rPr lang="es-ES" dirty="0"/>
              <a:t>Tipos simples</a:t>
            </a:r>
          </a:p>
          <a:p>
            <a:endParaRPr lang="es-ES" dirty="0"/>
          </a:p>
          <a:p>
            <a:r>
              <a:rPr lang="es-ES" dirty="0"/>
              <a:t>Atributos</a:t>
            </a:r>
          </a:p>
        </p:txBody>
      </p:sp>
      <p:sp>
        <p:nvSpPr>
          <p:cNvPr id="4" name="Rectángulo 3">
            <a:extLst>
              <a:ext uri="{FF2B5EF4-FFF2-40B4-BE49-F238E27FC236}">
                <a16:creationId xmlns:a16="http://schemas.microsoft.com/office/drawing/2014/main" id="{72126561-974E-47B4-B5FF-7A0B7AE577AC}"/>
              </a:ext>
            </a:extLst>
          </p:cNvPr>
          <p:cNvSpPr/>
          <p:nvPr/>
        </p:nvSpPr>
        <p:spPr>
          <a:xfrm>
            <a:off x="1635761" y="2579273"/>
            <a:ext cx="6096000" cy="30777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cidade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xsd:string</a:t>
            </a:r>
            <a:r>
              <a:rPr lang="es-ES" sz="1400" dirty="0">
                <a:solidFill>
                  <a:srgbClr val="00B050"/>
                </a:solidFill>
                <a:latin typeface="Consolas" panose="020B0609020204030204" pitchFamily="49" charset="0"/>
              </a:rPr>
              <a:t>" default="Vigo"/&gt;</a:t>
            </a:r>
          </a:p>
        </p:txBody>
      </p:sp>
      <p:pic>
        <p:nvPicPr>
          <p:cNvPr id="5" name="Imagen 4">
            <a:extLst>
              <a:ext uri="{FF2B5EF4-FFF2-40B4-BE49-F238E27FC236}">
                <a16:creationId xmlns:a16="http://schemas.microsoft.com/office/drawing/2014/main" id="{02DE42EB-72C7-4C24-A6F8-0C5FB2C5D2B6}"/>
              </a:ext>
            </a:extLst>
          </p:cNvPr>
          <p:cNvPicPr>
            <a:picLocks noChangeAspect="1"/>
          </p:cNvPicPr>
          <p:nvPr/>
        </p:nvPicPr>
        <p:blipFill>
          <a:blip r:embed="rId2"/>
          <a:stretch>
            <a:fillRect/>
          </a:stretch>
        </p:blipFill>
        <p:spPr>
          <a:xfrm>
            <a:off x="7808674" y="1119010"/>
            <a:ext cx="4059445" cy="4619979"/>
          </a:xfrm>
          <a:prstGeom prst="rect">
            <a:avLst/>
          </a:prstGeom>
          <a:ln>
            <a:noFill/>
          </a:ln>
          <a:effectLst>
            <a:outerShdw blurRad="292100" dist="139700" dir="2700000" algn="tl" rotWithShape="0">
              <a:srgbClr val="333333">
                <a:alpha val="65000"/>
              </a:srgbClr>
            </a:outerShdw>
          </a:effectLst>
        </p:spPr>
      </p:pic>
      <p:sp>
        <p:nvSpPr>
          <p:cNvPr id="6" name="Rectángulo 5">
            <a:extLst>
              <a:ext uri="{FF2B5EF4-FFF2-40B4-BE49-F238E27FC236}">
                <a16:creationId xmlns:a16="http://schemas.microsoft.com/office/drawing/2014/main" id="{8C5E5E67-F095-4D7D-8F77-2D2D1C3EB730}"/>
              </a:ext>
            </a:extLst>
          </p:cNvPr>
          <p:cNvSpPr/>
          <p:nvPr/>
        </p:nvSpPr>
        <p:spPr>
          <a:xfrm>
            <a:off x="1031417" y="3678940"/>
            <a:ext cx="6700344" cy="30777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xs:attribute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="provincia"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xsd:NMTOKEN</a:t>
            </a:r>
            <a:r>
              <a:rPr lang="es-ES" sz="1400" dirty="0">
                <a:solidFill>
                  <a:srgbClr val="00B050"/>
                </a:solidFill>
                <a:latin typeface="Consolas" panose="020B0609020204030204" pitchFamily="49" charset="0"/>
              </a:rPr>
              <a:t>" default="Lugo"/&gt;</a:t>
            </a:r>
          </a:p>
        </p:txBody>
      </p:sp>
    </p:spTree>
    <p:extLst>
      <p:ext uri="{BB962C8B-B14F-4D97-AF65-F5344CB8AC3E}">
        <p14:creationId xmlns:p14="http://schemas.microsoft.com/office/powerpoint/2010/main" val="2227354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45A99-EE18-4A5C-B069-0AADDF2EE9EB}"/>
              </a:ext>
            </a:extLst>
          </p:cNvPr>
          <p:cNvSpPr>
            <a:spLocks noGrp="1"/>
          </p:cNvSpPr>
          <p:nvPr>
            <p:ph type="title"/>
          </p:nvPr>
        </p:nvSpPr>
        <p:spPr/>
        <p:txBody>
          <a:bodyPr/>
          <a:lstStyle/>
          <a:p>
            <a:r>
              <a:rPr lang="es-ES" dirty="0"/>
              <a:t>XML </a:t>
            </a:r>
            <a:r>
              <a:rPr lang="es-ES" dirty="0" err="1"/>
              <a:t>Schema</a:t>
            </a:r>
            <a:br>
              <a:rPr lang="es-ES" dirty="0"/>
            </a:br>
            <a:r>
              <a:rPr lang="es-ES" dirty="0"/>
              <a:t>Construcción de esquemas XML</a:t>
            </a:r>
          </a:p>
        </p:txBody>
      </p:sp>
      <p:sp>
        <p:nvSpPr>
          <p:cNvPr id="3" name="Marcador de contenido 2">
            <a:extLst>
              <a:ext uri="{FF2B5EF4-FFF2-40B4-BE49-F238E27FC236}">
                <a16:creationId xmlns:a16="http://schemas.microsoft.com/office/drawing/2014/main" id="{D05008EF-FC31-4D09-919A-8483467A4E6F}"/>
              </a:ext>
            </a:extLst>
          </p:cNvPr>
          <p:cNvSpPr>
            <a:spLocks noGrp="1"/>
          </p:cNvSpPr>
          <p:nvPr>
            <p:ph idx="1"/>
          </p:nvPr>
        </p:nvSpPr>
        <p:spPr/>
        <p:txBody>
          <a:bodyPr/>
          <a:lstStyle/>
          <a:p>
            <a:r>
              <a:rPr lang="es-ES" dirty="0"/>
              <a:t>Tipos complejos</a:t>
            </a:r>
          </a:p>
        </p:txBody>
      </p:sp>
      <p:sp>
        <p:nvSpPr>
          <p:cNvPr id="4" name="Rectángulo 3">
            <a:extLst>
              <a:ext uri="{FF2B5EF4-FFF2-40B4-BE49-F238E27FC236}">
                <a16:creationId xmlns:a16="http://schemas.microsoft.com/office/drawing/2014/main" id="{72126561-974E-47B4-B5FF-7A0B7AE577AC}"/>
              </a:ext>
            </a:extLst>
          </p:cNvPr>
          <p:cNvSpPr/>
          <p:nvPr/>
        </p:nvSpPr>
        <p:spPr>
          <a:xfrm>
            <a:off x="1458455" y="2803394"/>
            <a:ext cx="6096000" cy="2031325"/>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xs:complexType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tipoEnderezo</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xs:sequence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rua</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xsd:string</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="numero"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xsd:unsignedShort</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localidade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xsd:string</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xs:sequence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xs:attribute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="provincia"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xsd:NMTOKEN</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fixed</a:t>
            </a:r>
            <a:r>
              <a:rPr lang="es-ES" sz="1400" dirty="0">
                <a:solidFill>
                  <a:srgbClr val="00B050"/>
                </a:solidFill>
                <a:latin typeface="Consolas" panose="020B0609020204030204" pitchFamily="49" charset="0"/>
              </a:rPr>
              <a:t>="Lugo"/&gt;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xs:complexType</a:t>
            </a:r>
            <a:r>
              <a:rPr lang="es-ES" sz="1400" dirty="0">
                <a:solidFill>
                  <a:srgbClr val="00B050"/>
                </a:solidFill>
                <a:latin typeface="Consolas" panose="020B0609020204030204" pitchFamily="49" charset="0"/>
              </a:rPr>
              <a:t>&gt; </a:t>
            </a:r>
          </a:p>
        </p:txBody>
      </p:sp>
      <p:pic>
        <p:nvPicPr>
          <p:cNvPr id="5" name="Imagen 4">
            <a:extLst>
              <a:ext uri="{FF2B5EF4-FFF2-40B4-BE49-F238E27FC236}">
                <a16:creationId xmlns:a16="http://schemas.microsoft.com/office/drawing/2014/main" id="{02DE42EB-72C7-4C24-A6F8-0C5FB2C5D2B6}"/>
              </a:ext>
            </a:extLst>
          </p:cNvPr>
          <p:cNvPicPr>
            <a:picLocks noChangeAspect="1"/>
          </p:cNvPicPr>
          <p:nvPr/>
        </p:nvPicPr>
        <p:blipFill>
          <a:blip r:embed="rId2"/>
          <a:stretch>
            <a:fillRect/>
          </a:stretch>
        </p:blipFill>
        <p:spPr>
          <a:xfrm>
            <a:off x="7808674" y="1119010"/>
            <a:ext cx="4059445" cy="46199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8664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45A99-EE18-4A5C-B069-0AADDF2EE9EB}"/>
              </a:ext>
            </a:extLst>
          </p:cNvPr>
          <p:cNvSpPr>
            <a:spLocks noGrp="1"/>
          </p:cNvSpPr>
          <p:nvPr>
            <p:ph type="title"/>
          </p:nvPr>
        </p:nvSpPr>
        <p:spPr/>
        <p:txBody>
          <a:bodyPr/>
          <a:lstStyle/>
          <a:p>
            <a:r>
              <a:rPr lang="es-ES" dirty="0"/>
              <a:t>XML </a:t>
            </a:r>
            <a:r>
              <a:rPr lang="es-ES" dirty="0" err="1"/>
              <a:t>Schema</a:t>
            </a:r>
            <a:br>
              <a:rPr lang="es-ES" dirty="0"/>
            </a:br>
            <a:r>
              <a:rPr lang="es-ES" dirty="0"/>
              <a:t>Construcción de esquemas XML</a:t>
            </a:r>
          </a:p>
        </p:txBody>
      </p:sp>
      <p:sp>
        <p:nvSpPr>
          <p:cNvPr id="3" name="Marcador de contenido 2">
            <a:extLst>
              <a:ext uri="{FF2B5EF4-FFF2-40B4-BE49-F238E27FC236}">
                <a16:creationId xmlns:a16="http://schemas.microsoft.com/office/drawing/2014/main" id="{D05008EF-FC31-4D09-919A-8483467A4E6F}"/>
              </a:ext>
            </a:extLst>
          </p:cNvPr>
          <p:cNvSpPr>
            <a:spLocks noGrp="1"/>
          </p:cNvSpPr>
          <p:nvPr>
            <p:ph idx="1"/>
          </p:nvPr>
        </p:nvSpPr>
        <p:spPr/>
        <p:txBody>
          <a:bodyPr/>
          <a:lstStyle/>
          <a:p>
            <a:r>
              <a:rPr lang="es-ES" dirty="0"/>
              <a:t>El compositor </a:t>
            </a:r>
            <a:r>
              <a:rPr lang="es-ES" dirty="0" err="1"/>
              <a:t>choice</a:t>
            </a:r>
            <a:r>
              <a:rPr lang="es-ES" dirty="0"/>
              <a:t>: únicamente puede aparecer uno de los elementos</a:t>
            </a:r>
          </a:p>
        </p:txBody>
      </p:sp>
      <p:sp>
        <p:nvSpPr>
          <p:cNvPr id="4" name="Rectángulo 3">
            <a:extLst>
              <a:ext uri="{FF2B5EF4-FFF2-40B4-BE49-F238E27FC236}">
                <a16:creationId xmlns:a16="http://schemas.microsoft.com/office/drawing/2014/main" id="{72126561-974E-47B4-B5FF-7A0B7AE577AC}"/>
              </a:ext>
            </a:extLst>
          </p:cNvPr>
          <p:cNvSpPr/>
          <p:nvPr/>
        </p:nvSpPr>
        <p:spPr>
          <a:xfrm>
            <a:off x="2390512" y="2695672"/>
            <a:ext cx="7410976" cy="2246769"/>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xs:complexType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persoa</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xs:choice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alcume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xs:string</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xs:sequence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nome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xs:string</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="apelido1"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xs:string</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="apelido2"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xs:string</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minOccurs</a:t>
            </a:r>
            <a:r>
              <a:rPr lang="es-ES" sz="1400" dirty="0">
                <a:solidFill>
                  <a:srgbClr val="00B050"/>
                </a:solidFill>
                <a:latin typeface="Consolas" panose="020B0609020204030204" pitchFamily="49" charset="0"/>
              </a:rPr>
              <a:t>=”0”/&gt;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xs:sequence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choice</a:t>
            </a:r>
            <a:r>
              <a:rPr lang="es-ES" sz="1400" dirty="0">
                <a:solidFill>
                  <a:srgbClr val="00B050"/>
                </a:solidFill>
                <a:latin typeface="Consolas" panose="020B0609020204030204" pitchFamily="49" charset="0"/>
              </a:rPr>
              <a:t>&gt;</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xs:complexType</a:t>
            </a:r>
            <a:r>
              <a:rPr lang="es-ES" sz="1400" dirty="0">
                <a:solidFill>
                  <a:srgbClr val="00B050"/>
                </a:solidFill>
                <a:latin typeface="Consolas" panose="020B0609020204030204" pitchFamily="49" charset="0"/>
              </a:rPr>
              <a:t>&gt;</a:t>
            </a:r>
          </a:p>
        </p:txBody>
      </p:sp>
    </p:spTree>
    <p:extLst>
      <p:ext uri="{BB962C8B-B14F-4D97-AF65-F5344CB8AC3E}">
        <p14:creationId xmlns:p14="http://schemas.microsoft.com/office/powerpoint/2010/main" val="3232835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45A99-EE18-4A5C-B069-0AADDF2EE9EB}"/>
              </a:ext>
            </a:extLst>
          </p:cNvPr>
          <p:cNvSpPr>
            <a:spLocks noGrp="1"/>
          </p:cNvSpPr>
          <p:nvPr>
            <p:ph type="title"/>
          </p:nvPr>
        </p:nvSpPr>
        <p:spPr/>
        <p:txBody>
          <a:bodyPr/>
          <a:lstStyle/>
          <a:p>
            <a:r>
              <a:rPr lang="es-ES" dirty="0"/>
              <a:t>XML </a:t>
            </a:r>
            <a:r>
              <a:rPr lang="es-ES" dirty="0" err="1"/>
              <a:t>Schema</a:t>
            </a:r>
            <a:br>
              <a:rPr lang="es-ES" dirty="0"/>
            </a:br>
            <a:r>
              <a:rPr lang="es-ES" dirty="0"/>
              <a:t>Construcción de esquemas XML</a:t>
            </a:r>
          </a:p>
        </p:txBody>
      </p:sp>
      <p:sp>
        <p:nvSpPr>
          <p:cNvPr id="3" name="Marcador de contenido 2">
            <a:extLst>
              <a:ext uri="{FF2B5EF4-FFF2-40B4-BE49-F238E27FC236}">
                <a16:creationId xmlns:a16="http://schemas.microsoft.com/office/drawing/2014/main" id="{D05008EF-FC31-4D09-919A-8483467A4E6F}"/>
              </a:ext>
            </a:extLst>
          </p:cNvPr>
          <p:cNvSpPr>
            <a:spLocks noGrp="1"/>
          </p:cNvSpPr>
          <p:nvPr>
            <p:ph idx="1"/>
          </p:nvPr>
        </p:nvSpPr>
        <p:spPr/>
        <p:txBody>
          <a:bodyPr/>
          <a:lstStyle/>
          <a:p>
            <a:r>
              <a:rPr lang="es-ES" dirty="0"/>
              <a:t>El compositor </a:t>
            </a:r>
            <a:r>
              <a:rPr lang="es-ES" dirty="0" err="1"/>
              <a:t>all</a:t>
            </a:r>
            <a:r>
              <a:rPr lang="es-ES" dirty="0"/>
              <a:t>: igual que </a:t>
            </a:r>
            <a:r>
              <a:rPr lang="es-ES" dirty="0" err="1"/>
              <a:t>sequence</a:t>
            </a:r>
            <a:r>
              <a:rPr lang="es-ES" dirty="0"/>
              <a:t> pero no tienen que aparecer en orden</a:t>
            </a:r>
          </a:p>
        </p:txBody>
      </p:sp>
      <p:sp>
        <p:nvSpPr>
          <p:cNvPr id="4" name="Rectángulo 3">
            <a:extLst>
              <a:ext uri="{FF2B5EF4-FFF2-40B4-BE49-F238E27FC236}">
                <a16:creationId xmlns:a16="http://schemas.microsoft.com/office/drawing/2014/main" id="{72126561-974E-47B4-B5FF-7A0B7AE577AC}"/>
              </a:ext>
            </a:extLst>
          </p:cNvPr>
          <p:cNvSpPr/>
          <p:nvPr/>
        </p:nvSpPr>
        <p:spPr>
          <a:xfrm>
            <a:off x="2390512" y="2695672"/>
            <a:ext cx="7410976" cy="1815882"/>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persoa</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xs:complexType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xs:all</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nif</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xs:string</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nome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nomeCompleto</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xs:all</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xs:complexType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&gt; </a:t>
            </a:r>
          </a:p>
        </p:txBody>
      </p:sp>
    </p:spTree>
    <p:extLst>
      <p:ext uri="{BB962C8B-B14F-4D97-AF65-F5344CB8AC3E}">
        <p14:creationId xmlns:p14="http://schemas.microsoft.com/office/powerpoint/2010/main" val="2072377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45A99-EE18-4A5C-B069-0AADDF2EE9EB}"/>
              </a:ext>
            </a:extLst>
          </p:cNvPr>
          <p:cNvSpPr>
            <a:spLocks noGrp="1"/>
          </p:cNvSpPr>
          <p:nvPr>
            <p:ph type="title"/>
          </p:nvPr>
        </p:nvSpPr>
        <p:spPr/>
        <p:txBody>
          <a:bodyPr/>
          <a:lstStyle/>
          <a:p>
            <a:r>
              <a:rPr lang="es-ES" dirty="0"/>
              <a:t>XML </a:t>
            </a:r>
            <a:r>
              <a:rPr lang="es-ES" dirty="0" err="1"/>
              <a:t>Schema</a:t>
            </a:r>
            <a:br>
              <a:rPr lang="es-ES" dirty="0"/>
            </a:br>
            <a:r>
              <a:rPr lang="es-ES" dirty="0"/>
              <a:t>Construcción de esquemas XML</a:t>
            </a:r>
          </a:p>
        </p:txBody>
      </p:sp>
      <p:sp>
        <p:nvSpPr>
          <p:cNvPr id="3" name="Marcador de contenido 2">
            <a:extLst>
              <a:ext uri="{FF2B5EF4-FFF2-40B4-BE49-F238E27FC236}">
                <a16:creationId xmlns:a16="http://schemas.microsoft.com/office/drawing/2014/main" id="{D05008EF-FC31-4D09-919A-8483467A4E6F}"/>
              </a:ext>
            </a:extLst>
          </p:cNvPr>
          <p:cNvSpPr>
            <a:spLocks noGrp="1"/>
          </p:cNvSpPr>
          <p:nvPr>
            <p:ph idx="1"/>
          </p:nvPr>
        </p:nvSpPr>
        <p:spPr/>
        <p:txBody>
          <a:bodyPr/>
          <a:lstStyle/>
          <a:p>
            <a:r>
              <a:rPr lang="es-ES" dirty="0"/>
              <a:t>Modos de declarar los elementos:</a:t>
            </a:r>
          </a:p>
          <a:p>
            <a:pPr lvl="1"/>
            <a:r>
              <a:rPr lang="es-ES" dirty="0"/>
              <a:t>Tipos anónimos:</a:t>
            </a:r>
          </a:p>
        </p:txBody>
      </p:sp>
      <p:sp>
        <p:nvSpPr>
          <p:cNvPr id="4" name="Rectángulo 3">
            <a:extLst>
              <a:ext uri="{FF2B5EF4-FFF2-40B4-BE49-F238E27FC236}">
                <a16:creationId xmlns:a16="http://schemas.microsoft.com/office/drawing/2014/main" id="{72126561-974E-47B4-B5FF-7A0B7AE577AC}"/>
              </a:ext>
            </a:extLst>
          </p:cNvPr>
          <p:cNvSpPr/>
          <p:nvPr/>
        </p:nvSpPr>
        <p:spPr>
          <a:xfrm>
            <a:off x="2500871" y="3105576"/>
            <a:ext cx="7410976" cy="1815882"/>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enderezoPrincipal</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xs:sequence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rua</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xs:string</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="numero"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xs:unsignedShort</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localidade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xs:string</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xs:sequence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xs:attribute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="provincia"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xs:NMTOKEN</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fixed</a:t>
            </a:r>
            <a:r>
              <a:rPr lang="es-ES" sz="1400" dirty="0">
                <a:solidFill>
                  <a:srgbClr val="00B050"/>
                </a:solidFill>
                <a:latin typeface="Consolas" panose="020B0609020204030204" pitchFamily="49" charset="0"/>
              </a:rPr>
              <a:t>="Lugo"/&gt;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&gt; </a:t>
            </a:r>
          </a:p>
        </p:txBody>
      </p:sp>
    </p:spTree>
    <p:extLst>
      <p:ext uri="{BB962C8B-B14F-4D97-AF65-F5344CB8AC3E}">
        <p14:creationId xmlns:p14="http://schemas.microsoft.com/office/powerpoint/2010/main" val="237743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45A99-EE18-4A5C-B069-0AADDF2EE9EB}"/>
              </a:ext>
            </a:extLst>
          </p:cNvPr>
          <p:cNvSpPr>
            <a:spLocks noGrp="1"/>
          </p:cNvSpPr>
          <p:nvPr>
            <p:ph type="title"/>
          </p:nvPr>
        </p:nvSpPr>
        <p:spPr/>
        <p:txBody>
          <a:bodyPr/>
          <a:lstStyle/>
          <a:p>
            <a:r>
              <a:rPr lang="es-ES" dirty="0"/>
              <a:t>XML </a:t>
            </a:r>
            <a:r>
              <a:rPr lang="es-ES" dirty="0" err="1"/>
              <a:t>Schema</a:t>
            </a:r>
            <a:br>
              <a:rPr lang="es-ES" dirty="0"/>
            </a:br>
            <a:r>
              <a:rPr lang="es-ES" dirty="0"/>
              <a:t>Construcción de esquemas XML</a:t>
            </a:r>
          </a:p>
        </p:txBody>
      </p:sp>
      <p:sp>
        <p:nvSpPr>
          <p:cNvPr id="3" name="Marcador de contenido 2">
            <a:extLst>
              <a:ext uri="{FF2B5EF4-FFF2-40B4-BE49-F238E27FC236}">
                <a16:creationId xmlns:a16="http://schemas.microsoft.com/office/drawing/2014/main" id="{D05008EF-FC31-4D09-919A-8483467A4E6F}"/>
              </a:ext>
            </a:extLst>
          </p:cNvPr>
          <p:cNvSpPr>
            <a:spLocks noGrp="1"/>
          </p:cNvSpPr>
          <p:nvPr>
            <p:ph idx="1"/>
          </p:nvPr>
        </p:nvSpPr>
        <p:spPr/>
        <p:txBody>
          <a:bodyPr/>
          <a:lstStyle/>
          <a:p>
            <a:pPr lvl="1"/>
            <a:r>
              <a:rPr lang="es-ES" dirty="0"/>
              <a:t>De manera independiente:</a:t>
            </a:r>
          </a:p>
        </p:txBody>
      </p:sp>
      <p:sp>
        <p:nvSpPr>
          <p:cNvPr id="4" name="Rectángulo 3">
            <a:extLst>
              <a:ext uri="{FF2B5EF4-FFF2-40B4-BE49-F238E27FC236}">
                <a16:creationId xmlns:a16="http://schemas.microsoft.com/office/drawing/2014/main" id="{72126561-974E-47B4-B5FF-7A0B7AE577AC}"/>
              </a:ext>
            </a:extLst>
          </p:cNvPr>
          <p:cNvSpPr/>
          <p:nvPr/>
        </p:nvSpPr>
        <p:spPr>
          <a:xfrm>
            <a:off x="2390512" y="2587950"/>
            <a:ext cx="7410976" cy="2462213"/>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 …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enderezoPrincipal</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tipoEnderezo</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 </a:t>
            </a:r>
          </a:p>
          <a:p>
            <a:r>
              <a:rPr lang="es-ES" sz="1400" dirty="0">
                <a:solidFill>
                  <a:srgbClr val="00B050"/>
                </a:solidFill>
                <a:latin typeface="Consolas" panose="020B0609020204030204" pitchFamily="49" charset="0"/>
              </a:rPr>
              <a:t>&lt;</a:t>
            </a:r>
            <a:r>
              <a:rPr lang="es-ES" sz="1400" dirty="0" err="1">
                <a:solidFill>
                  <a:srgbClr val="00B050"/>
                </a:solidFill>
                <a:latin typeface="Consolas" panose="020B0609020204030204" pitchFamily="49" charset="0"/>
              </a:rPr>
              <a:t>xs:complexType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tipoEnderezo</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xs:sequence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rua</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xs:string</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="numero"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xs:unsignedShort</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xs:element</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localidade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xs:string</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xs:sequence</a:t>
            </a:r>
            <a:r>
              <a:rPr lang="es-ES" sz="1400" dirty="0">
                <a:solidFill>
                  <a:srgbClr val="00B050"/>
                </a:solidFill>
                <a:latin typeface="Consolas" panose="020B0609020204030204" pitchFamily="49" charset="0"/>
              </a:rPr>
              <a:t>&gt;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xs:attribute</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name</a:t>
            </a:r>
            <a:r>
              <a:rPr lang="es-ES" sz="1400" dirty="0">
                <a:solidFill>
                  <a:srgbClr val="00B050"/>
                </a:solidFill>
                <a:latin typeface="Consolas" panose="020B0609020204030204" pitchFamily="49" charset="0"/>
              </a:rPr>
              <a:t>="provincia"  </a:t>
            </a:r>
            <a:r>
              <a:rPr lang="es-ES" sz="1400" dirty="0" err="1">
                <a:solidFill>
                  <a:srgbClr val="00B050"/>
                </a:solidFill>
                <a:latin typeface="Consolas" panose="020B0609020204030204" pitchFamily="49" charset="0"/>
              </a:rPr>
              <a:t>type</a:t>
            </a:r>
            <a:r>
              <a:rPr lang="es-ES" sz="1400" dirty="0">
                <a:solidFill>
                  <a:srgbClr val="00B050"/>
                </a:solidFill>
                <a:latin typeface="Consolas" panose="020B0609020204030204" pitchFamily="49" charset="0"/>
              </a:rPr>
              <a:t>="</a:t>
            </a:r>
            <a:r>
              <a:rPr lang="es-ES" sz="1400" dirty="0" err="1">
                <a:solidFill>
                  <a:srgbClr val="00B050"/>
                </a:solidFill>
                <a:latin typeface="Consolas" panose="020B0609020204030204" pitchFamily="49" charset="0"/>
              </a:rPr>
              <a:t>xs:NMTOKEN</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fixed</a:t>
            </a:r>
            <a:r>
              <a:rPr lang="es-ES" sz="1400" dirty="0">
                <a:solidFill>
                  <a:srgbClr val="00B050"/>
                </a:solidFill>
                <a:latin typeface="Consolas" panose="020B0609020204030204" pitchFamily="49" charset="0"/>
              </a:rPr>
              <a:t>="Lugo"/&gt; </a:t>
            </a:r>
          </a:p>
          <a:p>
            <a:r>
              <a:rPr lang="es-ES" sz="1400" dirty="0">
                <a:solidFill>
                  <a:srgbClr val="00B050"/>
                </a:solidFill>
                <a:latin typeface="Consolas" panose="020B0609020204030204" pitchFamily="49" charset="0"/>
              </a:rPr>
              <a:t> &lt;/</a:t>
            </a:r>
            <a:r>
              <a:rPr lang="es-ES" sz="1400" dirty="0" err="1">
                <a:solidFill>
                  <a:srgbClr val="00B050"/>
                </a:solidFill>
                <a:latin typeface="Consolas" panose="020B0609020204030204" pitchFamily="49" charset="0"/>
              </a:rPr>
              <a:t>xs:complexType</a:t>
            </a:r>
            <a:r>
              <a:rPr lang="es-ES" sz="1400" dirty="0">
                <a:solidFill>
                  <a:srgbClr val="00B050"/>
                </a:solidFill>
                <a:latin typeface="Consolas" panose="020B0609020204030204" pitchFamily="49" charset="0"/>
              </a:rPr>
              <a:t>&gt;</a:t>
            </a:r>
          </a:p>
        </p:txBody>
      </p:sp>
    </p:spTree>
    <p:extLst>
      <p:ext uri="{BB962C8B-B14F-4D97-AF65-F5344CB8AC3E}">
        <p14:creationId xmlns:p14="http://schemas.microsoft.com/office/powerpoint/2010/main" val="3444575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45A99-EE18-4A5C-B069-0AADDF2EE9EB}"/>
              </a:ext>
            </a:extLst>
          </p:cNvPr>
          <p:cNvSpPr>
            <a:spLocks noGrp="1"/>
          </p:cNvSpPr>
          <p:nvPr>
            <p:ph type="title"/>
          </p:nvPr>
        </p:nvSpPr>
        <p:spPr/>
        <p:txBody>
          <a:bodyPr/>
          <a:lstStyle/>
          <a:p>
            <a:r>
              <a:rPr lang="es-ES" dirty="0"/>
              <a:t>XML </a:t>
            </a:r>
            <a:r>
              <a:rPr lang="es-ES" dirty="0" err="1"/>
              <a:t>Schema</a:t>
            </a:r>
            <a:br>
              <a:rPr lang="es-ES" dirty="0"/>
            </a:br>
            <a:r>
              <a:rPr lang="es-ES" dirty="0"/>
              <a:t>Construcción de esquemas XML</a:t>
            </a:r>
          </a:p>
        </p:txBody>
      </p:sp>
      <p:sp>
        <p:nvSpPr>
          <p:cNvPr id="3" name="Marcador de contenido 2">
            <a:extLst>
              <a:ext uri="{FF2B5EF4-FFF2-40B4-BE49-F238E27FC236}">
                <a16:creationId xmlns:a16="http://schemas.microsoft.com/office/drawing/2014/main" id="{D05008EF-FC31-4D09-919A-8483467A4E6F}"/>
              </a:ext>
            </a:extLst>
          </p:cNvPr>
          <p:cNvSpPr>
            <a:spLocks noGrp="1"/>
          </p:cNvSpPr>
          <p:nvPr>
            <p:ph idx="1"/>
          </p:nvPr>
        </p:nvSpPr>
        <p:spPr/>
        <p:txBody>
          <a:bodyPr/>
          <a:lstStyle/>
          <a:p>
            <a:pPr lvl="1"/>
            <a:r>
              <a:rPr lang="es-ES" dirty="0"/>
              <a:t>Empleando referencias:</a:t>
            </a:r>
          </a:p>
        </p:txBody>
      </p:sp>
      <p:sp>
        <p:nvSpPr>
          <p:cNvPr id="4" name="Rectángulo 3">
            <a:extLst>
              <a:ext uri="{FF2B5EF4-FFF2-40B4-BE49-F238E27FC236}">
                <a16:creationId xmlns:a16="http://schemas.microsoft.com/office/drawing/2014/main" id="{72126561-974E-47B4-B5FF-7A0B7AE577AC}"/>
              </a:ext>
            </a:extLst>
          </p:cNvPr>
          <p:cNvSpPr/>
          <p:nvPr/>
        </p:nvSpPr>
        <p:spPr>
          <a:xfrm>
            <a:off x="2390512" y="2587950"/>
            <a:ext cx="7410976" cy="3108543"/>
          </a:xfrm>
          <a:prstGeom prst="rect">
            <a:avLst/>
          </a:prstGeom>
          <a:ln>
            <a:solidFill>
              <a:srgbClr val="00B050"/>
            </a:solidFill>
          </a:ln>
        </p:spPr>
        <p:txBody>
          <a:bodyPr wrap="square">
            <a:spAutoFit/>
          </a:bodyPr>
          <a:lstStyle/>
          <a:p>
            <a:r>
              <a:rPr lang="en-US" sz="1400" dirty="0">
                <a:solidFill>
                  <a:srgbClr val="00B050"/>
                </a:solidFill>
                <a:latin typeface="Consolas" panose="020B0609020204030204" pitchFamily="49" charset="0"/>
              </a:rPr>
              <a:t>&lt;</a:t>
            </a:r>
            <a:r>
              <a:rPr lang="en-US" sz="1400" dirty="0" err="1">
                <a:solidFill>
                  <a:srgbClr val="00B050"/>
                </a:solidFill>
                <a:latin typeface="Consolas" panose="020B0609020204030204" pitchFamily="49" charset="0"/>
              </a:rPr>
              <a:t>xs:element</a:t>
            </a:r>
            <a:r>
              <a:rPr lang="en-US" sz="1400" dirty="0">
                <a:solidFill>
                  <a:srgbClr val="00B050"/>
                </a:solidFill>
                <a:latin typeface="Consolas" panose="020B0609020204030204" pitchFamily="49" charset="0"/>
              </a:rPr>
              <a:t> name="</a:t>
            </a:r>
            <a:r>
              <a:rPr lang="en-US" sz="1400" dirty="0" err="1">
                <a:solidFill>
                  <a:srgbClr val="00B050"/>
                </a:solidFill>
                <a:latin typeface="Consolas" panose="020B0609020204030204" pitchFamily="49" charset="0"/>
              </a:rPr>
              <a:t>enderezos</a:t>
            </a:r>
            <a:r>
              <a:rPr lang="en-US" sz="1400" dirty="0">
                <a:solidFill>
                  <a:srgbClr val="00B050"/>
                </a:solidFill>
                <a:latin typeface="Consolas" panose="020B0609020204030204" pitchFamily="49" charset="0"/>
              </a:rPr>
              <a:t>"&gt; </a:t>
            </a:r>
          </a:p>
          <a:p>
            <a:r>
              <a:rPr lang="en-US" sz="1400" dirty="0">
                <a:solidFill>
                  <a:srgbClr val="00B050"/>
                </a:solidFill>
                <a:latin typeface="Consolas" panose="020B0609020204030204" pitchFamily="49" charset="0"/>
              </a:rPr>
              <a:t>   &lt;</a:t>
            </a:r>
            <a:r>
              <a:rPr lang="en-US" sz="1400" dirty="0" err="1">
                <a:solidFill>
                  <a:srgbClr val="00B050"/>
                </a:solidFill>
                <a:latin typeface="Consolas" panose="020B0609020204030204" pitchFamily="49" charset="0"/>
              </a:rPr>
              <a:t>xs:sequence</a:t>
            </a:r>
            <a:r>
              <a:rPr lang="en-US" sz="1400" dirty="0">
                <a:solidFill>
                  <a:srgbClr val="00B050"/>
                </a:solidFill>
                <a:latin typeface="Consolas" panose="020B0609020204030204" pitchFamily="49" charset="0"/>
              </a:rPr>
              <a:t>&gt; </a:t>
            </a:r>
          </a:p>
          <a:p>
            <a:r>
              <a:rPr lang="en-US" sz="1400" dirty="0">
                <a:solidFill>
                  <a:srgbClr val="00B050"/>
                </a:solidFill>
                <a:latin typeface="Consolas" panose="020B0609020204030204" pitchFamily="49" charset="0"/>
              </a:rPr>
              <a:t>       &lt;</a:t>
            </a:r>
            <a:r>
              <a:rPr lang="en-US" sz="1400" dirty="0" err="1">
                <a:solidFill>
                  <a:srgbClr val="00B050"/>
                </a:solidFill>
                <a:latin typeface="Consolas" panose="020B0609020204030204" pitchFamily="49" charset="0"/>
              </a:rPr>
              <a:t>xs:element</a:t>
            </a:r>
            <a:r>
              <a:rPr lang="en-US" sz="1400" dirty="0">
                <a:solidFill>
                  <a:srgbClr val="00B050"/>
                </a:solidFill>
                <a:latin typeface="Consolas" panose="020B0609020204030204" pitchFamily="49" charset="0"/>
              </a:rPr>
              <a:t> ref="</a:t>
            </a:r>
            <a:r>
              <a:rPr lang="en-US" sz="1400" dirty="0" err="1">
                <a:solidFill>
                  <a:srgbClr val="00B050"/>
                </a:solidFill>
                <a:latin typeface="Consolas" panose="020B0609020204030204" pitchFamily="49" charset="0"/>
              </a:rPr>
              <a:t>tipoEnderezo</a:t>
            </a:r>
            <a:r>
              <a:rPr lang="en-US" sz="1400" dirty="0">
                <a:solidFill>
                  <a:srgbClr val="00B050"/>
                </a:solidFill>
                <a:latin typeface="Consolas" panose="020B0609020204030204" pitchFamily="49" charset="0"/>
              </a:rPr>
              <a:t>"  minOccurs="0"/&gt; </a:t>
            </a:r>
          </a:p>
          <a:p>
            <a:r>
              <a:rPr lang="en-US" sz="1400" dirty="0">
                <a:solidFill>
                  <a:srgbClr val="00B050"/>
                </a:solidFill>
                <a:latin typeface="Consolas" panose="020B0609020204030204" pitchFamily="49" charset="0"/>
              </a:rPr>
              <a:t>   &lt;/</a:t>
            </a:r>
            <a:r>
              <a:rPr lang="en-US" sz="1400" dirty="0" err="1">
                <a:solidFill>
                  <a:srgbClr val="00B050"/>
                </a:solidFill>
                <a:latin typeface="Consolas" panose="020B0609020204030204" pitchFamily="49" charset="0"/>
              </a:rPr>
              <a:t>xs:sequence</a:t>
            </a:r>
            <a:r>
              <a:rPr lang="en-US" sz="1400" dirty="0">
                <a:solidFill>
                  <a:srgbClr val="00B050"/>
                </a:solidFill>
                <a:latin typeface="Consolas" panose="020B0609020204030204" pitchFamily="49" charset="0"/>
              </a:rPr>
              <a:t>&gt; </a:t>
            </a:r>
          </a:p>
          <a:p>
            <a:r>
              <a:rPr lang="en-US" sz="1400" dirty="0">
                <a:solidFill>
                  <a:srgbClr val="00B050"/>
                </a:solidFill>
                <a:latin typeface="Consolas" panose="020B0609020204030204" pitchFamily="49" charset="0"/>
              </a:rPr>
              <a:t>&lt;/</a:t>
            </a:r>
            <a:r>
              <a:rPr lang="en-US" sz="1400" dirty="0" err="1">
                <a:solidFill>
                  <a:srgbClr val="00B050"/>
                </a:solidFill>
                <a:latin typeface="Consolas" panose="020B0609020204030204" pitchFamily="49" charset="0"/>
              </a:rPr>
              <a:t>xs:element</a:t>
            </a:r>
            <a:r>
              <a:rPr lang="en-US" sz="1400" dirty="0">
                <a:solidFill>
                  <a:srgbClr val="00B050"/>
                </a:solidFill>
                <a:latin typeface="Consolas" panose="020B0609020204030204" pitchFamily="49" charset="0"/>
              </a:rPr>
              <a:t>&gt; </a:t>
            </a:r>
          </a:p>
          <a:p>
            <a:r>
              <a:rPr lang="en-US" sz="1400" dirty="0">
                <a:solidFill>
                  <a:srgbClr val="00B050"/>
                </a:solidFill>
                <a:latin typeface="Consolas" panose="020B0609020204030204" pitchFamily="49" charset="0"/>
              </a:rPr>
              <a:t>… … </a:t>
            </a:r>
          </a:p>
          <a:p>
            <a:r>
              <a:rPr lang="en-US" sz="1400" dirty="0">
                <a:solidFill>
                  <a:srgbClr val="00B050"/>
                </a:solidFill>
                <a:latin typeface="Consolas" panose="020B0609020204030204" pitchFamily="49" charset="0"/>
              </a:rPr>
              <a:t>&lt;</a:t>
            </a:r>
            <a:r>
              <a:rPr lang="en-US" sz="1400" dirty="0" err="1">
                <a:solidFill>
                  <a:srgbClr val="00B050"/>
                </a:solidFill>
                <a:latin typeface="Consolas" panose="020B0609020204030204" pitchFamily="49" charset="0"/>
              </a:rPr>
              <a:t>xs:complexType</a:t>
            </a:r>
            <a:r>
              <a:rPr lang="en-US" sz="1400" dirty="0">
                <a:solidFill>
                  <a:srgbClr val="00B050"/>
                </a:solidFill>
                <a:latin typeface="Consolas" panose="020B0609020204030204" pitchFamily="49" charset="0"/>
              </a:rPr>
              <a:t> name="</a:t>
            </a:r>
            <a:r>
              <a:rPr lang="en-US" sz="1400" dirty="0" err="1">
                <a:solidFill>
                  <a:srgbClr val="00B050"/>
                </a:solidFill>
                <a:latin typeface="Consolas" panose="020B0609020204030204" pitchFamily="49" charset="0"/>
              </a:rPr>
              <a:t>tipoEnderezo</a:t>
            </a:r>
            <a:r>
              <a:rPr lang="en-US" sz="1400" dirty="0">
                <a:solidFill>
                  <a:srgbClr val="00B050"/>
                </a:solidFill>
                <a:latin typeface="Consolas" panose="020B0609020204030204" pitchFamily="49" charset="0"/>
              </a:rPr>
              <a:t>"&gt; </a:t>
            </a:r>
          </a:p>
          <a:p>
            <a:r>
              <a:rPr lang="en-US" sz="1400" dirty="0">
                <a:solidFill>
                  <a:srgbClr val="00B050"/>
                </a:solidFill>
                <a:latin typeface="Consolas" panose="020B0609020204030204" pitchFamily="49" charset="0"/>
              </a:rPr>
              <a:t>   &lt;</a:t>
            </a:r>
            <a:r>
              <a:rPr lang="en-US" sz="1400" dirty="0" err="1">
                <a:solidFill>
                  <a:srgbClr val="00B050"/>
                </a:solidFill>
                <a:latin typeface="Consolas" panose="020B0609020204030204" pitchFamily="49" charset="0"/>
              </a:rPr>
              <a:t>xs:sequence</a:t>
            </a:r>
            <a:r>
              <a:rPr lang="en-US" sz="1400" dirty="0">
                <a:solidFill>
                  <a:srgbClr val="00B050"/>
                </a:solidFill>
                <a:latin typeface="Consolas" panose="020B0609020204030204" pitchFamily="49" charset="0"/>
              </a:rPr>
              <a:t>&gt; </a:t>
            </a:r>
          </a:p>
          <a:p>
            <a:r>
              <a:rPr lang="en-US" sz="1400" dirty="0">
                <a:solidFill>
                  <a:srgbClr val="00B050"/>
                </a:solidFill>
                <a:latin typeface="Consolas" panose="020B0609020204030204" pitchFamily="49" charset="0"/>
              </a:rPr>
              <a:t>      &lt;</a:t>
            </a:r>
            <a:r>
              <a:rPr lang="en-US" sz="1400" dirty="0" err="1">
                <a:solidFill>
                  <a:srgbClr val="00B050"/>
                </a:solidFill>
                <a:latin typeface="Consolas" panose="020B0609020204030204" pitchFamily="49" charset="0"/>
              </a:rPr>
              <a:t>xs:element</a:t>
            </a:r>
            <a:r>
              <a:rPr lang="en-US" sz="1400" dirty="0">
                <a:solidFill>
                  <a:srgbClr val="00B050"/>
                </a:solidFill>
                <a:latin typeface="Consolas" panose="020B0609020204030204" pitchFamily="49" charset="0"/>
              </a:rPr>
              <a:t> name="</a:t>
            </a:r>
            <a:r>
              <a:rPr lang="en-US" sz="1400" dirty="0" err="1">
                <a:solidFill>
                  <a:srgbClr val="00B050"/>
                </a:solidFill>
                <a:latin typeface="Consolas" panose="020B0609020204030204" pitchFamily="49" charset="0"/>
              </a:rPr>
              <a:t>rua</a:t>
            </a:r>
            <a:r>
              <a:rPr lang="en-US" sz="1400" dirty="0">
                <a:solidFill>
                  <a:srgbClr val="00B050"/>
                </a:solidFill>
                <a:latin typeface="Consolas" panose="020B0609020204030204" pitchFamily="49" charset="0"/>
              </a:rPr>
              <a:t>" type="</a:t>
            </a:r>
            <a:r>
              <a:rPr lang="en-US" sz="1400" dirty="0" err="1">
                <a:solidFill>
                  <a:srgbClr val="00B050"/>
                </a:solidFill>
                <a:latin typeface="Consolas" panose="020B0609020204030204" pitchFamily="49" charset="0"/>
              </a:rPr>
              <a:t>xs:string</a:t>
            </a:r>
            <a:r>
              <a:rPr lang="en-US" sz="1400" dirty="0">
                <a:solidFill>
                  <a:srgbClr val="00B050"/>
                </a:solidFill>
                <a:latin typeface="Consolas" panose="020B0609020204030204" pitchFamily="49" charset="0"/>
              </a:rPr>
              <a:t>"/&gt; </a:t>
            </a:r>
          </a:p>
          <a:p>
            <a:r>
              <a:rPr lang="en-US" sz="1400" dirty="0">
                <a:solidFill>
                  <a:srgbClr val="00B050"/>
                </a:solidFill>
                <a:latin typeface="Consolas" panose="020B0609020204030204" pitchFamily="49" charset="0"/>
              </a:rPr>
              <a:t>      &lt;</a:t>
            </a:r>
            <a:r>
              <a:rPr lang="en-US" sz="1400" dirty="0" err="1">
                <a:solidFill>
                  <a:srgbClr val="00B050"/>
                </a:solidFill>
                <a:latin typeface="Consolas" panose="020B0609020204030204" pitchFamily="49" charset="0"/>
              </a:rPr>
              <a:t>xs:element</a:t>
            </a:r>
            <a:r>
              <a:rPr lang="en-US" sz="1400" dirty="0">
                <a:solidFill>
                  <a:srgbClr val="00B050"/>
                </a:solidFill>
                <a:latin typeface="Consolas" panose="020B0609020204030204" pitchFamily="49" charset="0"/>
              </a:rPr>
              <a:t> name="</a:t>
            </a:r>
            <a:r>
              <a:rPr lang="en-US" sz="1400" dirty="0" err="1">
                <a:solidFill>
                  <a:srgbClr val="00B050"/>
                </a:solidFill>
                <a:latin typeface="Consolas" panose="020B0609020204030204" pitchFamily="49" charset="0"/>
              </a:rPr>
              <a:t>numero</a:t>
            </a:r>
            <a:r>
              <a:rPr lang="en-US" sz="1400" dirty="0">
                <a:solidFill>
                  <a:srgbClr val="00B050"/>
                </a:solidFill>
                <a:latin typeface="Consolas" panose="020B0609020204030204" pitchFamily="49" charset="0"/>
              </a:rPr>
              <a:t>"  type="</a:t>
            </a:r>
            <a:r>
              <a:rPr lang="en-US" sz="1400" dirty="0" err="1">
                <a:solidFill>
                  <a:srgbClr val="00B050"/>
                </a:solidFill>
                <a:latin typeface="Consolas" panose="020B0609020204030204" pitchFamily="49" charset="0"/>
              </a:rPr>
              <a:t>xs:unsignedShort</a:t>
            </a:r>
            <a:r>
              <a:rPr lang="en-US" sz="1400" dirty="0">
                <a:solidFill>
                  <a:srgbClr val="00B050"/>
                </a:solidFill>
                <a:latin typeface="Consolas" panose="020B0609020204030204" pitchFamily="49" charset="0"/>
              </a:rPr>
              <a:t>"/&gt; </a:t>
            </a:r>
          </a:p>
          <a:p>
            <a:r>
              <a:rPr lang="en-US" sz="1400" dirty="0">
                <a:solidFill>
                  <a:srgbClr val="00B050"/>
                </a:solidFill>
                <a:latin typeface="Consolas" panose="020B0609020204030204" pitchFamily="49" charset="0"/>
              </a:rPr>
              <a:t>      &lt;</a:t>
            </a:r>
            <a:r>
              <a:rPr lang="en-US" sz="1400" dirty="0" err="1">
                <a:solidFill>
                  <a:srgbClr val="00B050"/>
                </a:solidFill>
                <a:latin typeface="Consolas" panose="020B0609020204030204" pitchFamily="49" charset="0"/>
              </a:rPr>
              <a:t>xs:element</a:t>
            </a:r>
            <a:r>
              <a:rPr lang="en-US" sz="1400" dirty="0">
                <a:solidFill>
                  <a:srgbClr val="00B050"/>
                </a:solidFill>
                <a:latin typeface="Consolas" panose="020B0609020204030204" pitchFamily="49" charset="0"/>
              </a:rPr>
              <a:t> name="</a:t>
            </a:r>
            <a:r>
              <a:rPr lang="en-US" sz="1400" dirty="0" err="1">
                <a:solidFill>
                  <a:srgbClr val="00B050"/>
                </a:solidFill>
                <a:latin typeface="Consolas" panose="020B0609020204030204" pitchFamily="49" charset="0"/>
              </a:rPr>
              <a:t>localidade</a:t>
            </a:r>
            <a:r>
              <a:rPr lang="en-US" sz="1400" dirty="0">
                <a:solidFill>
                  <a:srgbClr val="00B050"/>
                </a:solidFill>
                <a:latin typeface="Consolas" panose="020B0609020204030204" pitchFamily="49" charset="0"/>
              </a:rPr>
              <a:t>" type="</a:t>
            </a:r>
            <a:r>
              <a:rPr lang="en-US" sz="1400" dirty="0" err="1">
                <a:solidFill>
                  <a:srgbClr val="00B050"/>
                </a:solidFill>
                <a:latin typeface="Consolas" panose="020B0609020204030204" pitchFamily="49" charset="0"/>
              </a:rPr>
              <a:t>xs:string</a:t>
            </a:r>
            <a:r>
              <a:rPr lang="en-US" sz="1400" dirty="0">
                <a:solidFill>
                  <a:srgbClr val="00B050"/>
                </a:solidFill>
                <a:latin typeface="Consolas" panose="020B0609020204030204" pitchFamily="49" charset="0"/>
              </a:rPr>
              <a:t>"/&gt; </a:t>
            </a:r>
          </a:p>
          <a:p>
            <a:r>
              <a:rPr lang="en-US" sz="1400" dirty="0">
                <a:solidFill>
                  <a:srgbClr val="00B050"/>
                </a:solidFill>
                <a:latin typeface="Consolas" panose="020B0609020204030204" pitchFamily="49" charset="0"/>
              </a:rPr>
              <a:t>   &lt;/</a:t>
            </a:r>
            <a:r>
              <a:rPr lang="en-US" sz="1400" dirty="0" err="1">
                <a:solidFill>
                  <a:srgbClr val="00B050"/>
                </a:solidFill>
                <a:latin typeface="Consolas" panose="020B0609020204030204" pitchFamily="49" charset="0"/>
              </a:rPr>
              <a:t>xs:sequence</a:t>
            </a:r>
            <a:r>
              <a:rPr lang="en-US" sz="1400" dirty="0">
                <a:solidFill>
                  <a:srgbClr val="00B050"/>
                </a:solidFill>
                <a:latin typeface="Consolas" panose="020B0609020204030204" pitchFamily="49" charset="0"/>
              </a:rPr>
              <a:t>&gt; </a:t>
            </a:r>
          </a:p>
          <a:p>
            <a:r>
              <a:rPr lang="en-US" sz="1400" dirty="0">
                <a:solidFill>
                  <a:srgbClr val="00B050"/>
                </a:solidFill>
                <a:latin typeface="Consolas" panose="020B0609020204030204" pitchFamily="49" charset="0"/>
              </a:rPr>
              <a:t>   &lt;</a:t>
            </a:r>
            <a:r>
              <a:rPr lang="en-US" sz="1400" dirty="0" err="1">
                <a:solidFill>
                  <a:srgbClr val="00B050"/>
                </a:solidFill>
                <a:latin typeface="Consolas" panose="020B0609020204030204" pitchFamily="49" charset="0"/>
              </a:rPr>
              <a:t>xs:attribute</a:t>
            </a:r>
            <a:r>
              <a:rPr lang="en-US" sz="1400" dirty="0">
                <a:solidFill>
                  <a:srgbClr val="00B050"/>
                </a:solidFill>
                <a:latin typeface="Consolas" panose="020B0609020204030204" pitchFamily="49" charset="0"/>
              </a:rPr>
              <a:t> name="</a:t>
            </a:r>
            <a:r>
              <a:rPr lang="en-US" sz="1400" dirty="0" err="1">
                <a:solidFill>
                  <a:srgbClr val="00B050"/>
                </a:solidFill>
                <a:latin typeface="Consolas" panose="020B0609020204030204" pitchFamily="49" charset="0"/>
              </a:rPr>
              <a:t>provincia</a:t>
            </a:r>
            <a:r>
              <a:rPr lang="en-US" sz="1400" dirty="0">
                <a:solidFill>
                  <a:srgbClr val="00B050"/>
                </a:solidFill>
                <a:latin typeface="Consolas" panose="020B0609020204030204" pitchFamily="49" charset="0"/>
              </a:rPr>
              <a:t>"  type="</a:t>
            </a:r>
            <a:r>
              <a:rPr lang="en-US" sz="1400" dirty="0" err="1">
                <a:solidFill>
                  <a:srgbClr val="00B050"/>
                </a:solidFill>
                <a:latin typeface="Consolas" panose="020B0609020204030204" pitchFamily="49" charset="0"/>
              </a:rPr>
              <a:t>xd:NMTOKEN</a:t>
            </a:r>
            <a:r>
              <a:rPr lang="en-US" sz="1400" dirty="0">
                <a:solidFill>
                  <a:srgbClr val="00B050"/>
                </a:solidFill>
                <a:latin typeface="Consolas" panose="020B0609020204030204" pitchFamily="49" charset="0"/>
              </a:rPr>
              <a:t>" fixed="Lugo"/&gt; </a:t>
            </a:r>
          </a:p>
          <a:p>
            <a:r>
              <a:rPr lang="en-US" sz="1400" dirty="0">
                <a:solidFill>
                  <a:srgbClr val="00B050"/>
                </a:solidFill>
                <a:latin typeface="Consolas" panose="020B0609020204030204" pitchFamily="49" charset="0"/>
              </a:rPr>
              <a:t> &lt;/</a:t>
            </a:r>
            <a:r>
              <a:rPr lang="en-US" sz="1400" dirty="0" err="1">
                <a:solidFill>
                  <a:srgbClr val="00B050"/>
                </a:solidFill>
                <a:latin typeface="Consolas" panose="020B0609020204030204" pitchFamily="49" charset="0"/>
              </a:rPr>
              <a:t>xs:complexType</a:t>
            </a:r>
            <a:r>
              <a:rPr lang="en-US" sz="1400" dirty="0">
                <a:solidFill>
                  <a:srgbClr val="00B050"/>
                </a:solidFill>
                <a:latin typeface="Consolas" panose="020B0609020204030204" pitchFamily="49" charset="0"/>
              </a:rPr>
              <a:t>&gt;</a:t>
            </a:r>
            <a:endParaRPr lang="es-ES" sz="14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19681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45A99-EE18-4A5C-B069-0AADDF2EE9EB}"/>
              </a:ext>
            </a:extLst>
          </p:cNvPr>
          <p:cNvSpPr>
            <a:spLocks noGrp="1"/>
          </p:cNvSpPr>
          <p:nvPr>
            <p:ph type="title"/>
          </p:nvPr>
        </p:nvSpPr>
        <p:spPr/>
        <p:txBody>
          <a:bodyPr/>
          <a:lstStyle/>
          <a:p>
            <a:r>
              <a:rPr lang="es-ES" dirty="0"/>
              <a:t>XML </a:t>
            </a:r>
            <a:r>
              <a:rPr lang="es-ES" dirty="0" err="1"/>
              <a:t>Schema</a:t>
            </a:r>
            <a:br>
              <a:rPr lang="es-ES" dirty="0"/>
            </a:br>
            <a:r>
              <a:rPr lang="es-ES" dirty="0"/>
              <a:t>Construcción de esquemas XML</a:t>
            </a:r>
          </a:p>
        </p:txBody>
      </p:sp>
      <p:sp>
        <p:nvSpPr>
          <p:cNvPr id="3" name="Marcador de contenido 2">
            <a:extLst>
              <a:ext uri="{FF2B5EF4-FFF2-40B4-BE49-F238E27FC236}">
                <a16:creationId xmlns:a16="http://schemas.microsoft.com/office/drawing/2014/main" id="{D05008EF-FC31-4D09-919A-8483467A4E6F}"/>
              </a:ext>
            </a:extLst>
          </p:cNvPr>
          <p:cNvSpPr>
            <a:spLocks noGrp="1"/>
          </p:cNvSpPr>
          <p:nvPr>
            <p:ph idx="1"/>
          </p:nvPr>
        </p:nvSpPr>
        <p:spPr/>
        <p:txBody>
          <a:bodyPr/>
          <a:lstStyle/>
          <a:p>
            <a:r>
              <a:rPr lang="es-ES" dirty="0"/>
              <a:t>Restricciones:</a:t>
            </a:r>
          </a:p>
          <a:p>
            <a:endParaRPr lang="es-ES" dirty="0"/>
          </a:p>
          <a:p>
            <a:endParaRPr lang="es-ES" dirty="0"/>
          </a:p>
        </p:txBody>
      </p:sp>
      <p:graphicFrame>
        <p:nvGraphicFramePr>
          <p:cNvPr id="5" name="Tabla 4">
            <a:extLst>
              <a:ext uri="{FF2B5EF4-FFF2-40B4-BE49-F238E27FC236}">
                <a16:creationId xmlns:a16="http://schemas.microsoft.com/office/drawing/2014/main" id="{71ACE59C-7A93-4833-B7A9-9F024441AD47}"/>
              </a:ext>
            </a:extLst>
          </p:cNvPr>
          <p:cNvGraphicFramePr>
            <a:graphicFrameLocks noGrp="1"/>
          </p:cNvGraphicFramePr>
          <p:nvPr>
            <p:extLst>
              <p:ext uri="{D42A27DB-BD31-4B8C-83A1-F6EECF244321}">
                <p14:modId xmlns:p14="http://schemas.microsoft.com/office/powerpoint/2010/main" val="2039986347"/>
              </p:ext>
            </p:extLst>
          </p:nvPr>
        </p:nvGraphicFramePr>
        <p:xfrm>
          <a:off x="3902866" y="1887100"/>
          <a:ext cx="6410512" cy="4114775"/>
        </p:xfrm>
        <a:graphic>
          <a:graphicData uri="http://schemas.openxmlformats.org/drawingml/2006/table">
            <a:tbl>
              <a:tblPr>
                <a:tableStyleId>{3C2FFA5D-87B4-456A-9821-1D502468CF0F}</a:tableStyleId>
              </a:tblPr>
              <a:tblGrid>
                <a:gridCol w="1539573">
                  <a:extLst>
                    <a:ext uri="{9D8B030D-6E8A-4147-A177-3AD203B41FA5}">
                      <a16:colId xmlns:a16="http://schemas.microsoft.com/office/drawing/2014/main" val="2870607235"/>
                    </a:ext>
                  </a:extLst>
                </a:gridCol>
                <a:gridCol w="4870939">
                  <a:extLst>
                    <a:ext uri="{9D8B030D-6E8A-4147-A177-3AD203B41FA5}">
                      <a16:colId xmlns:a16="http://schemas.microsoft.com/office/drawing/2014/main" val="3153076002"/>
                    </a:ext>
                  </a:extLst>
                </a:gridCol>
              </a:tblGrid>
              <a:tr h="189635">
                <a:tc gridSpan="2">
                  <a:txBody>
                    <a:bodyPr/>
                    <a:lstStyle/>
                    <a:p>
                      <a:r>
                        <a:rPr lang="es-ES" sz="1050" dirty="0"/>
                        <a:t>Facetas en XSD</a:t>
                      </a:r>
                    </a:p>
                  </a:txBody>
                  <a:tcPr marL="38303" marR="38303" marT="19152" marB="19152" anchor="ctr">
                    <a:solidFill>
                      <a:schemeClr val="accent2">
                        <a:lumMod val="60000"/>
                        <a:lumOff val="40000"/>
                      </a:schemeClr>
                    </a:solidFill>
                  </a:tcPr>
                </a:tc>
                <a:tc hMerge="1">
                  <a:txBody>
                    <a:bodyPr/>
                    <a:lstStyle/>
                    <a:p>
                      <a:endParaRPr lang="es-ES"/>
                    </a:p>
                  </a:txBody>
                  <a:tcPr/>
                </a:tc>
                <a:extLst>
                  <a:ext uri="{0D108BD9-81ED-4DB2-BD59-A6C34878D82A}">
                    <a16:rowId xmlns:a16="http://schemas.microsoft.com/office/drawing/2014/main" val="2679761799"/>
                  </a:ext>
                </a:extLst>
              </a:tr>
              <a:tr h="189635">
                <a:tc>
                  <a:txBody>
                    <a:bodyPr/>
                    <a:lstStyle/>
                    <a:p>
                      <a:r>
                        <a:rPr lang="es-ES" sz="1050" dirty="0"/>
                        <a:t>Faceta</a:t>
                      </a:r>
                    </a:p>
                  </a:txBody>
                  <a:tcPr marL="38303" marR="38303" marT="19152" marB="19152" anchor="ctr">
                    <a:solidFill>
                      <a:schemeClr val="accent2">
                        <a:lumMod val="60000"/>
                        <a:lumOff val="40000"/>
                      </a:schemeClr>
                    </a:solidFill>
                  </a:tcPr>
                </a:tc>
                <a:tc>
                  <a:txBody>
                    <a:bodyPr/>
                    <a:lstStyle/>
                    <a:p>
                      <a:r>
                        <a:rPr lang="es-ES" sz="1050" dirty="0"/>
                        <a:t>Descripción</a:t>
                      </a:r>
                    </a:p>
                  </a:txBody>
                  <a:tcPr marL="38303" marR="38303" marT="19152" marB="19152" anchor="ctr">
                    <a:solidFill>
                      <a:schemeClr val="accent2">
                        <a:lumMod val="60000"/>
                        <a:lumOff val="40000"/>
                      </a:schemeClr>
                    </a:solidFill>
                  </a:tcPr>
                </a:tc>
                <a:extLst>
                  <a:ext uri="{0D108BD9-81ED-4DB2-BD59-A6C34878D82A}">
                    <a16:rowId xmlns:a16="http://schemas.microsoft.com/office/drawing/2014/main" val="473377981"/>
                  </a:ext>
                </a:extLst>
              </a:tr>
              <a:tr h="196922">
                <a:tc>
                  <a:txBody>
                    <a:bodyPr/>
                    <a:lstStyle/>
                    <a:p>
                      <a:r>
                        <a:rPr lang="es-ES" sz="1100" dirty="0" err="1"/>
                        <a:t>xs:length</a:t>
                      </a:r>
                      <a:endParaRPr lang="es-ES" sz="1100" dirty="0"/>
                    </a:p>
                  </a:txBody>
                  <a:tcPr marL="38303" marR="38303" marT="19152" marB="19152" anchor="ctr"/>
                </a:tc>
                <a:tc>
                  <a:txBody>
                    <a:bodyPr/>
                    <a:lstStyle/>
                    <a:p>
                      <a:r>
                        <a:rPr lang="es-ES" sz="1050" dirty="0"/>
                        <a:t>Especifica una longitud fija.</a:t>
                      </a:r>
                    </a:p>
                  </a:txBody>
                  <a:tcPr marL="38303" marR="38303" marT="19152" marB="19152" anchor="ctr"/>
                </a:tc>
                <a:extLst>
                  <a:ext uri="{0D108BD9-81ED-4DB2-BD59-A6C34878D82A}">
                    <a16:rowId xmlns:a16="http://schemas.microsoft.com/office/drawing/2014/main" val="283364100"/>
                  </a:ext>
                </a:extLst>
              </a:tr>
              <a:tr h="196922">
                <a:tc>
                  <a:txBody>
                    <a:bodyPr/>
                    <a:lstStyle/>
                    <a:p>
                      <a:r>
                        <a:rPr lang="es-ES" sz="1100" dirty="0" err="1"/>
                        <a:t>xs:minLength</a:t>
                      </a:r>
                      <a:endParaRPr lang="es-ES" sz="1100" dirty="0"/>
                    </a:p>
                  </a:txBody>
                  <a:tcPr marL="38303" marR="38303" marT="19152" marB="19152" anchor="ctr"/>
                </a:tc>
                <a:tc>
                  <a:txBody>
                    <a:bodyPr/>
                    <a:lstStyle/>
                    <a:p>
                      <a:r>
                        <a:rPr lang="es-ES" sz="1050"/>
                        <a:t>Especifica una longitud mínima.</a:t>
                      </a:r>
                    </a:p>
                  </a:txBody>
                  <a:tcPr marL="38303" marR="38303" marT="19152" marB="19152" anchor="ctr"/>
                </a:tc>
                <a:extLst>
                  <a:ext uri="{0D108BD9-81ED-4DB2-BD59-A6C34878D82A}">
                    <a16:rowId xmlns:a16="http://schemas.microsoft.com/office/drawing/2014/main" val="1840463010"/>
                  </a:ext>
                </a:extLst>
              </a:tr>
              <a:tr h="196922">
                <a:tc>
                  <a:txBody>
                    <a:bodyPr/>
                    <a:lstStyle/>
                    <a:p>
                      <a:r>
                        <a:rPr lang="es-ES" sz="1100" dirty="0" err="1"/>
                        <a:t>xs:maxLength</a:t>
                      </a:r>
                      <a:endParaRPr lang="es-ES" sz="1100" dirty="0"/>
                    </a:p>
                  </a:txBody>
                  <a:tcPr marL="38303" marR="38303" marT="19152" marB="19152" anchor="ctr"/>
                </a:tc>
                <a:tc>
                  <a:txBody>
                    <a:bodyPr/>
                    <a:lstStyle/>
                    <a:p>
                      <a:r>
                        <a:rPr lang="es-ES" sz="1050" dirty="0"/>
                        <a:t>Especifica una longitud máxima.</a:t>
                      </a:r>
                    </a:p>
                  </a:txBody>
                  <a:tcPr marL="38303" marR="38303" marT="19152" marB="19152" anchor="ctr"/>
                </a:tc>
                <a:extLst>
                  <a:ext uri="{0D108BD9-81ED-4DB2-BD59-A6C34878D82A}">
                    <a16:rowId xmlns:a16="http://schemas.microsoft.com/office/drawing/2014/main" val="3320218636"/>
                  </a:ext>
                </a:extLst>
              </a:tr>
              <a:tr h="288978">
                <a:tc>
                  <a:txBody>
                    <a:bodyPr/>
                    <a:lstStyle/>
                    <a:p>
                      <a:r>
                        <a:rPr lang="es-ES" sz="1100" dirty="0" err="1"/>
                        <a:t>xs:pattern</a:t>
                      </a:r>
                      <a:endParaRPr lang="es-ES" sz="1100" dirty="0"/>
                    </a:p>
                  </a:txBody>
                  <a:tcPr marL="38303" marR="38303" marT="19152" marB="19152" anchor="ctr"/>
                </a:tc>
                <a:tc>
                  <a:txBody>
                    <a:bodyPr/>
                    <a:lstStyle/>
                    <a:p>
                      <a:r>
                        <a:rPr lang="es-ES" sz="1050" dirty="0"/>
                        <a:t>Especifica un patrón de caracteres admitidos.</a:t>
                      </a:r>
                    </a:p>
                  </a:txBody>
                  <a:tcPr marL="38303" marR="38303" marT="19152" marB="19152" anchor="ctr"/>
                </a:tc>
                <a:extLst>
                  <a:ext uri="{0D108BD9-81ED-4DB2-BD59-A6C34878D82A}">
                    <a16:rowId xmlns:a16="http://schemas.microsoft.com/office/drawing/2014/main" val="2764400741"/>
                  </a:ext>
                </a:extLst>
              </a:tr>
              <a:tr h="288978">
                <a:tc>
                  <a:txBody>
                    <a:bodyPr/>
                    <a:lstStyle/>
                    <a:p>
                      <a:r>
                        <a:rPr lang="es-ES" sz="1100" dirty="0" err="1"/>
                        <a:t>xs:enumeration</a:t>
                      </a:r>
                      <a:endParaRPr lang="es-ES" sz="1100" dirty="0"/>
                    </a:p>
                  </a:txBody>
                  <a:tcPr marL="38303" marR="38303" marT="19152" marB="19152" anchor="ctr"/>
                </a:tc>
                <a:tc>
                  <a:txBody>
                    <a:bodyPr/>
                    <a:lstStyle/>
                    <a:p>
                      <a:r>
                        <a:rPr lang="es-ES" sz="1050" dirty="0"/>
                        <a:t>Especifica una lista de valores admitidos.</a:t>
                      </a:r>
                    </a:p>
                  </a:txBody>
                  <a:tcPr marL="38303" marR="38303" marT="19152" marB="19152" anchor="ctr"/>
                </a:tc>
                <a:extLst>
                  <a:ext uri="{0D108BD9-81ED-4DB2-BD59-A6C34878D82A}">
                    <a16:rowId xmlns:a16="http://schemas.microsoft.com/office/drawing/2014/main" val="2919868949"/>
                  </a:ext>
                </a:extLst>
              </a:tr>
              <a:tr h="663598">
                <a:tc>
                  <a:txBody>
                    <a:bodyPr/>
                    <a:lstStyle/>
                    <a:p>
                      <a:r>
                        <a:rPr lang="es-ES" sz="1100" dirty="0" err="1"/>
                        <a:t>xs:whiteSpace</a:t>
                      </a:r>
                      <a:endParaRPr lang="es-ES" sz="1100" dirty="0"/>
                    </a:p>
                  </a:txBody>
                  <a:tcPr marL="38303" marR="38303" marT="19152" marB="19152" anchor="ctr"/>
                </a:tc>
                <a:tc>
                  <a:txBody>
                    <a:bodyPr/>
                    <a:lstStyle/>
                    <a:p>
                      <a:r>
                        <a:rPr lang="es-ES" sz="1050" dirty="0"/>
                        <a:t>Especifica cómo se debe tratar a los posibles espacios en blanco, las tabulaciones, los saltos de línea y los retornos de carro que puedan aparecer.</a:t>
                      </a:r>
                    </a:p>
                  </a:txBody>
                  <a:tcPr marL="38303" marR="38303" marT="19152" marB="19152" anchor="ctr"/>
                </a:tc>
                <a:extLst>
                  <a:ext uri="{0D108BD9-81ED-4DB2-BD59-A6C34878D82A}">
                    <a16:rowId xmlns:a16="http://schemas.microsoft.com/office/drawing/2014/main" val="3477077781"/>
                  </a:ext>
                </a:extLst>
              </a:tr>
              <a:tr h="288978">
                <a:tc>
                  <a:txBody>
                    <a:bodyPr/>
                    <a:lstStyle/>
                    <a:p>
                      <a:r>
                        <a:rPr lang="es-ES" sz="1100" dirty="0" err="1"/>
                        <a:t>xs:maxInclusive</a:t>
                      </a:r>
                      <a:endParaRPr lang="es-ES" sz="1100" dirty="0"/>
                    </a:p>
                  </a:txBody>
                  <a:tcPr marL="38303" marR="38303" marT="19152" marB="19152" anchor="ctr"/>
                </a:tc>
                <a:tc>
                  <a:txBody>
                    <a:bodyPr/>
                    <a:lstStyle/>
                    <a:p>
                      <a:r>
                        <a:rPr lang="es-ES" sz="1050" dirty="0"/>
                        <a:t>Especifica que el valor debe ser menor o igual que el indicado.</a:t>
                      </a:r>
                    </a:p>
                  </a:txBody>
                  <a:tcPr marL="38303" marR="38303" marT="19152" marB="19152" anchor="ctr"/>
                </a:tc>
                <a:extLst>
                  <a:ext uri="{0D108BD9-81ED-4DB2-BD59-A6C34878D82A}">
                    <a16:rowId xmlns:a16="http://schemas.microsoft.com/office/drawing/2014/main" val="910270899"/>
                  </a:ext>
                </a:extLst>
              </a:tr>
              <a:tr h="288978">
                <a:tc>
                  <a:txBody>
                    <a:bodyPr/>
                    <a:lstStyle/>
                    <a:p>
                      <a:r>
                        <a:rPr lang="es-ES" sz="1100" dirty="0" err="1"/>
                        <a:t>xs:maxExclusive</a:t>
                      </a:r>
                      <a:endParaRPr lang="es-ES" sz="1100" dirty="0"/>
                    </a:p>
                  </a:txBody>
                  <a:tcPr marL="38303" marR="38303" marT="19152" marB="19152" anchor="ctr"/>
                </a:tc>
                <a:tc>
                  <a:txBody>
                    <a:bodyPr/>
                    <a:lstStyle/>
                    <a:p>
                      <a:r>
                        <a:rPr lang="es-ES" sz="1050" dirty="0"/>
                        <a:t>Especifica que el valor debe ser menor que el indicado.</a:t>
                      </a:r>
                    </a:p>
                  </a:txBody>
                  <a:tcPr marL="38303" marR="38303" marT="19152" marB="19152" anchor="ctr"/>
                </a:tc>
                <a:extLst>
                  <a:ext uri="{0D108BD9-81ED-4DB2-BD59-A6C34878D82A}">
                    <a16:rowId xmlns:a16="http://schemas.microsoft.com/office/drawing/2014/main" val="1841657265"/>
                  </a:ext>
                </a:extLst>
              </a:tr>
              <a:tr h="288978">
                <a:tc>
                  <a:txBody>
                    <a:bodyPr/>
                    <a:lstStyle/>
                    <a:p>
                      <a:r>
                        <a:rPr lang="es-ES" sz="1100" dirty="0" err="1"/>
                        <a:t>xs:minExclusive</a:t>
                      </a:r>
                      <a:endParaRPr lang="es-ES" sz="1100" dirty="0"/>
                    </a:p>
                  </a:txBody>
                  <a:tcPr marL="38303" marR="38303" marT="19152" marB="19152" anchor="ctr"/>
                </a:tc>
                <a:tc>
                  <a:txBody>
                    <a:bodyPr/>
                    <a:lstStyle/>
                    <a:p>
                      <a:r>
                        <a:rPr lang="es-ES" sz="1050" dirty="0"/>
                        <a:t>Especifica que el valor debe ser mayor que el indicado.</a:t>
                      </a:r>
                    </a:p>
                  </a:txBody>
                  <a:tcPr marL="38303" marR="38303" marT="19152" marB="19152" anchor="ctr"/>
                </a:tc>
                <a:extLst>
                  <a:ext uri="{0D108BD9-81ED-4DB2-BD59-A6C34878D82A}">
                    <a16:rowId xmlns:a16="http://schemas.microsoft.com/office/drawing/2014/main" val="1979404088"/>
                  </a:ext>
                </a:extLst>
              </a:tr>
              <a:tr h="288978">
                <a:tc>
                  <a:txBody>
                    <a:bodyPr/>
                    <a:lstStyle/>
                    <a:p>
                      <a:r>
                        <a:rPr lang="es-ES" sz="1100" dirty="0" err="1"/>
                        <a:t>xs:minInclusive</a:t>
                      </a:r>
                      <a:endParaRPr lang="es-ES" sz="1100" dirty="0"/>
                    </a:p>
                  </a:txBody>
                  <a:tcPr marL="38303" marR="38303" marT="19152" marB="19152" anchor="ctr"/>
                </a:tc>
                <a:tc>
                  <a:txBody>
                    <a:bodyPr/>
                    <a:lstStyle/>
                    <a:p>
                      <a:r>
                        <a:rPr lang="es-ES" sz="1050" dirty="0"/>
                        <a:t>Especifica que el valor debe ser mayor o igual que el indicado.</a:t>
                      </a:r>
                    </a:p>
                  </a:txBody>
                  <a:tcPr marL="38303" marR="38303" marT="19152" marB="19152" anchor="ctr"/>
                </a:tc>
                <a:extLst>
                  <a:ext uri="{0D108BD9-81ED-4DB2-BD59-A6C34878D82A}">
                    <a16:rowId xmlns:a16="http://schemas.microsoft.com/office/drawing/2014/main" val="3590572564"/>
                  </a:ext>
                </a:extLst>
              </a:tr>
              <a:tr h="288978">
                <a:tc>
                  <a:txBody>
                    <a:bodyPr/>
                    <a:lstStyle/>
                    <a:p>
                      <a:r>
                        <a:rPr lang="es-ES" sz="1100" dirty="0" err="1"/>
                        <a:t>xs:totalDigits</a:t>
                      </a:r>
                      <a:endParaRPr lang="es-ES" sz="1100" dirty="0"/>
                    </a:p>
                  </a:txBody>
                  <a:tcPr marL="38303" marR="38303" marT="19152" marB="19152" anchor="ctr"/>
                </a:tc>
                <a:tc>
                  <a:txBody>
                    <a:bodyPr/>
                    <a:lstStyle/>
                    <a:p>
                      <a:r>
                        <a:rPr lang="es-ES" sz="1050" dirty="0"/>
                        <a:t>Especifica el número máximo de dígitos que puede tener un número.</a:t>
                      </a:r>
                    </a:p>
                  </a:txBody>
                  <a:tcPr marL="38303" marR="38303" marT="19152" marB="19152" anchor="ctr"/>
                </a:tc>
                <a:extLst>
                  <a:ext uri="{0D108BD9-81ED-4DB2-BD59-A6C34878D82A}">
                    <a16:rowId xmlns:a16="http://schemas.microsoft.com/office/drawing/2014/main" val="205229851"/>
                  </a:ext>
                </a:extLst>
              </a:tr>
              <a:tr h="413851">
                <a:tc>
                  <a:txBody>
                    <a:bodyPr/>
                    <a:lstStyle/>
                    <a:p>
                      <a:r>
                        <a:rPr lang="es-ES" sz="1100" dirty="0" err="1"/>
                        <a:t>xs:fractionDigits</a:t>
                      </a:r>
                      <a:endParaRPr lang="es-ES" sz="1100" dirty="0"/>
                    </a:p>
                  </a:txBody>
                  <a:tcPr marL="38303" marR="38303" marT="19152" marB="19152" anchor="ctr"/>
                </a:tc>
                <a:tc>
                  <a:txBody>
                    <a:bodyPr/>
                    <a:lstStyle/>
                    <a:p>
                      <a:r>
                        <a:rPr lang="es-ES" sz="1050" dirty="0"/>
                        <a:t>Especifica el número máximo de decimales que puede tener un número.</a:t>
                      </a:r>
                    </a:p>
                  </a:txBody>
                  <a:tcPr marL="38303" marR="38303" marT="19152" marB="19152" anchor="ctr"/>
                </a:tc>
                <a:extLst>
                  <a:ext uri="{0D108BD9-81ED-4DB2-BD59-A6C34878D82A}">
                    <a16:rowId xmlns:a16="http://schemas.microsoft.com/office/drawing/2014/main" val="3908602904"/>
                  </a:ext>
                </a:extLst>
              </a:tr>
            </a:tbl>
          </a:graphicData>
        </a:graphic>
      </p:graphicFrame>
    </p:spTree>
    <p:extLst>
      <p:ext uri="{BB962C8B-B14F-4D97-AF65-F5344CB8AC3E}">
        <p14:creationId xmlns:p14="http://schemas.microsoft.com/office/powerpoint/2010/main" val="705331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45A99-EE18-4A5C-B069-0AADDF2EE9EB}"/>
              </a:ext>
            </a:extLst>
          </p:cNvPr>
          <p:cNvSpPr>
            <a:spLocks noGrp="1"/>
          </p:cNvSpPr>
          <p:nvPr>
            <p:ph type="title"/>
          </p:nvPr>
        </p:nvSpPr>
        <p:spPr/>
        <p:txBody>
          <a:bodyPr/>
          <a:lstStyle/>
          <a:p>
            <a:r>
              <a:rPr lang="es-ES" dirty="0"/>
              <a:t>XML </a:t>
            </a:r>
            <a:r>
              <a:rPr lang="es-ES" dirty="0" err="1"/>
              <a:t>Schema</a:t>
            </a:r>
            <a:br>
              <a:rPr lang="es-ES" dirty="0"/>
            </a:br>
            <a:r>
              <a:rPr lang="es-ES" dirty="0"/>
              <a:t>Construcción de esquemas XML</a:t>
            </a:r>
          </a:p>
        </p:txBody>
      </p:sp>
      <p:sp>
        <p:nvSpPr>
          <p:cNvPr id="3" name="Marcador de contenido 2">
            <a:extLst>
              <a:ext uri="{FF2B5EF4-FFF2-40B4-BE49-F238E27FC236}">
                <a16:creationId xmlns:a16="http://schemas.microsoft.com/office/drawing/2014/main" id="{D05008EF-FC31-4D09-919A-8483467A4E6F}"/>
              </a:ext>
            </a:extLst>
          </p:cNvPr>
          <p:cNvSpPr>
            <a:spLocks noGrp="1"/>
          </p:cNvSpPr>
          <p:nvPr>
            <p:ph idx="1"/>
          </p:nvPr>
        </p:nvSpPr>
        <p:spPr/>
        <p:txBody>
          <a:bodyPr>
            <a:normAutofit fontScale="70000" lnSpcReduction="20000"/>
          </a:bodyPr>
          <a:lstStyle/>
          <a:p>
            <a:r>
              <a:rPr lang="es-ES" dirty="0"/>
              <a:t>Otras capacidades de XML </a:t>
            </a:r>
            <a:r>
              <a:rPr lang="es-ES" dirty="0" err="1"/>
              <a:t>Schema</a:t>
            </a:r>
            <a:r>
              <a:rPr lang="es-ES" dirty="0"/>
              <a:t>:</a:t>
            </a:r>
          </a:p>
          <a:p>
            <a:pPr lvl="1"/>
            <a:r>
              <a:rPr lang="es-ES" dirty="0"/>
              <a:t>Restricciones por longitud</a:t>
            </a:r>
          </a:p>
          <a:p>
            <a:pPr lvl="1"/>
            <a:r>
              <a:rPr lang="es-ES" dirty="0"/>
              <a:t>Restricciones por varios valores</a:t>
            </a:r>
          </a:p>
          <a:p>
            <a:pPr lvl="1"/>
            <a:r>
              <a:rPr lang="es-ES" dirty="0"/>
              <a:t>Restricciones por rango</a:t>
            </a:r>
          </a:p>
          <a:p>
            <a:pPr lvl="1"/>
            <a:r>
              <a:rPr lang="es-ES" dirty="0"/>
              <a:t>Restricciones por patrón</a:t>
            </a:r>
          </a:p>
          <a:p>
            <a:pPr lvl="1"/>
            <a:r>
              <a:rPr lang="es-ES" dirty="0"/>
              <a:t>Creación de listas</a:t>
            </a:r>
          </a:p>
          <a:p>
            <a:pPr lvl="1"/>
            <a:r>
              <a:rPr lang="es-ES" dirty="0"/>
              <a:t>Creación de grupos</a:t>
            </a:r>
          </a:p>
          <a:p>
            <a:pPr lvl="1"/>
            <a:r>
              <a:rPr lang="es-ES" dirty="0"/>
              <a:t>Creación de anotaciones</a:t>
            </a:r>
          </a:p>
          <a:p>
            <a:pPr lvl="1"/>
            <a:r>
              <a:rPr lang="es-ES" dirty="0"/>
              <a:t>Creación del valor nulo</a:t>
            </a:r>
          </a:p>
          <a:p>
            <a:pPr lvl="1"/>
            <a:r>
              <a:rPr lang="es-ES" dirty="0"/>
              <a:t>Definición de claves y unicidad</a:t>
            </a:r>
          </a:p>
          <a:p>
            <a:pPr lvl="1"/>
            <a:r>
              <a:rPr lang="es-ES" dirty="0"/>
              <a:t>Reaprovechamiento de esquemas</a:t>
            </a:r>
          </a:p>
          <a:p>
            <a:pPr lvl="1"/>
            <a:r>
              <a:rPr lang="es-ES" dirty="0"/>
              <a:t>Importación de esquemas</a:t>
            </a:r>
          </a:p>
          <a:p>
            <a:endParaRPr lang="es-ES" dirty="0"/>
          </a:p>
          <a:p>
            <a:endParaRPr lang="es-ES" dirty="0"/>
          </a:p>
        </p:txBody>
      </p:sp>
      <p:sp>
        <p:nvSpPr>
          <p:cNvPr id="4" name="Rectángulo 3">
            <a:extLst>
              <a:ext uri="{FF2B5EF4-FFF2-40B4-BE49-F238E27FC236}">
                <a16:creationId xmlns:a16="http://schemas.microsoft.com/office/drawing/2014/main" id="{694DE9A0-252B-4B96-A85D-47C4E83305A3}"/>
              </a:ext>
            </a:extLst>
          </p:cNvPr>
          <p:cNvSpPr/>
          <p:nvPr/>
        </p:nvSpPr>
        <p:spPr>
          <a:xfrm>
            <a:off x="6366029" y="3244334"/>
            <a:ext cx="3084499" cy="369332"/>
          </a:xfrm>
          <a:prstGeom prst="rect">
            <a:avLst/>
          </a:prstGeom>
        </p:spPr>
        <p:txBody>
          <a:bodyPr wrap="none">
            <a:spAutoFit/>
          </a:bodyPr>
          <a:lstStyle/>
          <a:p>
            <a:r>
              <a:rPr lang="es-ES" dirty="0">
                <a:hlinkClick r:id="rId2"/>
              </a:rPr>
              <a:t>Manual de abrirllave.com</a:t>
            </a:r>
            <a:endParaRPr lang="es-ES" dirty="0"/>
          </a:p>
        </p:txBody>
      </p:sp>
      <p:sp>
        <p:nvSpPr>
          <p:cNvPr id="6" name="Rectángulo 5">
            <a:extLst>
              <a:ext uri="{FF2B5EF4-FFF2-40B4-BE49-F238E27FC236}">
                <a16:creationId xmlns:a16="http://schemas.microsoft.com/office/drawing/2014/main" id="{BD519650-0680-488A-93CF-1A110927D762}"/>
              </a:ext>
            </a:extLst>
          </p:cNvPr>
          <p:cNvSpPr/>
          <p:nvPr/>
        </p:nvSpPr>
        <p:spPr>
          <a:xfrm>
            <a:off x="6096000" y="2892821"/>
            <a:ext cx="4059125" cy="369332"/>
          </a:xfrm>
          <a:prstGeom prst="rect">
            <a:avLst/>
          </a:prstGeom>
        </p:spPr>
        <p:txBody>
          <a:bodyPr wrap="none">
            <a:spAutoFit/>
          </a:bodyPr>
          <a:lstStyle/>
          <a:p>
            <a:r>
              <a:rPr lang="nl-NL" dirty="0">
                <a:hlinkClick r:id="rId3"/>
              </a:rPr>
              <a:t>Manual de w3schools.com (inglés)</a:t>
            </a:r>
            <a:endParaRPr lang="es-ES" dirty="0"/>
          </a:p>
        </p:txBody>
      </p:sp>
      <p:sp>
        <p:nvSpPr>
          <p:cNvPr id="7" name="Rectángulo 6">
            <a:extLst>
              <a:ext uri="{FF2B5EF4-FFF2-40B4-BE49-F238E27FC236}">
                <a16:creationId xmlns:a16="http://schemas.microsoft.com/office/drawing/2014/main" id="{20D78CFF-F2FD-4AB5-96F5-FB5BDE903BD8}"/>
              </a:ext>
            </a:extLst>
          </p:cNvPr>
          <p:cNvSpPr/>
          <p:nvPr/>
        </p:nvSpPr>
        <p:spPr>
          <a:xfrm>
            <a:off x="6184014" y="3595847"/>
            <a:ext cx="3488455" cy="369332"/>
          </a:xfrm>
          <a:prstGeom prst="rect">
            <a:avLst/>
          </a:prstGeom>
        </p:spPr>
        <p:txBody>
          <a:bodyPr wrap="none">
            <a:spAutoFit/>
          </a:bodyPr>
          <a:lstStyle/>
          <a:p>
            <a:r>
              <a:rPr lang="nl-NL" dirty="0">
                <a:hlinkClick r:id="rId4"/>
              </a:rPr>
              <a:t>Manual de tutorialspoint.com</a:t>
            </a:r>
            <a:endParaRPr lang="es-ES" dirty="0"/>
          </a:p>
        </p:txBody>
      </p:sp>
    </p:spTree>
    <p:extLst>
      <p:ext uri="{BB962C8B-B14F-4D97-AF65-F5344CB8AC3E}">
        <p14:creationId xmlns:p14="http://schemas.microsoft.com/office/powerpoint/2010/main" val="418094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1C6D8-B82C-4ABE-A806-FE8E0E01AF9E}"/>
              </a:ext>
            </a:extLst>
          </p:cNvPr>
          <p:cNvSpPr>
            <a:spLocks noGrp="1"/>
          </p:cNvSpPr>
          <p:nvPr>
            <p:ph type="title"/>
          </p:nvPr>
        </p:nvSpPr>
        <p:spPr/>
        <p:txBody>
          <a:bodyPr/>
          <a:lstStyle/>
          <a:p>
            <a:r>
              <a:rPr lang="es-ES" dirty="0"/>
              <a:t>Referencia a una DTD en un documento XML</a:t>
            </a:r>
          </a:p>
        </p:txBody>
      </p:sp>
      <p:sp>
        <p:nvSpPr>
          <p:cNvPr id="3" name="Marcador de contenido 2">
            <a:extLst>
              <a:ext uri="{FF2B5EF4-FFF2-40B4-BE49-F238E27FC236}">
                <a16:creationId xmlns:a16="http://schemas.microsoft.com/office/drawing/2014/main" id="{B6296F40-8D6E-4446-B1C9-3D31A2D0F36A}"/>
              </a:ext>
            </a:extLst>
          </p:cNvPr>
          <p:cNvSpPr>
            <a:spLocks noGrp="1"/>
          </p:cNvSpPr>
          <p:nvPr>
            <p:ph idx="1"/>
          </p:nvPr>
        </p:nvSpPr>
        <p:spPr/>
        <p:txBody>
          <a:bodyPr>
            <a:normAutofit fontScale="85000" lnSpcReduction="20000"/>
          </a:bodyPr>
          <a:lstStyle/>
          <a:p>
            <a:r>
              <a:rPr lang="es-ES" dirty="0"/>
              <a:t>La DTD que debe utilizar el procesador XML para validar el documento XML se indica mediante la etiqueta DOCTYPE. La DTD puede estar incluida en el propio documento, ser un documento externo o combinarse ambas.</a:t>
            </a:r>
          </a:p>
          <a:p>
            <a:pPr lvl="1"/>
            <a:r>
              <a:rPr lang="es-ES" dirty="0"/>
              <a:t>La DTD puede incluirse en el propio documento, con la siguiente sintaxis:</a:t>
            </a:r>
          </a:p>
          <a:p>
            <a:pPr lvl="1"/>
            <a:endParaRPr lang="es-ES" dirty="0"/>
          </a:p>
          <a:p>
            <a:pPr lvl="1"/>
            <a:endParaRPr lang="es-ES" dirty="0"/>
          </a:p>
          <a:p>
            <a:pPr lvl="1"/>
            <a:r>
              <a:rPr lang="es-ES" dirty="0"/>
              <a:t>La DTD puede estar en un documento externo y, si sólo va a ser utilizada por una única aplicación, la sintaxis es la siguiente:</a:t>
            </a:r>
          </a:p>
          <a:p>
            <a:pPr lvl="1"/>
            <a:endParaRPr lang="es-ES" dirty="0"/>
          </a:p>
          <a:p>
            <a:pPr lvl="1"/>
            <a:endParaRPr lang="es-ES" dirty="0"/>
          </a:p>
          <a:p>
            <a:pPr lvl="1"/>
            <a:r>
              <a:rPr lang="es-ES" dirty="0"/>
              <a:t>Se puede combinar una DTD externa con una DTD interna, con la siguiente sintaxis:</a:t>
            </a:r>
          </a:p>
          <a:p>
            <a:endParaRPr lang="es-ES" dirty="0"/>
          </a:p>
          <a:p>
            <a:endParaRPr lang="es-ES" dirty="0"/>
          </a:p>
        </p:txBody>
      </p:sp>
      <p:sp>
        <p:nvSpPr>
          <p:cNvPr id="5" name="Rectángulo 4">
            <a:extLst>
              <a:ext uri="{FF2B5EF4-FFF2-40B4-BE49-F238E27FC236}">
                <a16:creationId xmlns:a16="http://schemas.microsoft.com/office/drawing/2014/main" id="{01AAFF11-332E-4446-AE41-A63137CEAAC8}"/>
              </a:ext>
            </a:extLst>
          </p:cNvPr>
          <p:cNvSpPr/>
          <p:nvPr/>
        </p:nvSpPr>
        <p:spPr>
          <a:xfrm>
            <a:off x="8938539" y="3059668"/>
            <a:ext cx="2482670" cy="738664"/>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nombre [</a:t>
            </a:r>
          </a:p>
          <a:p>
            <a:r>
              <a:rPr lang="es-ES" sz="1400" dirty="0">
                <a:solidFill>
                  <a:srgbClr val="00B050"/>
                </a:solidFill>
                <a:latin typeface="Consolas" panose="020B0609020204030204" pitchFamily="49" charset="0"/>
              </a:rPr>
              <a:t> ... declaraciones ...</a:t>
            </a:r>
          </a:p>
          <a:p>
            <a:r>
              <a:rPr lang="es-ES" sz="1400" dirty="0">
                <a:solidFill>
                  <a:srgbClr val="00B050"/>
                </a:solidFill>
                <a:latin typeface="Consolas" panose="020B0609020204030204" pitchFamily="49" charset="0"/>
              </a:rPr>
              <a:t>]&gt;</a:t>
            </a:r>
          </a:p>
        </p:txBody>
      </p:sp>
      <p:sp>
        <p:nvSpPr>
          <p:cNvPr id="9" name="Rectángulo 8">
            <a:extLst>
              <a:ext uri="{FF2B5EF4-FFF2-40B4-BE49-F238E27FC236}">
                <a16:creationId xmlns:a16="http://schemas.microsoft.com/office/drawing/2014/main" id="{9FACFCCC-57B7-44D0-AC7A-730810DCF1E7}"/>
              </a:ext>
            </a:extLst>
          </p:cNvPr>
          <p:cNvSpPr/>
          <p:nvPr/>
        </p:nvSpPr>
        <p:spPr>
          <a:xfrm>
            <a:off x="8097715" y="4378454"/>
            <a:ext cx="3323494" cy="30777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nombre SYSTEM "</a:t>
            </a:r>
            <a:r>
              <a:rPr lang="es-ES" sz="1400" dirty="0" err="1">
                <a:solidFill>
                  <a:srgbClr val="00B050"/>
                </a:solidFill>
                <a:latin typeface="Consolas" panose="020B0609020204030204" pitchFamily="49" charset="0"/>
              </a:rPr>
              <a:t>uri</a:t>
            </a:r>
            <a:r>
              <a:rPr lang="es-ES" sz="1400" dirty="0">
                <a:solidFill>
                  <a:srgbClr val="00B050"/>
                </a:solidFill>
                <a:latin typeface="Consolas" panose="020B0609020204030204" pitchFamily="49" charset="0"/>
              </a:rPr>
              <a:t>"&gt;</a:t>
            </a:r>
          </a:p>
        </p:txBody>
      </p:sp>
      <p:sp>
        <p:nvSpPr>
          <p:cNvPr id="10" name="Rectángulo 9">
            <a:extLst>
              <a:ext uri="{FF2B5EF4-FFF2-40B4-BE49-F238E27FC236}">
                <a16:creationId xmlns:a16="http://schemas.microsoft.com/office/drawing/2014/main" id="{145E0BD0-A077-4143-89B1-75F395B2554E}"/>
              </a:ext>
            </a:extLst>
          </p:cNvPr>
          <p:cNvSpPr/>
          <p:nvPr/>
        </p:nvSpPr>
        <p:spPr>
          <a:xfrm>
            <a:off x="7869115" y="5375811"/>
            <a:ext cx="3552094" cy="738664"/>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nombre SYSTEM "</a:t>
            </a:r>
            <a:r>
              <a:rPr lang="es-ES" sz="1400" dirty="0" err="1">
                <a:solidFill>
                  <a:srgbClr val="00B050"/>
                </a:solidFill>
                <a:latin typeface="Consolas" panose="020B0609020204030204" pitchFamily="49" charset="0"/>
              </a:rPr>
              <a:t>uri</a:t>
            </a:r>
            <a:r>
              <a:rPr lang="es-ES" sz="1400" dirty="0">
                <a:solidFill>
                  <a:srgbClr val="00B050"/>
                </a:solidFill>
                <a:latin typeface="Consolas" panose="020B0609020204030204" pitchFamily="49" charset="0"/>
              </a:rPr>
              <a:t>" [</a:t>
            </a:r>
          </a:p>
          <a:p>
            <a:r>
              <a:rPr lang="es-ES" sz="1400" dirty="0">
                <a:solidFill>
                  <a:srgbClr val="00B050"/>
                </a:solidFill>
                <a:latin typeface="Consolas" panose="020B0609020204030204" pitchFamily="49" charset="0"/>
              </a:rPr>
              <a:t> ... declaraciones ...</a:t>
            </a:r>
          </a:p>
          <a:p>
            <a:r>
              <a:rPr lang="es-ES" sz="1400" dirty="0">
                <a:solidFill>
                  <a:srgbClr val="00B050"/>
                </a:solidFill>
                <a:latin typeface="Consolas" panose="020B0609020204030204" pitchFamily="49" charset="0"/>
              </a:rPr>
              <a:t>]&gt;</a:t>
            </a:r>
          </a:p>
        </p:txBody>
      </p:sp>
      <p:sp>
        <p:nvSpPr>
          <p:cNvPr id="13" name="Rectangle 7">
            <a:extLst>
              <a:ext uri="{FF2B5EF4-FFF2-40B4-BE49-F238E27FC236}">
                <a16:creationId xmlns:a16="http://schemas.microsoft.com/office/drawing/2014/main" id="{C0EDDD53-E876-40AA-9D4B-658312D99F7D}"/>
              </a:ext>
            </a:extLst>
          </p:cNvPr>
          <p:cNvSpPr>
            <a:spLocks noChangeArrowheads="1"/>
          </p:cNvSpPr>
          <p:nvPr/>
        </p:nvSpPr>
        <p:spPr bwMode="auto">
          <a:xfrm>
            <a:off x="858714" y="5345034"/>
            <a:ext cx="4123592" cy="769441"/>
          </a:xfrm>
          <a:prstGeom prst="rect">
            <a:avLst/>
          </a:prstGeom>
          <a:solidFill>
            <a:schemeClr val="accent4">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1100" b="0" i="0" u="none" strike="noStrike" cap="none" normalizeH="0" baseline="0" dirty="0">
                <a:ln>
                  <a:noFill/>
                </a:ln>
                <a:solidFill>
                  <a:schemeClr val="tx1"/>
                </a:solidFill>
                <a:effectLst/>
                <a:latin typeface="+mj-lt"/>
              </a:rPr>
              <a:t>"nombre" es el nombre del tipo de documento XML, que debe coincidir con el nombre del elemento raíz del documento XML.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1100" b="0" i="0" u="none" strike="noStrike" cap="none" normalizeH="0" baseline="0" dirty="0">
                <a:ln>
                  <a:noFill/>
                </a:ln>
                <a:solidFill>
                  <a:schemeClr val="tx1"/>
                </a:solidFill>
                <a:effectLst/>
                <a:latin typeface="+mj-lt"/>
              </a:rPr>
              <a:t>"</a:t>
            </a:r>
            <a:r>
              <a:rPr kumimoji="0" lang="es-ES" altLang="es-ES" sz="1100" b="0" i="0" u="none" strike="noStrike" cap="none" normalizeH="0" baseline="0" dirty="0" err="1">
                <a:ln>
                  <a:noFill/>
                </a:ln>
                <a:solidFill>
                  <a:schemeClr val="tx1"/>
                </a:solidFill>
                <a:effectLst/>
                <a:latin typeface="+mj-lt"/>
              </a:rPr>
              <a:t>uri</a:t>
            </a:r>
            <a:r>
              <a:rPr kumimoji="0" lang="es-ES" altLang="es-ES" sz="1100" b="0" i="0" u="none" strike="noStrike" cap="none" normalizeH="0" baseline="0" dirty="0">
                <a:ln>
                  <a:noFill/>
                </a:ln>
                <a:solidFill>
                  <a:schemeClr val="tx1"/>
                </a:solidFill>
                <a:effectLst/>
                <a:latin typeface="+mj-lt"/>
              </a:rPr>
              <a:t>" es el camino (absoluto o relativo) hasta la DTD. </a:t>
            </a:r>
          </a:p>
        </p:txBody>
      </p:sp>
    </p:spTree>
    <p:extLst>
      <p:ext uri="{BB962C8B-B14F-4D97-AF65-F5344CB8AC3E}">
        <p14:creationId xmlns:p14="http://schemas.microsoft.com/office/powerpoint/2010/main" val="114039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8E606-C767-4478-A3D6-C6102FA41ACC}"/>
              </a:ext>
            </a:extLst>
          </p:cNvPr>
          <p:cNvSpPr>
            <a:spLocks noGrp="1"/>
          </p:cNvSpPr>
          <p:nvPr>
            <p:ph type="title"/>
          </p:nvPr>
        </p:nvSpPr>
        <p:spPr/>
        <p:txBody>
          <a:bodyPr/>
          <a:lstStyle/>
          <a:p>
            <a:r>
              <a:rPr lang="es-ES" dirty="0"/>
              <a:t>Declaración de entidades</a:t>
            </a:r>
          </a:p>
        </p:txBody>
      </p:sp>
      <p:sp>
        <p:nvSpPr>
          <p:cNvPr id="3" name="Marcador de contenido 2">
            <a:extLst>
              <a:ext uri="{FF2B5EF4-FFF2-40B4-BE49-F238E27FC236}">
                <a16:creationId xmlns:a16="http://schemas.microsoft.com/office/drawing/2014/main" id="{285C074E-8749-4796-B1CE-8BFBD5D3E9F1}"/>
              </a:ext>
            </a:extLst>
          </p:cNvPr>
          <p:cNvSpPr>
            <a:spLocks noGrp="1"/>
          </p:cNvSpPr>
          <p:nvPr>
            <p:ph idx="1"/>
          </p:nvPr>
        </p:nvSpPr>
        <p:spPr/>
        <p:txBody>
          <a:bodyPr/>
          <a:lstStyle/>
          <a:p>
            <a:r>
              <a:rPr lang="es-ES" dirty="0"/>
              <a:t>Las declaraciones de entidades internas (generales) siguen la siguiente sintaxis:</a:t>
            </a:r>
          </a:p>
        </p:txBody>
      </p:sp>
      <p:sp>
        <p:nvSpPr>
          <p:cNvPr id="4" name="Rectángulo 3">
            <a:extLst>
              <a:ext uri="{FF2B5EF4-FFF2-40B4-BE49-F238E27FC236}">
                <a16:creationId xmlns:a16="http://schemas.microsoft.com/office/drawing/2014/main" id="{B4F17528-64CD-4911-B3A4-2A34CEB1298A}"/>
              </a:ext>
            </a:extLst>
          </p:cNvPr>
          <p:cNvSpPr/>
          <p:nvPr/>
        </p:nvSpPr>
        <p:spPr>
          <a:xfrm>
            <a:off x="3165229" y="2834834"/>
            <a:ext cx="4026879" cy="30777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&lt;!ENTITY </a:t>
            </a:r>
            <a:r>
              <a:rPr lang="es-ES" sz="1400" dirty="0" err="1">
                <a:solidFill>
                  <a:srgbClr val="00B050"/>
                </a:solidFill>
                <a:latin typeface="Consolas" panose="020B0609020204030204" pitchFamily="49" charset="0"/>
              </a:rPr>
              <a:t>nombreEntidad</a:t>
            </a:r>
            <a:r>
              <a:rPr lang="es-ES" sz="1400" dirty="0">
                <a:solidFill>
                  <a:srgbClr val="00B050"/>
                </a:solidFill>
                <a:latin typeface="Consolas" panose="020B0609020204030204" pitchFamily="49" charset="0"/>
              </a:rPr>
              <a:t> "</a:t>
            </a:r>
            <a:r>
              <a:rPr lang="es-ES" sz="1400" dirty="0" err="1">
                <a:solidFill>
                  <a:srgbClr val="00B050"/>
                </a:solidFill>
                <a:latin typeface="Consolas" panose="020B0609020204030204" pitchFamily="49" charset="0"/>
              </a:rPr>
              <a:t>valorEntidad</a:t>
            </a:r>
            <a:r>
              <a:rPr lang="es-ES" sz="1400" dirty="0">
                <a:solidFill>
                  <a:srgbClr val="00B050"/>
                </a:solidFill>
                <a:latin typeface="Consolas" panose="020B0609020204030204" pitchFamily="49" charset="0"/>
              </a:rPr>
              <a:t>"&gt;</a:t>
            </a:r>
          </a:p>
        </p:txBody>
      </p:sp>
    </p:spTree>
    <p:extLst>
      <p:ext uri="{BB962C8B-B14F-4D97-AF65-F5344CB8AC3E}">
        <p14:creationId xmlns:p14="http://schemas.microsoft.com/office/powerpoint/2010/main" val="368194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9E304-10C1-4F03-A177-C08DF861BD3D}"/>
              </a:ext>
            </a:extLst>
          </p:cNvPr>
          <p:cNvSpPr>
            <a:spLocks noGrp="1"/>
          </p:cNvSpPr>
          <p:nvPr>
            <p:ph type="title"/>
          </p:nvPr>
        </p:nvSpPr>
        <p:spPr/>
        <p:txBody>
          <a:bodyPr/>
          <a:lstStyle/>
          <a:p>
            <a:r>
              <a:rPr lang="es-ES" dirty="0"/>
              <a:t>Declaración de elementos</a:t>
            </a:r>
          </a:p>
        </p:txBody>
      </p:sp>
      <p:sp>
        <p:nvSpPr>
          <p:cNvPr id="3" name="Marcador de contenido 2">
            <a:extLst>
              <a:ext uri="{FF2B5EF4-FFF2-40B4-BE49-F238E27FC236}">
                <a16:creationId xmlns:a16="http://schemas.microsoft.com/office/drawing/2014/main" id="{C2F63504-DA20-41E2-84D0-04C3F84095F6}"/>
              </a:ext>
            </a:extLst>
          </p:cNvPr>
          <p:cNvSpPr>
            <a:spLocks noGrp="1"/>
          </p:cNvSpPr>
          <p:nvPr>
            <p:ph idx="1"/>
          </p:nvPr>
        </p:nvSpPr>
        <p:spPr/>
        <p:txBody>
          <a:bodyPr/>
          <a:lstStyle/>
          <a:p>
            <a:r>
              <a:rPr lang="es-ES" dirty="0"/>
              <a:t>Las declaraciones de los elementos siguen la siguiente sintaxis:</a:t>
            </a:r>
          </a:p>
          <a:p>
            <a:endParaRPr lang="es-ES" dirty="0"/>
          </a:p>
          <a:p>
            <a:r>
              <a:rPr lang="es-ES" b="1" dirty="0"/>
              <a:t>EMPTY</a:t>
            </a:r>
            <a:r>
              <a:rPr lang="es-ES" dirty="0"/>
              <a:t>: significa que el elemento es vacío, es decir, que no puede tener contenido</a:t>
            </a:r>
          </a:p>
          <a:p>
            <a:endParaRPr lang="es-ES" dirty="0"/>
          </a:p>
          <a:p>
            <a:r>
              <a:rPr lang="es-ES" b="1" dirty="0"/>
              <a:t>(#PCDATA)</a:t>
            </a:r>
            <a:r>
              <a:rPr lang="es-ES" dirty="0"/>
              <a:t>: significa que el elemento puede contener texto. #PCDATA debe escribirse entre paréntesis</a:t>
            </a:r>
          </a:p>
        </p:txBody>
      </p:sp>
      <p:sp>
        <p:nvSpPr>
          <p:cNvPr id="4" name="Rectángulo 3">
            <a:extLst>
              <a:ext uri="{FF2B5EF4-FFF2-40B4-BE49-F238E27FC236}">
                <a16:creationId xmlns:a16="http://schemas.microsoft.com/office/drawing/2014/main" id="{C9B1BA3D-9F98-4686-86BE-BC34FE26F4C9}"/>
              </a:ext>
            </a:extLst>
          </p:cNvPr>
          <p:cNvSpPr/>
          <p:nvPr/>
        </p:nvSpPr>
        <p:spPr>
          <a:xfrm>
            <a:off x="3165229" y="2676573"/>
            <a:ext cx="4026879" cy="30777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&lt;!ELEMENT </a:t>
            </a:r>
            <a:r>
              <a:rPr lang="es-ES" sz="1400" dirty="0" err="1">
                <a:solidFill>
                  <a:srgbClr val="00B050"/>
                </a:solidFill>
                <a:latin typeface="Consolas" panose="020B0609020204030204" pitchFamily="49" charset="0"/>
              </a:rPr>
              <a:t>nombreElemento</a:t>
            </a:r>
            <a:r>
              <a:rPr lang="es-ES" sz="1400" dirty="0">
                <a:solidFill>
                  <a:srgbClr val="00B050"/>
                </a:solidFill>
                <a:latin typeface="Consolas" panose="020B0609020204030204" pitchFamily="49" charset="0"/>
              </a:rPr>
              <a:t> (contenido)&gt;</a:t>
            </a:r>
          </a:p>
        </p:txBody>
      </p:sp>
      <p:sp>
        <p:nvSpPr>
          <p:cNvPr id="5" name="Rectángulo 4">
            <a:extLst>
              <a:ext uri="{FF2B5EF4-FFF2-40B4-BE49-F238E27FC236}">
                <a16:creationId xmlns:a16="http://schemas.microsoft.com/office/drawing/2014/main" id="{1FD5ECED-DB4B-420B-8748-9302EBBB6E0F}"/>
              </a:ext>
            </a:extLst>
          </p:cNvPr>
          <p:cNvSpPr/>
          <p:nvPr/>
        </p:nvSpPr>
        <p:spPr>
          <a:xfrm>
            <a:off x="3165229" y="3591635"/>
            <a:ext cx="4026879" cy="738664"/>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EMPTY&gt;</a:t>
            </a:r>
          </a:p>
          <a:p>
            <a:r>
              <a:rPr lang="es-ES" sz="1400" dirty="0">
                <a:solidFill>
                  <a:srgbClr val="00B050"/>
                </a:solidFill>
                <a:latin typeface="Consolas" panose="020B0609020204030204" pitchFamily="49" charset="0"/>
              </a:rPr>
              <a:t>]&gt;</a:t>
            </a:r>
          </a:p>
        </p:txBody>
      </p:sp>
      <p:sp>
        <p:nvSpPr>
          <p:cNvPr id="6" name="Rectángulo 5">
            <a:extLst>
              <a:ext uri="{FF2B5EF4-FFF2-40B4-BE49-F238E27FC236}">
                <a16:creationId xmlns:a16="http://schemas.microsoft.com/office/drawing/2014/main" id="{12FA25B5-FFFB-4AA9-A4AC-7F44C7337C38}"/>
              </a:ext>
            </a:extLst>
          </p:cNvPr>
          <p:cNvSpPr/>
          <p:nvPr/>
        </p:nvSpPr>
        <p:spPr>
          <a:xfrm>
            <a:off x="3165228" y="5334966"/>
            <a:ext cx="4026879" cy="738664"/>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(#PCDATA)&gt;</a:t>
            </a:r>
          </a:p>
          <a:p>
            <a:r>
              <a:rPr lang="es-ES" sz="1400" dirty="0">
                <a:solidFill>
                  <a:srgbClr val="00B050"/>
                </a:solidFill>
                <a:latin typeface="Consolas" panose="020B0609020204030204" pitchFamily="49" charset="0"/>
              </a:rPr>
              <a:t>]&gt;</a:t>
            </a:r>
          </a:p>
        </p:txBody>
      </p:sp>
    </p:spTree>
    <p:extLst>
      <p:ext uri="{BB962C8B-B14F-4D97-AF65-F5344CB8AC3E}">
        <p14:creationId xmlns:p14="http://schemas.microsoft.com/office/powerpoint/2010/main" val="195247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9E304-10C1-4F03-A177-C08DF861BD3D}"/>
              </a:ext>
            </a:extLst>
          </p:cNvPr>
          <p:cNvSpPr>
            <a:spLocks noGrp="1"/>
          </p:cNvSpPr>
          <p:nvPr>
            <p:ph type="title"/>
          </p:nvPr>
        </p:nvSpPr>
        <p:spPr/>
        <p:txBody>
          <a:bodyPr/>
          <a:lstStyle/>
          <a:p>
            <a:r>
              <a:rPr lang="es-ES" dirty="0"/>
              <a:t>Declaración de elementos</a:t>
            </a:r>
          </a:p>
        </p:txBody>
      </p:sp>
      <p:sp>
        <p:nvSpPr>
          <p:cNvPr id="3" name="Marcador de contenido 2">
            <a:extLst>
              <a:ext uri="{FF2B5EF4-FFF2-40B4-BE49-F238E27FC236}">
                <a16:creationId xmlns:a16="http://schemas.microsoft.com/office/drawing/2014/main" id="{C2F63504-DA20-41E2-84D0-04C3F84095F6}"/>
              </a:ext>
            </a:extLst>
          </p:cNvPr>
          <p:cNvSpPr>
            <a:spLocks noGrp="1"/>
          </p:cNvSpPr>
          <p:nvPr>
            <p:ph idx="1"/>
          </p:nvPr>
        </p:nvSpPr>
        <p:spPr/>
        <p:txBody>
          <a:bodyPr>
            <a:normAutofit fontScale="92500" lnSpcReduction="20000"/>
          </a:bodyPr>
          <a:lstStyle/>
          <a:p>
            <a:r>
              <a:rPr lang="es-ES" b="1" dirty="0"/>
              <a:t>ANY</a:t>
            </a:r>
            <a:r>
              <a:rPr lang="es-ES" dirty="0"/>
              <a:t>: significa que el elemento puede contener cualquier cosa (texto y otros elementos). ANY debe escribirse sin paréntesis</a:t>
            </a:r>
          </a:p>
          <a:p>
            <a:endParaRPr lang="es-ES" dirty="0"/>
          </a:p>
          <a:p>
            <a:endParaRPr lang="es-ES" dirty="0"/>
          </a:p>
          <a:p>
            <a:r>
              <a:rPr lang="es-ES" dirty="0"/>
              <a:t>Para indicar que un elemento puede o debe contener otros elementos se deben indicar los elementos, utilizando los conectores y modificadores siguientes:</a:t>
            </a:r>
          </a:p>
          <a:p>
            <a:r>
              <a:rPr lang="es-ES" b="1" dirty="0"/>
              <a:t>, (coma)</a:t>
            </a:r>
            <a:r>
              <a:rPr lang="es-ES" dirty="0"/>
              <a:t>: significa que el elemento contiene los elementos en el orden indicado. </a:t>
            </a:r>
          </a:p>
          <a:p>
            <a:endParaRPr lang="es-ES" dirty="0"/>
          </a:p>
        </p:txBody>
      </p:sp>
      <p:sp>
        <p:nvSpPr>
          <p:cNvPr id="5" name="Rectángulo 4">
            <a:extLst>
              <a:ext uri="{FF2B5EF4-FFF2-40B4-BE49-F238E27FC236}">
                <a16:creationId xmlns:a16="http://schemas.microsoft.com/office/drawing/2014/main" id="{1FD5ECED-DB4B-420B-8748-9302EBBB6E0F}"/>
              </a:ext>
            </a:extLst>
          </p:cNvPr>
          <p:cNvSpPr/>
          <p:nvPr/>
        </p:nvSpPr>
        <p:spPr>
          <a:xfrm>
            <a:off x="3490544" y="2784892"/>
            <a:ext cx="4026879" cy="95410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ANY&gt;</a:t>
            </a:r>
          </a:p>
          <a:p>
            <a:r>
              <a:rPr lang="es-ES" sz="1400" dirty="0">
                <a:solidFill>
                  <a:srgbClr val="00B050"/>
                </a:solidFill>
                <a:latin typeface="Consolas" panose="020B0609020204030204" pitchFamily="49" charset="0"/>
              </a:rPr>
              <a:t>  &lt;!ELEMENT a ANY&gt;</a:t>
            </a:r>
          </a:p>
          <a:p>
            <a:r>
              <a:rPr lang="es-ES" sz="1400" dirty="0">
                <a:solidFill>
                  <a:srgbClr val="00B050"/>
                </a:solidFill>
                <a:latin typeface="Consolas" panose="020B0609020204030204" pitchFamily="49" charset="0"/>
              </a:rPr>
              <a:t>]&gt;</a:t>
            </a:r>
          </a:p>
        </p:txBody>
      </p:sp>
      <p:sp>
        <p:nvSpPr>
          <p:cNvPr id="9" name="Rectángulo 8">
            <a:extLst>
              <a:ext uri="{FF2B5EF4-FFF2-40B4-BE49-F238E27FC236}">
                <a16:creationId xmlns:a16="http://schemas.microsoft.com/office/drawing/2014/main" id="{B45C6490-C084-4368-9503-7CBD835C10A6}"/>
              </a:ext>
            </a:extLst>
          </p:cNvPr>
          <p:cNvSpPr/>
          <p:nvPr/>
        </p:nvSpPr>
        <p:spPr>
          <a:xfrm>
            <a:off x="3490544" y="5050779"/>
            <a:ext cx="4026879" cy="1169551"/>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(a, b)&gt;</a:t>
            </a:r>
          </a:p>
          <a:p>
            <a:r>
              <a:rPr lang="es-ES" sz="1400" dirty="0">
                <a:solidFill>
                  <a:srgbClr val="00B050"/>
                </a:solidFill>
                <a:latin typeface="Consolas" panose="020B0609020204030204" pitchFamily="49" charset="0"/>
              </a:rPr>
              <a:t>  &lt;!ELEMENT a EMPTY&gt;</a:t>
            </a:r>
          </a:p>
          <a:p>
            <a:r>
              <a:rPr lang="es-ES" sz="1400" dirty="0">
                <a:solidFill>
                  <a:srgbClr val="00B050"/>
                </a:solidFill>
                <a:latin typeface="Consolas" panose="020B0609020204030204" pitchFamily="49" charset="0"/>
              </a:rPr>
              <a:t>  &lt;!ELEMENT b EMPTY&gt;</a:t>
            </a:r>
          </a:p>
          <a:p>
            <a:r>
              <a:rPr lang="es-ES" sz="1400" dirty="0">
                <a:solidFill>
                  <a:srgbClr val="00B050"/>
                </a:solidFill>
                <a:latin typeface="Consolas" panose="020B0609020204030204" pitchFamily="49" charset="0"/>
              </a:rPr>
              <a:t>]&gt;</a:t>
            </a:r>
          </a:p>
        </p:txBody>
      </p:sp>
      <p:sp>
        <p:nvSpPr>
          <p:cNvPr id="13" name="Rectángulo 12">
            <a:extLst>
              <a:ext uri="{FF2B5EF4-FFF2-40B4-BE49-F238E27FC236}">
                <a16:creationId xmlns:a16="http://schemas.microsoft.com/office/drawing/2014/main" id="{C9DC19FC-B55E-4678-B4FA-B94125D5B834}"/>
              </a:ext>
            </a:extLst>
          </p:cNvPr>
          <p:cNvSpPr/>
          <p:nvPr/>
        </p:nvSpPr>
        <p:spPr>
          <a:xfrm>
            <a:off x="7864257" y="5466345"/>
            <a:ext cx="3064581" cy="307777"/>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&lt;ejemplo&gt;&lt;a /&gt;&lt;b /&gt;&lt;/ejemplo&gt;</a:t>
            </a:r>
          </a:p>
        </p:txBody>
      </p:sp>
    </p:spTree>
    <p:extLst>
      <p:ext uri="{BB962C8B-B14F-4D97-AF65-F5344CB8AC3E}">
        <p14:creationId xmlns:p14="http://schemas.microsoft.com/office/powerpoint/2010/main" val="158070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9E304-10C1-4F03-A177-C08DF861BD3D}"/>
              </a:ext>
            </a:extLst>
          </p:cNvPr>
          <p:cNvSpPr>
            <a:spLocks noGrp="1"/>
          </p:cNvSpPr>
          <p:nvPr>
            <p:ph type="title"/>
          </p:nvPr>
        </p:nvSpPr>
        <p:spPr/>
        <p:txBody>
          <a:bodyPr/>
          <a:lstStyle/>
          <a:p>
            <a:r>
              <a:rPr lang="es-ES" dirty="0"/>
              <a:t>Declaración de elementos</a:t>
            </a:r>
          </a:p>
        </p:txBody>
      </p:sp>
      <p:sp>
        <p:nvSpPr>
          <p:cNvPr id="3" name="Marcador de contenido 2">
            <a:extLst>
              <a:ext uri="{FF2B5EF4-FFF2-40B4-BE49-F238E27FC236}">
                <a16:creationId xmlns:a16="http://schemas.microsoft.com/office/drawing/2014/main" id="{C2F63504-DA20-41E2-84D0-04C3F84095F6}"/>
              </a:ext>
            </a:extLst>
          </p:cNvPr>
          <p:cNvSpPr>
            <a:spLocks noGrp="1"/>
          </p:cNvSpPr>
          <p:nvPr>
            <p:ph idx="1"/>
          </p:nvPr>
        </p:nvSpPr>
        <p:spPr/>
        <p:txBody>
          <a:bodyPr>
            <a:normAutofit/>
          </a:bodyPr>
          <a:lstStyle/>
          <a:p>
            <a:r>
              <a:rPr lang="es-ES" b="1" dirty="0"/>
              <a:t>| (o lógico)</a:t>
            </a:r>
            <a:r>
              <a:rPr lang="es-ES" dirty="0"/>
              <a:t>: significa que el elemento contiene uno de los dos elementos</a:t>
            </a:r>
          </a:p>
          <a:p>
            <a:endParaRPr lang="es-ES" dirty="0"/>
          </a:p>
          <a:p>
            <a:endParaRPr lang="es-ES" dirty="0"/>
          </a:p>
          <a:p>
            <a:endParaRPr lang="es-ES" dirty="0"/>
          </a:p>
          <a:p>
            <a:r>
              <a:rPr lang="es-ES" b="1" dirty="0"/>
              <a:t>?</a:t>
            </a:r>
            <a:r>
              <a:rPr lang="es-ES" dirty="0"/>
              <a:t>: significa que el elemento puede aparecer o no, pero sólo una vez </a:t>
            </a:r>
          </a:p>
          <a:p>
            <a:endParaRPr lang="es-ES" dirty="0"/>
          </a:p>
        </p:txBody>
      </p:sp>
      <p:sp>
        <p:nvSpPr>
          <p:cNvPr id="5" name="Rectángulo 4">
            <a:extLst>
              <a:ext uri="{FF2B5EF4-FFF2-40B4-BE49-F238E27FC236}">
                <a16:creationId xmlns:a16="http://schemas.microsoft.com/office/drawing/2014/main" id="{1FD5ECED-DB4B-420B-8748-9302EBBB6E0F}"/>
              </a:ext>
            </a:extLst>
          </p:cNvPr>
          <p:cNvSpPr/>
          <p:nvPr/>
        </p:nvSpPr>
        <p:spPr>
          <a:xfrm>
            <a:off x="3657598" y="2657167"/>
            <a:ext cx="4026879" cy="1169551"/>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(a | b)&gt;</a:t>
            </a:r>
          </a:p>
          <a:p>
            <a:r>
              <a:rPr lang="es-ES" sz="1400" dirty="0">
                <a:solidFill>
                  <a:srgbClr val="00B050"/>
                </a:solidFill>
                <a:latin typeface="Consolas" panose="020B0609020204030204" pitchFamily="49" charset="0"/>
              </a:rPr>
              <a:t>  &lt;!ELEMENT a EMPTY&gt;</a:t>
            </a:r>
          </a:p>
          <a:p>
            <a:r>
              <a:rPr lang="es-ES" sz="1400" dirty="0">
                <a:solidFill>
                  <a:srgbClr val="00B050"/>
                </a:solidFill>
                <a:latin typeface="Consolas" panose="020B0609020204030204" pitchFamily="49" charset="0"/>
              </a:rPr>
              <a:t>  &lt;!ELEMENT b EMPTY&gt;</a:t>
            </a:r>
          </a:p>
          <a:p>
            <a:r>
              <a:rPr lang="es-ES" sz="1400" dirty="0">
                <a:solidFill>
                  <a:srgbClr val="00B050"/>
                </a:solidFill>
                <a:latin typeface="Consolas" panose="020B0609020204030204" pitchFamily="49" charset="0"/>
              </a:rPr>
              <a:t>]&gt;</a:t>
            </a:r>
          </a:p>
        </p:txBody>
      </p:sp>
      <p:sp>
        <p:nvSpPr>
          <p:cNvPr id="9" name="Rectángulo 8">
            <a:extLst>
              <a:ext uri="{FF2B5EF4-FFF2-40B4-BE49-F238E27FC236}">
                <a16:creationId xmlns:a16="http://schemas.microsoft.com/office/drawing/2014/main" id="{B45C6490-C084-4368-9503-7CBD835C10A6}"/>
              </a:ext>
            </a:extLst>
          </p:cNvPr>
          <p:cNvSpPr/>
          <p:nvPr/>
        </p:nvSpPr>
        <p:spPr>
          <a:xfrm>
            <a:off x="3657598" y="4735125"/>
            <a:ext cx="4026879" cy="1169551"/>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(a, b?)&gt;</a:t>
            </a:r>
          </a:p>
          <a:p>
            <a:r>
              <a:rPr lang="es-ES" sz="1400" dirty="0">
                <a:solidFill>
                  <a:srgbClr val="00B050"/>
                </a:solidFill>
                <a:latin typeface="Consolas" panose="020B0609020204030204" pitchFamily="49" charset="0"/>
              </a:rPr>
              <a:t>  &lt;!ELEMENT a EMPTY&gt;</a:t>
            </a:r>
          </a:p>
          <a:p>
            <a:r>
              <a:rPr lang="es-ES" sz="1400" dirty="0">
                <a:solidFill>
                  <a:srgbClr val="00B050"/>
                </a:solidFill>
                <a:latin typeface="Consolas" panose="020B0609020204030204" pitchFamily="49" charset="0"/>
              </a:rPr>
              <a:t>  &lt;!ELEMENT b EMPTY&gt;</a:t>
            </a:r>
          </a:p>
          <a:p>
            <a:r>
              <a:rPr lang="es-ES" sz="1400" dirty="0">
                <a:solidFill>
                  <a:srgbClr val="00B050"/>
                </a:solidFill>
                <a:latin typeface="Consolas" panose="020B0609020204030204" pitchFamily="49" charset="0"/>
              </a:rPr>
              <a:t>]&gt;</a:t>
            </a:r>
          </a:p>
        </p:txBody>
      </p:sp>
    </p:spTree>
    <p:extLst>
      <p:ext uri="{BB962C8B-B14F-4D97-AF65-F5344CB8AC3E}">
        <p14:creationId xmlns:p14="http://schemas.microsoft.com/office/powerpoint/2010/main" val="185646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9E304-10C1-4F03-A177-C08DF861BD3D}"/>
              </a:ext>
            </a:extLst>
          </p:cNvPr>
          <p:cNvSpPr>
            <a:spLocks noGrp="1"/>
          </p:cNvSpPr>
          <p:nvPr>
            <p:ph type="title"/>
          </p:nvPr>
        </p:nvSpPr>
        <p:spPr/>
        <p:txBody>
          <a:bodyPr/>
          <a:lstStyle/>
          <a:p>
            <a:r>
              <a:rPr lang="es-ES" dirty="0"/>
              <a:t>Declaración de elementos</a:t>
            </a:r>
          </a:p>
        </p:txBody>
      </p:sp>
      <p:sp>
        <p:nvSpPr>
          <p:cNvPr id="3" name="Marcador de contenido 2">
            <a:extLst>
              <a:ext uri="{FF2B5EF4-FFF2-40B4-BE49-F238E27FC236}">
                <a16:creationId xmlns:a16="http://schemas.microsoft.com/office/drawing/2014/main" id="{C2F63504-DA20-41E2-84D0-04C3F84095F6}"/>
              </a:ext>
            </a:extLst>
          </p:cNvPr>
          <p:cNvSpPr>
            <a:spLocks noGrp="1"/>
          </p:cNvSpPr>
          <p:nvPr>
            <p:ph idx="1"/>
          </p:nvPr>
        </p:nvSpPr>
        <p:spPr/>
        <p:txBody>
          <a:bodyPr>
            <a:normAutofit/>
          </a:bodyPr>
          <a:lstStyle/>
          <a:p>
            <a:r>
              <a:rPr lang="es-ES" b="1" dirty="0"/>
              <a:t>*</a:t>
            </a:r>
            <a:r>
              <a:rPr lang="es-ES" dirty="0"/>
              <a:t>: significa que el elemento puede no aparecer o aparecer una o más veces</a:t>
            </a:r>
          </a:p>
          <a:p>
            <a:endParaRPr lang="es-ES" dirty="0"/>
          </a:p>
          <a:p>
            <a:endParaRPr lang="es-ES" dirty="0"/>
          </a:p>
          <a:p>
            <a:r>
              <a:rPr lang="es-ES" b="1" dirty="0"/>
              <a:t>+</a:t>
            </a:r>
            <a:r>
              <a:rPr lang="es-ES" dirty="0"/>
              <a:t>: significa que el elemento tiene que aparecer una o más veces (no puede no aparecer)</a:t>
            </a:r>
          </a:p>
        </p:txBody>
      </p:sp>
      <p:sp>
        <p:nvSpPr>
          <p:cNvPr id="5" name="Rectángulo 4">
            <a:extLst>
              <a:ext uri="{FF2B5EF4-FFF2-40B4-BE49-F238E27FC236}">
                <a16:creationId xmlns:a16="http://schemas.microsoft.com/office/drawing/2014/main" id="{1FD5ECED-DB4B-420B-8748-9302EBBB6E0F}"/>
              </a:ext>
            </a:extLst>
          </p:cNvPr>
          <p:cNvSpPr/>
          <p:nvPr/>
        </p:nvSpPr>
        <p:spPr>
          <a:xfrm>
            <a:off x="3657598" y="2657167"/>
            <a:ext cx="4026879" cy="1169551"/>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(a*, b)&gt;</a:t>
            </a:r>
          </a:p>
          <a:p>
            <a:r>
              <a:rPr lang="es-ES" sz="1400" dirty="0">
                <a:solidFill>
                  <a:srgbClr val="00B050"/>
                </a:solidFill>
                <a:latin typeface="Consolas" panose="020B0609020204030204" pitchFamily="49" charset="0"/>
              </a:rPr>
              <a:t>  &lt;!ELEMENT a EMPTY&gt;</a:t>
            </a:r>
          </a:p>
          <a:p>
            <a:r>
              <a:rPr lang="es-ES" sz="1400" dirty="0">
                <a:solidFill>
                  <a:srgbClr val="00B050"/>
                </a:solidFill>
                <a:latin typeface="Consolas" panose="020B0609020204030204" pitchFamily="49" charset="0"/>
              </a:rPr>
              <a:t>  &lt;!ELEMENT b EMPTY&gt;</a:t>
            </a:r>
          </a:p>
          <a:p>
            <a:r>
              <a:rPr lang="es-ES" sz="1400" dirty="0">
                <a:solidFill>
                  <a:srgbClr val="00B050"/>
                </a:solidFill>
                <a:latin typeface="Consolas" panose="020B0609020204030204" pitchFamily="49" charset="0"/>
              </a:rPr>
              <a:t>]&gt;</a:t>
            </a:r>
          </a:p>
        </p:txBody>
      </p:sp>
      <p:sp>
        <p:nvSpPr>
          <p:cNvPr id="9" name="Rectángulo 8">
            <a:extLst>
              <a:ext uri="{FF2B5EF4-FFF2-40B4-BE49-F238E27FC236}">
                <a16:creationId xmlns:a16="http://schemas.microsoft.com/office/drawing/2014/main" id="{B45C6490-C084-4368-9503-7CBD835C10A6}"/>
              </a:ext>
            </a:extLst>
          </p:cNvPr>
          <p:cNvSpPr/>
          <p:nvPr/>
        </p:nvSpPr>
        <p:spPr>
          <a:xfrm>
            <a:off x="3657597" y="4782192"/>
            <a:ext cx="4026879" cy="1169551"/>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(a+, b)&gt;</a:t>
            </a:r>
          </a:p>
          <a:p>
            <a:r>
              <a:rPr lang="es-ES" sz="1400" dirty="0">
                <a:solidFill>
                  <a:srgbClr val="00B050"/>
                </a:solidFill>
                <a:latin typeface="Consolas" panose="020B0609020204030204" pitchFamily="49" charset="0"/>
              </a:rPr>
              <a:t>  &lt;!ELEMENT a EMPTY&gt;</a:t>
            </a:r>
          </a:p>
          <a:p>
            <a:r>
              <a:rPr lang="es-ES" sz="1400" dirty="0">
                <a:solidFill>
                  <a:srgbClr val="00B050"/>
                </a:solidFill>
                <a:latin typeface="Consolas" panose="020B0609020204030204" pitchFamily="49" charset="0"/>
              </a:rPr>
              <a:t>  &lt;!ELEMENT b EMPTY&gt;</a:t>
            </a:r>
          </a:p>
          <a:p>
            <a:r>
              <a:rPr lang="es-ES" sz="1400" dirty="0">
                <a:solidFill>
                  <a:srgbClr val="00B050"/>
                </a:solidFill>
                <a:latin typeface="Consolas" panose="020B0609020204030204" pitchFamily="49" charset="0"/>
              </a:rPr>
              <a:t>]&gt;</a:t>
            </a:r>
          </a:p>
        </p:txBody>
      </p:sp>
    </p:spTree>
    <p:extLst>
      <p:ext uri="{BB962C8B-B14F-4D97-AF65-F5344CB8AC3E}">
        <p14:creationId xmlns:p14="http://schemas.microsoft.com/office/powerpoint/2010/main" val="282020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9E304-10C1-4F03-A177-C08DF861BD3D}"/>
              </a:ext>
            </a:extLst>
          </p:cNvPr>
          <p:cNvSpPr>
            <a:spLocks noGrp="1"/>
          </p:cNvSpPr>
          <p:nvPr>
            <p:ph type="title"/>
          </p:nvPr>
        </p:nvSpPr>
        <p:spPr/>
        <p:txBody>
          <a:bodyPr/>
          <a:lstStyle/>
          <a:p>
            <a:r>
              <a:rPr lang="es-ES" dirty="0"/>
              <a:t>Declaración de elementos</a:t>
            </a:r>
          </a:p>
        </p:txBody>
      </p:sp>
      <p:sp>
        <p:nvSpPr>
          <p:cNvPr id="3" name="Marcador de contenido 2">
            <a:extLst>
              <a:ext uri="{FF2B5EF4-FFF2-40B4-BE49-F238E27FC236}">
                <a16:creationId xmlns:a16="http://schemas.microsoft.com/office/drawing/2014/main" id="{C2F63504-DA20-41E2-84D0-04C3F84095F6}"/>
              </a:ext>
            </a:extLst>
          </p:cNvPr>
          <p:cNvSpPr>
            <a:spLocks noGrp="1"/>
          </p:cNvSpPr>
          <p:nvPr>
            <p:ph idx="1"/>
          </p:nvPr>
        </p:nvSpPr>
        <p:spPr/>
        <p:txBody>
          <a:bodyPr>
            <a:normAutofit/>
          </a:bodyPr>
          <a:lstStyle/>
          <a:p>
            <a:r>
              <a:rPr lang="es-ES" b="1" dirty="0"/>
              <a:t>()</a:t>
            </a:r>
            <a:r>
              <a:rPr lang="es-ES" dirty="0"/>
              <a:t>: permite agrupar expresiones</a:t>
            </a:r>
          </a:p>
        </p:txBody>
      </p:sp>
      <p:sp>
        <p:nvSpPr>
          <p:cNvPr id="5" name="Rectángulo 4">
            <a:extLst>
              <a:ext uri="{FF2B5EF4-FFF2-40B4-BE49-F238E27FC236}">
                <a16:creationId xmlns:a16="http://schemas.microsoft.com/office/drawing/2014/main" id="{1FD5ECED-DB4B-420B-8748-9302EBBB6E0F}"/>
              </a:ext>
            </a:extLst>
          </p:cNvPr>
          <p:cNvSpPr/>
          <p:nvPr/>
        </p:nvSpPr>
        <p:spPr>
          <a:xfrm>
            <a:off x="3657598" y="2657167"/>
            <a:ext cx="4026879" cy="1169551"/>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(a, (</a:t>
            </a:r>
            <a:r>
              <a:rPr lang="es-ES" sz="1400" dirty="0" err="1">
                <a:solidFill>
                  <a:srgbClr val="00B050"/>
                </a:solidFill>
                <a:latin typeface="Consolas" panose="020B0609020204030204" pitchFamily="49" charset="0"/>
              </a:rPr>
              <a:t>a|b</a:t>
            </a:r>
            <a:r>
              <a:rPr lang="es-ES" sz="1400" dirty="0">
                <a:solidFill>
                  <a:srgbClr val="00B050"/>
                </a:solidFill>
                <a:latin typeface="Consolas" panose="020B0609020204030204" pitchFamily="49" charset="0"/>
              </a:rPr>
              <a:t>))&gt;</a:t>
            </a:r>
          </a:p>
          <a:p>
            <a:r>
              <a:rPr lang="es-ES" sz="1400" dirty="0">
                <a:solidFill>
                  <a:srgbClr val="00B050"/>
                </a:solidFill>
                <a:latin typeface="Consolas" panose="020B0609020204030204" pitchFamily="49" charset="0"/>
              </a:rPr>
              <a:t>  &lt;!ELEMENT a EMPTY&gt;</a:t>
            </a:r>
          </a:p>
          <a:p>
            <a:r>
              <a:rPr lang="es-ES" sz="1400" dirty="0">
                <a:solidFill>
                  <a:srgbClr val="00B050"/>
                </a:solidFill>
                <a:latin typeface="Consolas" panose="020B0609020204030204" pitchFamily="49" charset="0"/>
              </a:rPr>
              <a:t>  &lt;!ELEMENT b EMPTY&gt;</a:t>
            </a:r>
          </a:p>
          <a:p>
            <a:r>
              <a:rPr lang="es-ES" sz="1400" dirty="0">
                <a:solidFill>
                  <a:srgbClr val="00B050"/>
                </a:solidFill>
                <a:latin typeface="Consolas" panose="020B0609020204030204" pitchFamily="49" charset="0"/>
              </a:rPr>
              <a:t>]&gt;</a:t>
            </a:r>
          </a:p>
        </p:txBody>
      </p:sp>
      <p:sp>
        <p:nvSpPr>
          <p:cNvPr id="9" name="Rectángulo 8">
            <a:extLst>
              <a:ext uri="{FF2B5EF4-FFF2-40B4-BE49-F238E27FC236}">
                <a16:creationId xmlns:a16="http://schemas.microsoft.com/office/drawing/2014/main" id="{B45C6490-C084-4368-9503-7CBD835C10A6}"/>
              </a:ext>
            </a:extLst>
          </p:cNvPr>
          <p:cNvSpPr/>
          <p:nvPr/>
        </p:nvSpPr>
        <p:spPr>
          <a:xfrm>
            <a:off x="3657597" y="4184315"/>
            <a:ext cx="4026879" cy="1169551"/>
          </a:xfrm>
          <a:prstGeom prst="rect">
            <a:avLst/>
          </a:prstGeom>
          <a:ln>
            <a:solidFill>
              <a:srgbClr val="00B050"/>
            </a:solidFill>
          </a:ln>
        </p:spPr>
        <p:txBody>
          <a:bodyPr wrap="square">
            <a:spAutoFit/>
          </a:bodyPr>
          <a:lstStyle/>
          <a:p>
            <a:r>
              <a:rPr lang="es-ES" sz="1400" dirty="0">
                <a:solidFill>
                  <a:srgbClr val="00B050"/>
                </a:solidFill>
                <a:latin typeface="Consolas" panose="020B0609020204030204" pitchFamily="49" charset="0"/>
              </a:rPr>
              <a:t>&lt;!DOCTYPE ejemplo [</a:t>
            </a:r>
          </a:p>
          <a:p>
            <a:r>
              <a:rPr lang="es-ES" sz="1400" dirty="0">
                <a:solidFill>
                  <a:srgbClr val="00B050"/>
                </a:solidFill>
                <a:latin typeface="Consolas" panose="020B0609020204030204" pitchFamily="49" charset="0"/>
              </a:rPr>
              <a:t>  &lt;!ELEMENT ejemplo ((a, b)|(b, a))&gt;</a:t>
            </a:r>
          </a:p>
          <a:p>
            <a:r>
              <a:rPr lang="es-ES" sz="1400" dirty="0">
                <a:solidFill>
                  <a:srgbClr val="00B050"/>
                </a:solidFill>
                <a:latin typeface="Consolas" panose="020B0609020204030204" pitchFamily="49" charset="0"/>
              </a:rPr>
              <a:t>  &lt;!ELEMENT a EMPTY&gt;</a:t>
            </a:r>
          </a:p>
          <a:p>
            <a:r>
              <a:rPr lang="es-ES" sz="1400" dirty="0">
                <a:solidFill>
                  <a:srgbClr val="00B050"/>
                </a:solidFill>
                <a:latin typeface="Consolas" panose="020B0609020204030204" pitchFamily="49" charset="0"/>
              </a:rPr>
              <a:t>  &lt;!ELEMENT b EMPTY&gt;</a:t>
            </a:r>
          </a:p>
          <a:p>
            <a:r>
              <a:rPr lang="es-ES" sz="1400" dirty="0">
                <a:solidFill>
                  <a:srgbClr val="00B050"/>
                </a:solidFill>
                <a:latin typeface="Consolas" panose="020B0609020204030204" pitchFamily="49" charset="0"/>
              </a:rPr>
              <a:t>]&gt;</a:t>
            </a:r>
          </a:p>
        </p:txBody>
      </p:sp>
    </p:spTree>
    <p:extLst>
      <p:ext uri="{BB962C8B-B14F-4D97-AF65-F5344CB8AC3E}">
        <p14:creationId xmlns:p14="http://schemas.microsoft.com/office/powerpoint/2010/main" val="1353588894"/>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9797</TotalTime>
  <Words>2891</Words>
  <Application>Microsoft Office PowerPoint</Application>
  <PresentationFormat>Panorámica</PresentationFormat>
  <Paragraphs>378</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Century Gothic</vt:lpstr>
      <vt:lpstr>Consolas</vt:lpstr>
      <vt:lpstr>Galería</vt:lpstr>
      <vt:lpstr>Lenguajes de marca y sistemas de información</vt:lpstr>
      <vt:lpstr>DTD: Definición de Tipo de Documento</vt:lpstr>
      <vt:lpstr>Referencia a una DTD en un documento XML</vt:lpstr>
      <vt:lpstr>Declaración de entidades</vt:lpstr>
      <vt:lpstr>Declaración de elementos</vt:lpstr>
      <vt:lpstr>Declaración de elementos</vt:lpstr>
      <vt:lpstr>Declaración de elementos</vt:lpstr>
      <vt:lpstr>Declaración de elementos</vt:lpstr>
      <vt:lpstr>Declaración de elementos</vt:lpstr>
      <vt:lpstr>Declaración de atributos</vt:lpstr>
      <vt:lpstr>Declaración de atributos</vt:lpstr>
      <vt:lpstr>Declaración de atributos</vt:lpstr>
      <vt:lpstr>Declaración de atributos</vt:lpstr>
      <vt:lpstr>Declaración de atributos</vt:lpstr>
      <vt:lpstr>Declaración de atributos</vt:lpstr>
      <vt:lpstr>Ejemplo de DTD</vt:lpstr>
      <vt:lpstr>XML Schema</vt:lpstr>
      <vt:lpstr>XML Schema Espacios de nombres</vt:lpstr>
      <vt:lpstr>XML Schema Espacios de nombres</vt:lpstr>
      <vt:lpstr>XML Schema Construcción de esquemas XML</vt:lpstr>
      <vt:lpstr>XML Schema Construcción de esquemas XML</vt:lpstr>
      <vt:lpstr>XML Schema Construcción de esquemas XML</vt:lpstr>
      <vt:lpstr>XML Schema Construcción de esquemas XML</vt:lpstr>
      <vt:lpstr>XML Schema Construcción de esquemas XML</vt:lpstr>
      <vt:lpstr>XML Schema Construcción de esquemas XML</vt:lpstr>
      <vt:lpstr>XML Schema Construcción de esquemas XML</vt:lpstr>
      <vt:lpstr>XML Schema Construcción de esquemas XML</vt:lpstr>
      <vt:lpstr>XML Schema Construcción de esquemas XML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marca y sistemas de información</dc:title>
  <dc:creator>antonio muñoz</dc:creator>
  <cp:lastModifiedBy>antonio muñoz</cp:lastModifiedBy>
  <cp:revision>362</cp:revision>
  <dcterms:created xsi:type="dcterms:W3CDTF">2019-11-26T07:00:20Z</dcterms:created>
  <dcterms:modified xsi:type="dcterms:W3CDTF">2020-03-11T01:16:49Z</dcterms:modified>
</cp:coreProperties>
</file>