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46" autoAdjust="0"/>
    <p:restoredTop sz="94660"/>
  </p:normalViewPr>
  <p:slideViewPr>
    <p:cSldViewPr>
      <p:cViewPr varScale="1">
        <p:scale>
          <a:sx n="101" d="100"/>
          <a:sy n="101" d="100"/>
        </p:scale>
        <p:origin x="2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E976E-4850-4E14-87AF-5035712CA29B}" type="datetimeFigureOut">
              <a:rPr lang="es-ES" smtClean="0"/>
              <a:t>09/03/2020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D02A8-349B-4F1E-A885-CF7D3A2925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96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D02A8-349B-4F1E-A885-CF7D3A2925D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09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CEC60-76BE-454A-94E5-79DE9CF43F3E}" type="datetime1">
              <a:rPr lang="es-ES" smtClean="0"/>
              <a:t>09/03/2020</a:t>
            </a:fld>
            <a:endParaRPr lang="es-ES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AD3D-979F-45A0-85D6-E7C8E45BB2F1}" type="datetime1">
              <a:rPr lang="es-ES" smtClean="0"/>
              <a:t>09/03/2020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74DB-045C-4055-BBFD-F24EFCE4AA6B}" type="datetime1">
              <a:rPr lang="es-ES" smtClean="0"/>
              <a:t>09/03/2020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AAC-9C5B-4354-8BFD-84AA41DB8393}" type="datetime1">
              <a:rPr lang="es-ES" smtClean="0"/>
              <a:t>09/03/2020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69F55-F652-4AF8-B70B-1165B155C5A2}" type="datetime1">
              <a:rPr lang="es-ES" smtClean="0"/>
              <a:t>09/03/2020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3F66-14BF-4868-8019-D43EA372E1A8}" type="datetime1">
              <a:rPr lang="es-ES" smtClean="0"/>
              <a:t>09/03/2020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4287C-3E10-4243-92C4-C4FF0607E902}" type="datetime1">
              <a:rPr lang="es-ES" smtClean="0"/>
              <a:t>09/03/2020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5BE6-DA4A-43E2-B688-B170070ABD30}" type="datetime1">
              <a:rPr lang="es-ES" smtClean="0"/>
              <a:t>09/03/2020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E094-0C6A-42C9-A69A-F2E099E2DB35}" type="datetime1">
              <a:rPr lang="es-ES" smtClean="0"/>
              <a:t>09/03/2020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‹Nº›</a:t>
            </a:fld>
            <a:endParaRPr lang="es-ES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76AE-A83B-4EB2-8063-298A433FFF39}" type="datetime1">
              <a:rPr lang="es-ES" smtClean="0"/>
              <a:t>09/03/2020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E21F5-6C3E-46BB-99BC-9C250B83B897}" type="datetime1">
              <a:rPr lang="es-ES" smtClean="0"/>
              <a:t>09/03/2020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74BF525-7021-4CBE-AFD8-D438658D95AA}" type="datetime1">
              <a:rPr lang="es-ES" smtClean="0"/>
              <a:t>09/03/2020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91F3102-7C9C-4E84-869C-2E334696DBF3}" type="slidenum">
              <a:rPr lang="es-ES" smtClean="0"/>
              <a:t>‹Nº›</a:t>
            </a:fld>
            <a:endParaRPr lang="es-ES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validation_api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31640" y="4293096"/>
            <a:ext cx="7406640" cy="1472184"/>
          </a:xfrm>
        </p:spPr>
        <p:txBody>
          <a:bodyPr/>
          <a:lstStyle/>
          <a:p>
            <a:pPr algn="ctr"/>
            <a:r>
              <a:rPr lang="es-ES" dirty="0" smtClean="0"/>
              <a:t>Validación de formularios con HTML5 y JavaScript</a:t>
            </a:r>
            <a:endParaRPr lang="es-ES" dirty="0"/>
          </a:p>
        </p:txBody>
      </p:sp>
      <p:pic>
        <p:nvPicPr>
          <p:cNvPr id="3" name="Picture 2" descr="Resultado de imagen de js logo of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24" y="1268760"/>
            <a:ext cx="345320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692696"/>
            <a:ext cx="7818072" cy="5544616"/>
          </a:xfrm>
        </p:spPr>
        <p:txBody>
          <a:bodyPr>
            <a:normAutofit fontScale="25000" lnSpcReduction="20000"/>
          </a:bodyPr>
          <a:lstStyle/>
          <a:p>
            <a:pPr marL="82296" indent="0">
              <a:buNone/>
            </a:pPr>
            <a:r>
              <a:rPr lang="es-ES" sz="6200" dirty="0" smtClean="0">
                <a:cs typeface="Courier New" panose="02070309020205020404" pitchFamily="49" charset="0"/>
              </a:rPr>
              <a:t>A continuación </a:t>
            </a:r>
            <a:r>
              <a:rPr lang="es-ES" sz="6200" dirty="0" smtClean="0">
                <a:cs typeface="Courier New" panose="02070309020205020404" pitchFamily="49" charset="0"/>
              </a:rPr>
              <a:t>añadimos </a:t>
            </a:r>
            <a:r>
              <a:rPr lang="es-ES" sz="6200" dirty="0" smtClean="0">
                <a:cs typeface="Courier New" panose="02070309020205020404" pitchFamily="49" charset="0"/>
              </a:rPr>
              <a:t>las funciones validar, error y limpiar error:</a:t>
            </a:r>
          </a:p>
          <a:p>
            <a:pPr marL="82296" indent="0">
              <a:buNone/>
            </a:pPr>
            <a:r>
              <a:rPr lang="es-E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</a:t>
            </a:r>
            <a:r>
              <a:rPr lang="es-E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validar(e){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limpiarError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validarNombre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&amp;&amp; 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validarEdad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&amp;&amp; 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validarTlfno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&amp;&amp; 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confirm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(“Deseas enviar el formulario?”){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e.preventDefault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s-ES" sz="5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5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es-E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error(elemento){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mensajeError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”.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	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elemento.validationMessage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lemento.className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“error”;</a:t>
            </a:r>
          </a:p>
          <a:p>
            <a:pPr marL="82296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elemento.focus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" indent="0">
              <a:buNone/>
            </a:pP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5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es-E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5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limpiarError</a:t>
            </a:r>
            <a:r>
              <a:rPr lang="es-ES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82296" indent="0">
              <a:buNone/>
            </a:pP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//quita todas las clases error de los &lt;input&gt;</a:t>
            </a:r>
          </a:p>
          <a:p>
            <a:pPr marL="82296" indent="0">
              <a:buNone/>
            </a:pPr>
            <a:r>
              <a:rPr lang="es-E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formulario=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document.forms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82296" indent="0">
              <a:buNone/>
            </a:pPr>
            <a:r>
              <a:rPr lang="es-ES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i=0; i&lt;.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formulario.elements.lentght;i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82296" indent="0">
              <a:buNone/>
            </a:pP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formulario.elements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[i].</a:t>
            </a:r>
            <a:r>
              <a:rPr lang="es-ES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=“”;</a:t>
            </a:r>
          </a:p>
          <a:p>
            <a:pPr marL="82296" indent="0">
              <a:buNone/>
            </a:pP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82296" indent="0">
              <a:buNone/>
            </a:pPr>
            <a:r>
              <a:rPr lang="es-ES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187624" y="116632"/>
            <a:ext cx="7746064" cy="504056"/>
          </a:xfrm>
        </p:spPr>
        <p:txBody>
          <a:bodyPr>
            <a:noAutofit/>
          </a:bodyPr>
          <a:lstStyle/>
          <a:p>
            <a:r>
              <a:rPr lang="es-ES" sz="3600" dirty="0" smtClean="0"/>
              <a:t>Validación avanzada con JavaScript</a:t>
            </a:r>
            <a:endParaRPr lang="es-ES" sz="4400" dirty="0">
              <a:effectLst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18072" cy="63408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Validación avanzada con JavaScript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836712"/>
            <a:ext cx="7818072" cy="576064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validarNombre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2296" indent="0"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(“nombre”);</a:t>
            </a:r>
          </a:p>
          <a:p>
            <a:pPr marL="82296" indent="0"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s-E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elem.checkValidity</a:t>
            </a:r>
            <a:r>
              <a:rPr lang="es-E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//validación incorrecta</a:t>
            </a:r>
          </a:p>
          <a:p>
            <a:pPr marL="82296" indent="0">
              <a:buNone/>
            </a:pP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elem.validity.valueMissing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error2(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,”Debe introducir un nombre”);</a:t>
            </a:r>
          </a:p>
          <a:p>
            <a:pPr marL="82296" indent="0">
              <a:buNone/>
            </a:pPr>
            <a:endParaRPr lang="es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18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elem.validity.patternMismatch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error2(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,”El nombre debe tener entre 2 y 15 caracteres”);</a:t>
            </a:r>
          </a:p>
          <a:p>
            <a:pPr marL="82296" indent="0">
              <a:buNone/>
            </a:pP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//error(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s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pPr marL="82296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s-E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}//</a:t>
            </a:r>
            <a:r>
              <a:rPr lang="es-E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validarNombre</a:t>
            </a:r>
            <a:endParaRPr lang="es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endParaRPr lang="es-E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82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18072" cy="50405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Validación avanzada con JavaScript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608" y="764704"/>
            <a:ext cx="7890080" cy="5832648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validarEdad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82296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(“edad”);</a:t>
            </a:r>
          </a:p>
          <a:p>
            <a:pPr marL="82296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elem.checkValidity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//validación incorrecta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elem.validity.valueMissing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error2(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,”Debe introducir un valor”);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elem.validity.rangeOverflow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error2(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,”El valor debe ser menor que 65”);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elem.validity.rangeUnderflow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	error2(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,”El valor debe ser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mayor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que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18”);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//error(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true;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endParaRPr lang="es-E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9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130622"/>
            <a:ext cx="7818072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Validación avanzada con 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716632"/>
            <a:ext cx="7746064" cy="5664696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validarTlfno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2296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telefono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s-E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elem.checkValidity</a:t>
            </a:r>
            <a:r>
              <a:rPr lang="es-E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//validación incorrecta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elem.validity.valueMissing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error2(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,”Debe introducir un numero de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tlfno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elem.validity.patternMismatch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error2(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,”El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telefono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debe tener 9 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digitos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//error(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false;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true;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error2(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elem,mensaje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82296" indent="0">
              <a:buNone/>
            </a:pP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//visualiza en un </a:t>
            </a:r>
            <a:r>
              <a:rPr lang="es-E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parrafo</a:t>
            </a:r>
            <a:r>
              <a:rPr lang="es-E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la pagina el mensaje de error</a:t>
            </a:r>
          </a:p>
          <a:p>
            <a:pPr marL="82296" indent="0">
              <a:buNone/>
            </a:pP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mensajeError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”).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mensaje;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elem.className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“error”;</a:t>
            </a:r>
          </a:p>
          <a:p>
            <a:pPr marL="82296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elem.focus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82296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7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706090"/>
          </a:xfrm>
        </p:spPr>
        <p:txBody>
          <a:bodyPr>
            <a:normAutofit fontScale="90000"/>
          </a:bodyPr>
          <a:lstStyle/>
          <a:p>
            <a:r>
              <a:rPr lang="es-ES" sz="3600" dirty="0" smtClean="0"/>
              <a:t>Validación básica de formularios con HTML5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908720"/>
            <a:ext cx="7818072" cy="5832648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 smtClean="0"/>
              <a:t>Podemos realizar validaciones básicas empleando HTML5. </a:t>
            </a:r>
          </a:p>
          <a:p>
            <a:r>
              <a:rPr lang="es-ES" sz="2800" dirty="0" smtClean="0"/>
              <a:t>Es Importante verificar que el elemento empleado funciona en todos los navegadores. Por ejemplo, si queremos emplear el objeto &lt;input </a:t>
            </a:r>
            <a:r>
              <a:rPr lang="es-ES" sz="2800" dirty="0" err="1" smtClean="0"/>
              <a:t>type</a:t>
            </a:r>
            <a:r>
              <a:rPr lang="es-ES" sz="2800" dirty="0" smtClean="0"/>
              <a:t>=“</a:t>
            </a:r>
            <a:r>
              <a:rPr lang="es-ES" sz="2800" dirty="0" err="1" smtClean="0"/>
              <a:t>week</a:t>
            </a:r>
            <a:r>
              <a:rPr lang="es-ES" sz="2800" dirty="0" smtClean="0"/>
              <a:t>”&gt; hay que tener en cuenta que no está soportado en Firefox ni IE12 o versiones anteriores</a:t>
            </a:r>
            <a:r>
              <a:rPr lang="es-ES" sz="2800" dirty="0"/>
              <a:t>. </a:t>
            </a:r>
            <a:r>
              <a:rPr lang="es-ES" sz="2600" dirty="0"/>
              <a:t>(https://</a:t>
            </a:r>
            <a:r>
              <a:rPr lang="es-ES" sz="2600" dirty="0" smtClean="0"/>
              <a:t>www.w3schools.com/jsref/dom_obj_week.asp)</a:t>
            </a:r>
          </a:p>
          <a:p>
            <a:r>
              <a:rPr lang="es-ES" sz="2800" dirty="0" smtClean="0"/>
              <a:t>Hay atributos generales que podemos </a:t>
            </a:r>
            <a:r>
              <a:rPr lang="es-ES" sz="2800" dirty="0" smtClean="0"/>
              <a:t>utilizar:</a:t>
            </a:r>
            <a:endParaRPr lang="es-ES" sz="2800" dirty="0" smtClean="0"/>
          </a:p>
          <a:p>
            <a:pPr lvl="1"/>
            <a:r>
              <a:rPr lang="es-ES" b="1" dirty="0" smtClean="0"/>
              <a:t>Establecer un campo como obligatorio</a:t>
            </a:r>
          </a:p>
          <a:p>
            <a:pPr marL="402336" lvl="1" indent="0">
              <a:buNone/>
            </a:pPr>
            <a:r>
              <a:rPr lang="es-ES" dirty="0" smtClean="0"/>
              <a:t>  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id=“nombre” </a:t>
            </a:r>
            <a:r>
              <a:rPr lang="es-E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s-ES" dirty="0" smtClean="0"/>
              <a:t>Limitar el tamaño de caracteres permitido en un elemento 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id=“nombre” </a:t>
            </a:r>
            <a:r>
              <a:rPr lang="es-E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s-E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=“15”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21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980728"/>
            <a:ext cx="7818072" cy="5544616"/>
          </a:xfrm>
        </p:spPr>
        <p:txBody>
          <a:bodyPr>
            <a:normAutofit fontScale="92500" lnSpcReduction="10000"/>
          </a:bodyPr>
          <a:lstStyle/>
          <a:p>
            <a:pPr marL="266700" lvl="1" indent="-236538"/>
            <a:r>
              <a:rPr lang="es-ES" b="1" dirty="0" smtClean="0"/>
              <a:t>Establecer valor máximo y mínimo</a:t>
            </a:r>
            <a:r>
              <a:rPr lang="es-ES" dirty="0" smtClean="0"/>
              <a:t>. En </a:t>
            </a:r>
            <a:r>
              <a:rPr lang="es-ES" dirty="0"/>
              <a:t>campos de tipo </a:t>
            </a:r>
            <a:r>
              <a:rPr lang="es-ES" dirty="0" err="1"/>
              <a:t>Number</a:t>
            </a:r>
            <a:r>
              <a:rPr lang="es-ES" dirty="0"/>
              <a:t>, no es posible emplear patrones, pero si podemos hacer uso de los atributos min y </a:t>
            </a:r>
            <a:r>
              <a:rPr lang="es-ES" dirty="0" err="1"/>
              <a:t>max</a:t>
            </a:r>
            <a:r>
              <a:rPr lang="es-ES" dirty="0"/>
              <a:t>. </a:t>
            </a:r>
          </a:p>
          <a:p>
            <a:pPr marL="658368" lvl="2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id=“edad” </a:t>
            </a:r>
            <a:r>
              <a:rPr lang="es-E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=18 </a:t>
            </a:r>
            <a:r>
              <a:rPr lang="es-E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=65&gt;</a:t>
            </a:r>
          </a:p>
          <a:p>
            <a:pPr marL="271463" lvl="1" indent="-236538"/>
            <a:r>
              <a:rPr lang="es-ES" b="1" dirty="0" smtClean="0"/>
              <a:t>Establecer </a:t>
            </a:r>
            <a:r>
              <a:rPr lang="es-ES" b="1" dirty="0"/>
              <a:t>un patrón </a:t>
            </a:r>
            <a:r>
              <a:rPr lang="es-ES" dirty="0"/>
              <a:t>(expresión regular) que el valor del campo debe cumplir</a:t>
            </a:r>
            <a:r>
              <a:rPr lang="es-ES" dirty="0" smtClean="0"/>
              <a:t>.</a:t>
            </a:r>
          </a:p>
          <a:p>
            <a:pPr marL="402336" lvl="1" indent="0">
              <a:buNone/>
            </a:pPr>
            <a:r>
              <a:rPr lang="es-ES" dirty="0" smtClean="0"/>
              <a:t>Validación de un campo texto empleando el atributo </a:t>
            </a:r>
            <a:r>
              <a:rPr lang="es-ES" dirty="0" err="1" smtClean="0"/>
              <a:t>pattern</a:t>
            </a:r>
            <a:r>
              <a:rPr lang="es-ES" dirty="0" smtClean="0"/>
              <a:t>:</a:t>
            </a:r>
            <a:endParaRPr lang="es-ES" dirty="0"/>
          </a:p>
          <a:p>
            <a:pPr marL="402336" lvl="1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id=“nombre” 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=“15” </a:t>
            </a:r>
            <a:r>
              <a:rPr lang="es-E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=“[A-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-z]{2,15}”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=“Introduce entre 2 y 15 letras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</a:p>
          <a:p>
            <a:pPr marL="402336" lvl="1" indent="0">
              <a:buNone/>
            </a:pPr>
            <a:r>
              <a:rPr lang="es-ES" dirty="0"/>
              <a:t>Validación </a:t>
            </a:r>
            <a:r>
              <a:rPr lang="es-ES" dirty="0" smtClean="0"/>
              <a:t>de </a:t>
            </a:r>
            <a:r>
              <a:rPr lang="es-ES" dirty="0"/>
              <a:t>campo </a:t>
            </a:r>
            <a:r>
              <a:rPr lang="es-ES" dirty="0" smtClean="0"/>
              <a:t>teléfono empleando el atributo </a:t>
            </a:r>
            <a:r>
              <a:rPr lang="es-ES" dirty="0" err="1" smtClean="0"/>
              <a:t>pattern</a:t>
            </a:r>
            <a:r>
              <a:rPr lang="es-ES" dirty="0" smtClean="0"/>
              <a:t>:</a:t>
            </a:r>
            <a:endParaRPr lang="es-E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id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telefono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maxlength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=“9” </a:t>
            </a:r>
            <a:r>
              <a:rPr lang="es-E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=“[0-9]{9}”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=“Número de 9 cifras”&gt;</a:t>
            </a: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36" lvl="1" indent="0">
              <a:buNone/>
            </a:pPr>
            <a:endParaRPr lang="es-ES" dirty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1115616" y="116632"/>
            <a:ext cx="7818437" cy="777875"/>
          </a:xfrm>
        </p:spPr>
        <p:txBody>
          <a:bodyPr>
            <a:normAutofit fontScale="90000"/>
          </a:bodyPr>
          <a:lstStyle/>
          <a:p>
            <a:r>
              <a:rPr lang="es-ES" sz="3600" dirty="0" smtClean="0"/>
              <a:t>Validación básica de formularios con HTML5</a:t>
            </a:r>
            <a:endParaRPr lang="es-ES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62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56207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Validación básica con JavaScript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908720"/>
            <a:ext cx="7746064" cy="5544616"/>
          </a:xfrm>
        </p:spPr>
        <p:txBody>
          <a:bodyPr>
            <a:normAutofit/>
          </a:bodyPr>
          <a:lstStyle/>
          <a:p>
            <a:r>
              <a:rPr lang="es-ES" dirty="0" smtClean="0"/>
              <a:t>El primer paso es recuperar el formulario</a:t>
            </a:r>
          </a:p>
          <a:p>
            <a:pPr marL="82296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formulario =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Miformulario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82296" indent="0">
              <a:buNone/>
            </a:pPr>
            <a:r>
              <a:rPr lang="es-ES" dirty="0" smtClean="0"/>
              <a:t>(o empleando la opción de recuperación </a:t>
            </a:r>
            <a:r>
              <a:rPr lang="es-ES" dirty="0" err="1" smtClean="0"/>
              <a:t>qu</a:t>
            </a:r>
            <a:r>
              <a:rPr lang="es-ES" dirty="0" smtClean="0"/>
              <a:t> e más nos interese)</a:t>
            </a:r>
          </a:p>
          <a:p>
            <a:r>
              <a:rPr lang="es-ES" dirty="0" smtClean="0"/>
              <a:t>Seleccionar los elementos (campos) del formulario.  Tenemos varias opciones </a:t>
            </a:r>
            <a:r>
              <a:rPr lang="es-ES" dirty="0" err="1" smtClean="0"/>
              <a:t>getElementById</a:t>
            </a:r>
            <a:r>
              <a:rPr lang="es-ES" dirty="0" smtClean="0"/>
              <a:t>, </a:t>
            </a:r>
            <a:r>
              <a:rPr lang="es-ES" dirty="0" err="1" smtClean="0"/>
              <a:t>getElementsByTagName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r>
              <a:rPr lang="es-ES" dirty="0" smtClean="0"/>
              <a:t>, </a:t>
            </a:r>
            <a:r>
              <a:rPr lang="es-ES" dirty="0" err="1" smtClean="0"/>
              <a:t>getElementsByName</a:t>
            </a:r>
            <a:r>
              <a:rPr lang="es-ES" dirty="0" smtClean="0"/>
              <a:t> (</a:t>
            </a:r>
            <a:r>
              <a:rPr lang="es-ES" dirty="0" err="1" smtClean="0"/>
              <a:t>p.ej</a:t>
            </a:r>
            <a:r>
              <a:rPr lang="es-ES" dirty="0" smtClean="0"/>
              <a:t> con </a:t>
            </a:r>
            <a:r>
              <a:rPr lang="es-ES" dirty="0" err="1" smtClean="0"/>
              <a:t>type</a:t>
            </a:r>
            <a:r>
              <a:rPr lang="es-ES" dirty="0" smtClean="0"/>
              <a:t> Radio), etc..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952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746064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Validación básica con JavaScript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908720"/>
            <a:ext cx="7818072" cy="5472608"/>
          </a:xfrm>
        </p:spPr>
        <p:txBody>
          <a:bodyPr>
            <a:noAutofit/>
          </a:bodyPr>
          <a:lstStyle/>
          <a:p>
            <a:r>
              <a:rPr lang="es-ES" sz="2000" dirty="0" smtClean="0"/>
              <a:t>Añadir código .</a:t>
            </a:r>
            <a:r>
              <a:rPr lang="es-ES" sz="2000" dirty="0" err="1" smtClean="0"/>
              <a:t>js</a:t>
            </a:r>
            <a:r>
              <a:rPr lang="es-ES" sz="2000" dirty="0" smtClean="0"/>
              <a:t> en fichero independiente</a:t>
            </a:r>
          </a:p>
          <a:p>
            <a:r>
              <a:rPr lang="es-ES" sz="2000" dirty="0" smtClean="0"/>
              <a:t>Establecer manejador de evento “load” para asegurarnos de que todas los elementos </a:t>
            </a:r>
            <a:r>
              <a:rPr lang="es-ES" sz="2000" dirty="0" err="1" smtClean="0"/>
              <a:t>html</a:t>
            </a:r>
            <a:r>
              <a:rPr lang="es-ES" sz="2000" dirty="0" smtClean="0"/>
              <a:t> han sido cargados.</a:t>
            </a:r>
          </a:p>
          <a:p>
            <a:pPr marL="82296" indent="0">
              <a:buNone/>
            </a:pP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load”,iniciar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s-ES" sz="2000" dirty="0" smtClean="0"/>
              <a:t>Iniciar añade un manejador de eventos para el botón del formulario “Enviar”, encargado de enviar los datos del mismo al servidor</a:t>
            </a:r>
          </a:p>
          <a:p>
            <a:pPr marL="82296" indent="0">
              <a:buNone/>
            </a:pP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iniciar(){</a:t>
            </a:r>
          </a:p>
          <a:p>
            <a:pPr marL="82296" indent="0">
              <a:buNone/>
            </a:pP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(“Enviar”).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s-E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validar,false</a:t>
            </a: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" indent="0">
              <a:buNone/>
            </a:pP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//el elemento enviar es el botón que permite enviar el formulario al servidor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s-E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s-ES" sz="2000" dirty="0" smtClean="0"/>
              <a:t>Validar, será una función que permite comprobar que los campos son válidos</a:t>
            </a:r>
          </a:p>
          <a:p>
            <a:pPr>
              <a:spcBef>
                <a:spcPts val="0"/>
              </a:spcBef>
            </a:pPr>
            <a:r>
              <a:rPr lang="es-ES" sz="2000" dirty="0" smtClean="0"/>
              <a:t>Crearemos una función por cada campo a validar. A continuación se muestran tres funciones que validan respectivamente un campo nombre, un campo teléfono y un campo fecha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0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49006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Validación básica con JavaScript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15616" y="908720"/>
            <a:ext cx="7818072" cy="5760640"/>
          </a:xfrm>
        </p:spPr>
        <p:txBody>
          <a:bodyPr>
            <a:normAutofit fontScale="62500" lnSpcReduction="20000"/>
          </a:bodyPr>
          <a:lstStyle/>
          <a:p>
            <a:pPr marL="82296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validarNombre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356616" lvl="1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(“nombre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 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limpiarError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6616" lvl="1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elem.value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==“”){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(“El campo no puede estar vacío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r>
              <a:rPr lang="es-E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error(</a:t>
            </a:r>
            <a:r>
              <a:rPr lang="es-E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false;}</a:t>
            </a:r>
          </a:p>
          <a:p>
            <a:pPr marL="356616" lvl="1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true;</a:t>
            </a: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validarTlfno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tlfno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limpiarError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6616" lvl="1" indent="0">
              <a:buNone/>
            </a:pP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elem.value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==“”){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(“El campo tiene que ser numéricos”);</a:t>
            </a:r>
            <a:r>
              <a:rPr lang="es-E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error(</a:t>
            </a:r>
            <a:r>
              <a:rPr lang="es-E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false;}</a:t>
            </a:r>
          </a:p>
          <a:p>
            <a:pPr marL="356616" lvl="1" indent="0">
              <a:buNone/>
            </a:pP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true;</a:t>
            </a: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validarFecha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82296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mes=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(“mes”);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ano=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(“ano”);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 fecha = new Date(ano, mes, 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limpiarError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);//mes y año</a:t>
            </a:r>
          </a:p>
          <a:p>
            <a:pPr marL="82296" indent="0">
              <a:buNone/>
            </a:pP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(fecha)) { 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mes o año incorrectos”);</a:t>
            </a:r>
          </a:p>
          <a:p>
            <a:pPr marL="82296" indent="0">
              <a:buNone/>
            </a:pPr>
            <a:r>
              <a:rPr lang="es-E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error(</a:t>
            </a:r>
            <a:r>
              <a:rPr lang="es-E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s-E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true;</a:t>
            </a:r>
          </a:p>
          <a:p>
            <a:pPr marL="82296" indent="0">
              <a:buNone/>
            </a:pPr>
            <a:r>
              <a:rPr lang="es-E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endParaRPr lang="es-E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endParaRPr lang="es-E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389811" y="3645024"/>
            <a:ext cx="241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funciones error()  y </a:t>
            </a:r>
            <a:r>
              <a:rPr lang="es-ES" dirty="0" err="1" smtClean="0"/>
              <a:t>limpiarError</a:t>
            </a:r>
            <a:r>
              <a:rPr lang="es-ES" dirty="0" smtClean="0"/>
              <a:t>() se explican más adelante.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54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70609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Validación básica con 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7624" y="1052736"/>
            <a:ext cx="7746064" cy="2664296"/>
          </a:xfrm>
        </p:spPr>
        <p:txBody>
          <a:bodyPr>
            <a:noAutofit/>
          </a:bodyPr>
          <a:lstStyle/>
          <a:p>
            <a:r>
              <a:rPr lang="es-ES" sz="2000" dirty="0" smtClean="0">
                <a:cs typeface="Courier New" panose="02070309020205020404" pitchFamily="49" charset="0"/>
              </a:rPr>
              <a:t>Código de la función validar</a:t>
            </a:r>
          </a:p>
          <a:p>
            <a:pPr marL="82296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validar(e){</a:t>
            </a:r>
          </a:p>
          <a:p>
            <a:pPr marL="82296" indent="0">
              <a:buNone/>
            </a:pP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validaNombre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&amp;&amp;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validarTlfno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&amp;&amp;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validarFecha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&amp;&amp;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confirm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(“Pulsa aceptar para enviar el formulario”)){</a:t>
            </a:r>
          </a:p>
          <a:p>
            <a:pPr marL="82296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true,</a:t>
            </a:r>
          </a:p>
          <a:p>
            <a:pPr marL="82296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e.preventDefault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pPr marL="82296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//evitamos que el formulario sea enviado a la pagina indicada en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//No se ejecuta la acción por defecto </a:t>
            </a:r>
          </a:p>
          <a:p>
            <a:pPr marL="82296" indent="0">
              <a:buNone/>
            </a:pP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1259632" y="3861048"/>
            <a:ext cx="698477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Seria </a:t>
            </a:r>
            <a:r>
              <a:rPr lang="es-ES" dirty="0"/>
              <a:t>conveniente crear una clase .</a:t>
            </a:r>
            <a:r>
              <a:rPr lang="es-ES" dirty="0" err="1"/>
              <a:t>css</a:t>
            </a:r>
            <a:r>
              <a:rPr lang="es-ES" dirty="0"/>
              <a:t> para resaltar y mostrar al usuario de una forma clara que campos son </a:t>
            </a:r>
            <a:r>
              <a:rPr lang="es-ES" dirty="0" err="1"/>
              <a:t>errones</a:t>
            </a:r>
            <a:r>
              <a:rPr lang="es-ES" dirty="0"/>
              <a:t>.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error(elemento){</a:t>
            </a:r>
          </a:p>
          <a:p>
            <a:pPr lvl="1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Elemento.className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=“error”;</a:t>
            </a:r>
          </a:p>
          <a:p>
            <a:pPr lvl="1"/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Elemento.focus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limpiarError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(elemento){</a:t>
            </a:r>
          </a:p>
          <a:p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Elemento.className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= “”;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92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6838" y="116632"/>
            <a:ext cx="7818072" cy="432048"/>
          </a:xfrm>
        </p:spPr>
        <p:txBody>
          <a:bodyPr>
            <a:normAutofit fontScale="90000"/>
          </a:bodyPr>
          <a:lstStyle/>
          <a:p>
            <a:r>
              <a:rPr lang="es-ES" sz="3600" dirty="0" smtClean="0"/>
              <a:t>Validación avanzada con JavaScript</a:t>
            </a:r>
            <a:endParaRPr lang="es-ES" sz="4400" dirty="0">
              <a:effectLst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1115616" y="476672"/>
            <a:ext cx="8028384" cy="577735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s-ES" sz="2400" dirty="0" smtClean="0"/>
              <a:t>JavaScript  API para validaciones</a:t>
            </a:r>
            <a:r>
              <a:rPr lang="es-ES" sz="1600" dirty="0" smtClean="0"/>
              <a:t>(</a:t>
            </a:r>
            <a:r>
              <a:rPr lang="es-ES" sz="1400" dirty="0" smtClean="0">
                <a:cs typeface="Courier New" panose="02070309020205020404" pitchFamily="49" charset="0"/>
                <a:hlinkClick r:id="rId2"/>
              </a:rPr>
              <a:t>https://www.w3schools.com/js/js_validation_api.asp</a:t>
            </a:r>
            <a:r>
              <a:rPr lang="es-ES" sz="1600" dirty="0" smtClean="0"/>
              <a:t>)</a:t>
            </a:r>
            <a:endParaRPr lang="es-ES" sz="2400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388650"/>
              </p:ext>
            </p:extLst>
          </p:nvPr>
        </p:nvGraphicFramePr>
        <p:xfrm>
          <a:off x="1106764" y="980728"/>
          <a:ext cx="7848872" cy="103652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dirty="0" smtClean="0">
                          <a:effectLst/>
                        </a:rPr>
                        <a:t>Método</a:t>
                      </a:r>
                      <a:endParaRPr lang="es-ES" sz="1400" dirty="0">
                        <a:effectLst/>
                      </a:endParaRP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300" dirty="0" smtClean="0">
                          <a:effectLst/>
                        </a:rPr>
                        <a:t>Descripción</a:t>
                      </a:r>
                      <a:endParaRPr lang="es-ES" sz="13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 dirty="0" err="1">
                          <a:effectLst/>
                        </a:rPr>
                        <a:t>checkValidity</a:t>
                      </a:r>
                      <a:r>
                        <a:rPr lang="es-ES" sz="1400" b="1" dirty="0">
                          <a:effectLst/>
                        </a:rPr>
                        <a:t>()</a:t>
                      </a: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Devuelve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verdadero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si</a:t>
                      </a:r>
                      <a:r>
                        <a:rPr lang="en-US" sz="1400" baseline="0" dirty="0" smtClean="0">
                          <a:effectLst/>
                        </a:rPr>
                        <a:t> un </a:t>
                      </a:r>
                      <a:r>
                        <a:rPr lang="en-US" sz="1400" baseline="0" dirty="0" err="1" smtClean="0">
                          <a:effectLst/>
                        </a:rPr>
                        <a:t>elemento</a:t>
                      </a:r>
                      <a:r>
                        <a:rPr lang="en-US" sz="1400" baseline="0" dirty="0" smtClean="0">
                          <a:effectLst/>
                        </a:rPr>
                        <a:t>  &lt;input&gt; </a:t>
                      </a:r>
                      <a:r>
                        <a:rPr lang="en-US" sz="1400" baseline="0" dirty="0" err="1" smtClean="0">
                          <a:effectLst/>
                        </a:rPr>
                        <a:t>contiene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datos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básicos</a:t>
                      </a:r>
                      <a:r>
                        <a:rPr lang="en-US" sz="1400" baseline="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1" dirty="0" err="1">
                          <a:effectLst/>
                        </a:rPr>
                        <a:t>setCustomValidity</a:t>
                      </a:r>
                      <a:r>
                        <a:rPr lang="es-ES" sz="1400" b="1" dirty="0">
                          <a:effectLst/>
                        </a:rPr>
                        <a:t>()</a:t>
                      </a: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Establece</a:t>
                      </a:r>
                      <a:r>
                        <a:rPr lang="en-US" sz="1400" dirty="0" smtClean="0">
                          <a:effectLst/>
                        </a:rPr>
                        <a:t> la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propiedad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mensaje</a:t>
                      </a:r>
                      <a:r>
                        <a:rPr lang="en-US" sz="1400" baseline="0" dirty="0" smtClean="0">
                          <a:effectLst/>
                        </a:rPr>
                        <a:t> de </a:t>
                      </a:r>
                      <a:r>
                        <a:rPr lang="en-US" sz="1400" baseline="0" dirty="0" err="1" smtClean="0">
                          <a:effectLst/>
                        </a:rPr>
                        <a:t>validación</a:t>
                      </a:r>
                      <a:r>
                        <a:rPr lang="en-US" sz="1400" baseline="0" dirty="0" smtClean="0">
                          <a:effectLst/>
                        </a:rPr>
                        <a:t> para un </a:t>
                      </a:r>
                      <a:r>
                        <a:rPr lang="en-US" sz="1400" baseline="0" dirty="0" err="1" smtClean="0">
                          <a:effectLst/>
                        </a:rPr>
                        <a:t>elemento</a:t>
                      </a:r>
                      <a:r>
                        <a:rPr lang="en-US" sz="1400" baseline="0" dirty="0" smtClean="0">
                          <a:effectLst/>
                        </a:rPr>
                        <a:t> &lt;input&gt;</a:t>
                      </a:r>
                      <a:endParaRPr lang="en-US" sz="14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47027"/>
              </p:ext>
            </p:extLst>
          </p:nvPr>
        </p:nvGraphicFramePr>
        <p:xfrm>
          <a:off x="1088545" y="2060848"/>
          <a:ext cx="7848872" cy="13363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5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5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55"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dirty="0" smtClean="0">
                          <a:effectLst/>
                        </a:rPr>
                        <a:t>Propiedad</a:t>
                      </a:r>
                      <a:endParaRPr lang="es-ES" sz="1400" dirty="0">
                        <a:effectLst/>
                      </a:endParaRP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dirty="0" smtClean="0">
                          <a:effectLst/>
                        </a:rPr>
                        <a:t>Descripción</a:t>
                      </a:r>
                      <a:endParaRPr lang="es-ES" sz="14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62">
                <a:tc>
                  <a:txBody>
                    <a:bodyPr/>
                    <a:lstStyle/>
                    <a:p>
                      <a:pPr algn="l" fontAlgn="t"/>
                      <a:r>
                        <a:rPr lang="es-ES" sz="1300" b="1" dirty="0" err="1">
                          <a:effectLst/>
                        </a:rPr>
                        <a:t>validity</a:t>
                      </a:r>
                      <a:endParaRPr lang="es-ES" sz="1300" b="1" dirty="0">
                        <a:effectLst/>
                      </a:endParaRP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effectLst/>
                        </a:rPr>
                        <a:t>Contiene</a:t>
                      </a:r>
                      <a:r>
                        <a:rPr lang="en-US" sz="1300" dirty="0" smtClean="0">
                          <a:effectLst/>
                        </a:rPr>
                        <a:t> un valor </a:t>
                      </a:r>
                      <a:r>
                        <a:rPr lang="en-US" sz="1300" dirty="0" err="1" smtClean="0">
                          <a:effectLst/>
                        </a:rPr>
                        <a:t>booleano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relativo</a:t>
                      </a:r>
                      <a:r>
                        <a:rPr lang="en-US" sz="1300" baseline="0" dirty="0" smtClean="0">
                          <a:effectLst/>
                        </a:rPr>
                        <a:t> a la </a:t>
                      </a:r>
                      <a:r>
                        <a:rPr lang="en-US" sz="1300" baseline="0" dirty="0" err="1" smtClean="0">
                          <a:effectLst/>
                        </a:rPr>
                        <a:t>validación</a:t>
                      </a:r>
                      <a:r>
                        <a:rPr lang="en-US" sz="1300" baseline="0" dirty="0" smtClean="0">
                          <a:effectLst/>
                        </a:rPr>
                        <a:t> de un &lt;input&gt;</a:t>
                      </a:r>
                      <a:endParaRPr lang="en-US" sz="13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057">
                <a:tc>
                  <a:txBody>
                    <a:bodyPr/>
                    <a:lstStyle/>
                    <a:p>
                      <a:pPr algn="l" fontAlgn="t"/>
                      <a:r>
                        <a:rPr lang="es-ES" sz="1300" b="1" dirty="0" err="1">
                          <a:effectLst/>
                        </a:rPr>
                        <a:t>validationMessage</a:t>
                      </a:r>
                      <a:endParaRPr lang="es-ES" sz="1300" b="1" dirty="0">
                        <a:effectLst/>
                      </a:endParaRP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effectLst/>
                        </a:rPr>
                        <a:t>Contiene</a:t>
                      </a:r>
                      <a:r>
                        <a:rPr lang="en-US" sz="1300" dirty="0" smtClean="0">
                          <a:effectLst/>
                        </a:rPr>
                        <a:t> el </a:t>
                      </a:r>
                      <a:r>
                        <a:rPr lang="en-US" sz="1300" dirty="0" err="1" smtClean="0">
                          <a:effectLst/>
                        </a:rPr>
                        <a:t>mensaje</a:t>
                      </a:r>
                      <a:r>
                        <a:rPr lang="en-US" sz="1300" baseline="0" dirty="0" smtClean="0">
                          <a:effectLst/>
                        </a:rPr>
                        <a:t> que el </a:t>
                      </a:r>
                      <a:r>
                        <a:rPr lang="en-US" sz="1300" baseline="0" dirty="0" err="1" smtClean="0">
                          <a:effectLst/>
                        </a:rPr>
                        <a:t>navegador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visualizará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si</a:t>
                      </a:r>
                      <a:r>
                        <a:rPr lang="en-US" sz="1300" baseline="0" dirty="0" smtClean="0">
                          <a:effectLst/>
                        </a:rPr>
                        <a:t> la </a:t>
                      </a:r>
                      <a:r>
                        <a:rPr lang="en-US" sz="1300" baseline="0" dirty="0" err="1" smtClean="0">
                          <a:effectLst/>
                        </a:rPr>
                        <a:t>validación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es</a:t>
                      </a:r>
                      <a:r>
                        <a:rPr lang="en-US" sz="1300" baseline="0" dirty="0" smtClean="0">
                          <a:effectLst/>
                        </a:rPr>
                        <a:t> falsa.</a:t>
                      </a:r>
                      <a:endParaRPr lang="en-US" sz="13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62">
                <a:tc>
                  <a:txBody>
                    <a:bodyPr/>
                    <a:lstStyle/>
                    <a:p>
                      <a:pPr algn="l" fontAlgn="t"/>
                      <a:r>
                        <a:rPr lang="es-ES" sz="1300" b="1" dirty="0" err="1">
                          <a:effectLst/>
                        </a:rPr>
                        <a:t>willValidate</a:t>
                      </a:r>
                      <a:endParaRPr lang="es-ES" sz="1300" b="1" dirty="0">
                        <a:effectLst/>
                      </a:endParaRP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 smtClean="0">
                          <a:effectLst/>
                        </a:rPr>
                        <a:t>Indica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en-US" sz="1300" dirty="0" err="1" smtClean="0">
                          <a:effectLst/>
                        </a:rPr>
                        <a:t>si</a:t>
                      </a:r>
                      <a:r>
                        <a:rPr lang="en-US" sz="1300" dirty="0" smtClean="0">
                          <a:effectLst/>
                        </a:rPr>
                        <a:t> un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elemento</a:t>
                      </a:r>
                      <a:r>
                        <a:rPr lang="en-US" sz="1300" baseline="0" dirty="0" smtClean="0">
                          <a:effectLst/>
                        </a:rPr>
                        <a:t> &lt;input&gt; </a:t>
                      </a:r>
                      <a:r>
                        <a:rPr lang="en-US" sz="1300" baseline="0" dirty="0" err="1" smtClean="0">
                          <a:effectLst/>
                        </a:rPr>
                        <a:t>será</a:t>
                      </a:r>
                      <a:r>
                        <a:rPr lang="en-US" sz="1300" baseline="0" dirty="0" smtClean="0">
                          <a:effectLst/>
                        </a:rPr>
                        <a:t> </a:t>
                      </a:r>
                      <a:r>
                        <a:rPr lang="en-US" sz="1300" baseline="0" dirty="0" err="1" smtClean="0">
                          <a:effectLst/>
                        </a:rPr>
                        <a:t>validado</a:t>
                      </a:r>
                      <a:endParaRPr lang="en-US" sz="13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096309" y="3356992"/>
            <a:ext cx="7826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La </a:t>
            </a:r>
            <a:r>
              <a:rPr lang="en-US" sz="1600" dirty="0" err="1" smtClean="0"/>
              <a:t>propiedad</a:t>
            </a:r>
            <a:r>
              <a:rPr lang="en-US" sz="1600" dirty="0"/>
              <a:t> </a:t>
            </a:r>
            <a:r>
              <a:rPr lang="en-US" sz="1600" b="1" dirty="0" smtClean="0"/>
              <a:t>validity</a:t>
            </a:r>
            <a:r>
              <a:rPr lang="en-US" sz="1600" dirty="0"/>
              <a:t> </a:t>
            </a:r>
            <a:r>
              <a:rPr lang="en-US" sz="1600" dirty="0" smtClean="0"/>
              <a:t>de un </a:t>
            </a:r>
            <a:r>
              <a:rPr lang="en-US" sz="1600" dirty="0" err="1" smtClean="0"/>
              <a:t>elemento</a:t>
            </a:r>
            <a:r>
              <a:rPr lang="en-US" sz="1600" dirty="0" smtClean="0"/>
              <a:t> input </a:t>
            </a:r>
            <a:r>
              <a:rPr lang="en-US" sz="1600" dirty="0" err="1" smtClean="0"/>
              <a:t>contiene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serie</a:t>
            </a:r>
            <a:r>
              <a:rPr lang="en-US" sz="1600" dirty="0" smtClean="0"/>
              <a:t> de </a:t>
            </a:r>
            <a:r>
              <a:rPr lang="en-US" sz="1600" dirty="0" err="1" smtClean="0"/>
              <a:t>propiedades</a:t>
            </a:r>
            <a:r>
              <a:rPr lang="en-US" sz="1600" dirty="0" smtClean="0"/>
              <a:t> (</a:t>
            </a:r>
            <a:r>
              <a:rPr lang="en-US" sz="1600" dirty="0" err="1" smtClean="0"/>
              <a:t>valores</a:t>
            </a:r>
            <a:r>
              <a:rPr lang="en-US" sz="1600" dirty="0" smtClean="0"/>
              <a:t> </a:t>
            </a:r>
            <a:r>
              <a:rPr lang="en-US" sz="1600" dirty="0" err="1" smtClean="0"/>
              <a:t>booleanos</a:t>
            </a:r>
            <a:r>
              <a:rPr lang="en-US" sz="1600" dirty="0" smtClean="0"/>
              <a:t>) </a:t>
            </a:r>
            <a:r>
              <a:rPr lang="en-US" sz="1600" dirty="0" err="1" smtClean="0"/>
              <a:t>relacionadas</a:t>
            </a:r>
            <a:r>
              <a:rPr lang="en-US" sz="1600" dirty="0" smtClean="0"/>
              <a:t> con la </a:t>
            </a:r>
            <a:r>
              <a:rPr lang="en-US" sz="1600" dirty="0" err="1" smtClean="0"/>
              <a:t>validación</a:t>
            </a:r>
            <a:r>
              <a:rPr lang="en-US" sz="1600" dirty="0" smtClean="0"/>
              <a:t> de </a:t>
            </a:r>
            <a:r>
              <a:rPr lang="en-US" sz="1600" dirty="0" err="1" smtClean="0"/>
              <a:t>datos</a:t>
            </a:r>
            <a:r>
              <a:rPr lang="en-US" sz="1600" dirty="0" smtClean="0"/>
              <a:t>. He </a:t>
            </a:r>
            <a:r>
              <a:rPr lang="en-US" sz="1600" dirty="0" err="1" smtClean="0"/>
              <a:t>aquí</a:t>
            </a:r>
            <a:r>
              <a:rPr lang="en-US" sz="1600" dirty="0" smtClean="0"/>
              <a:t> </a:t>
            </a:r>
            <a:r>
              <a:rPr lang="en-US" sz="1600" dirty="0" err="1" smtClean="0"/>
              <a:t>algunas</a:t>
            </a:r>
            <a:r>
              <a:rPr lang="en-US" sz="1600" dirty="0" smtClean="0"/>
              <a:t>:</a:t>
            </a:r>
            <a:endParaRPr lang="es-ES" sz="1600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96618"/>
              </p:ext>
            </p:extLst>
          </p:nvPr>
        </p:nvGraphicFramePr>
        <p:xfrm>
          <a:off x="1096309" y="4005064"/>
          <a:ext cx="7920880" cy="2764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906"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dirty="0" smtClean="0">
                          <a:effectLst/>
                        </a:rPr>
                        <a:t>Propiedad</a:t>
                      </a:r>
                      <a:endParaRPr lang="es-ES" sz="1400" dirty="0">
                        <a:effectLst/>
                      </a:endParaRP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1400" dirty="0" err="1">
                          <a:effectLst/>
                        </a:rPr>
                        <a:t>Description</a:t>
                      </a:r>
                      <a:endParaRPr lang="es-ES" sz="14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906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customError</a:t>
                      </a:r>
                      <a:endParaRPr lang="es-ES" sz="1400" dirty="0">
                        <a:effectLst/>
                      </a:endParaRP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verdadero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 err="1" smtClean="0">
                          <a:effectLst/>
                        </a:rPr>
                        <a:t>si</a:t>
                      </a:r>
                      <a:r>
                        <a:rPr lang="en-US" sz="1400" baseline="0" dirty="0" smtClean="0">
                          <a:effectLst/>
                        </a:rPr>
                        <a:t> un </a:t>
                      </a:r>
                      <a:r>
                        <a:rPr lang="en-US" sz="1400" baseline="0" dirty="0" err="1" smtClean="0">
                          <a:effectLst/>
                        </a:rPr>
                        <a:t>mensaje</a:t>
                      </a:r>
                      <a:r>
                        <a:rPr lang="en-US" sz="1400" baseline="0" dirty="0" smtClean="0">
                          <a:effectLst/>
                        </a:rPr>
                        <a:t> de </a:t>
                      </a:r>
                      <a:r>
                        <a:rPr lang="en-US" sz="1400" baseline="0" dirty="0" err="1" smtClean="0">
                          <a:effectLst/>
                        </a:rPr>
                        <a:t>validación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está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establecido</a:t>
                      </a:r>
                      <a:endParaRPr lang="en-US" sz="14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06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patternMismatch</a:t>
                      </a:r>
                      <a:endParaRPr lang="es-ES" sz="1400" dirty="0">
                        <a:effectLst/>
                      </a:endParaRP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Verdadero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si</a:t>
                      </a:r>
                      <a:r>
                        <a:rPr lang="en-US" sz="1400" baseline="0" dirty="0" smtClean="0">
                          <a:effectLst/>
                        </a:rPr>
                        <a:t> el valor de un </a:t>
                      </a:r>
                      <a:r>
                        <a:rPr lang="en-US" sz="1400" baseline="0" dirty="0" err="1" smtClean="0">
                          <a:effectLst/>
                        </a:rPr>
                        <a:t>elemento</a:t>
                      </a:r>
                      <a:r>
                        <a:rPr lang="en-US" sz="1400" baseline="0" dirty="0" smtClean="0">
                          <a:effectLst/>
                        </a:rPr>
                        <a:t> no coincide con el </a:t>
                      </a:r>
                      <a:r>
                        <a:rPr lang="en-US" sz="1400" baseline="0" dirty="0" err="1" smtClean="0">
                          <a:effectLst/>
                        </a:rPr>
                        <a:t>patrón</a:t>
                      </a:r>
                      <a:endParaRPr lang="en-US" sz="14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06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rangeOverflow</a:t>
                      </a:r>
                      <a:endParaRPr lang="es-ES" sz="1400" dirty="0">
                        <a:effectLst/>
                      </a:endParaRP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verdadero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s-ES" sz="1400" dirty="0" smtClean="0">
                          <a:effectLst/>
                        </a:rPr>
                        <a:t>si el valor de un elemento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es</a:t>
                      </a:r>
                      <a:r>
                        <a:rPr lang="en-US" sz="1400" baseline="0" dirty="0" smtClean="0">
                          <a:effectLst/>
                        </a:rPr>
                        <a:t> mayor que el </a:t>
                      </a:r>
                      <a:r>
                        <a:rPr lang="en-US" sz="1400" baseline="0" dirty="0" err="1" smtClean="0">
                          <a:effectLst/>
                        </a:rPr>
                        <a:t>indicado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en</a:t>
                      </a:r>
                      <a:r>
                        <a:rPr lang="en-US" sz="1400" baseline="0" dirty="0" smtClean="0">
                          <a:effectLst/>
                        </a:rPr>
                        <a:t> el </a:t>
                      </a:r>
                      <a:r>
                        <a:rPr lang="en-US" sz="1400" baseline="0" dirty="0" err="1" smtClean="0">
                          <a:effectLst/>
                        </a:rPr>
                        <a:t>atributo</a:t>
                      </a:r>
                      <a:r>
                        <a:rPr lang="en-US" sz="1400" baseline="0" dirty="0" smtClean="0">
                          <a:effectLst/>
                        </a:rPr>
                        <a:t> max</a:t>
                      </a:r>
                      <a:endParaRPr lang="en-US" sz="14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906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rangeUnderflow</a:t>
                      </a:r>
                      <a:endParaRPr lang="es-ES" sz="1400" dirty="0">
                        <a:effectLst/>
                      </a:endParaRP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verdadero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s-ES" sz="1400" dirty="0" smtClean="0">
                          <a:effectLst/>
                        </a:rPr>
                        <a:t>si el valor de un elemento es menor que el</a:t>
                      </a:r>
                      <a:r>
                        <a:rPr lang="es-ES" sz="1400" baseline="0" dirty="0" smtClean="0">
                          <a:effectLst/>
                        </a:rPr>
                        <a:t> indicado en su atributo min</a:t>
                      </a:r>
                      <a:endParaRPr lang="en-US" sz="14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906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tooLong</a:t>
                      </a:r>
                      <a:endParaRPr lang="es-ES" sz="1400" dirty="0">
                        <a:effectLst/>
                      </a:endParaRP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verdadero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s-ES" sz="1400" dirty="0" smtClean="0">
                          <a:effectLst/>
                        </a:rPr>
                        <a:t>si el valor de un elemento excede </a:t>
                      </a:r>
                      <a:r>
                        <a:rPr lang="es-ES" sz="1400" dirty="0" err="1" smtClean="0">
                          <a:effectLst/>
                        </a:rPr>
                        <a:t>maxLength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906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valueMissing</a:t>
                      </a:r>
                      <a:endParaRPr lang="es-ES" sz="1400" dirty="0">
                        <a:effectLst/>
                      </a:endParaRP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verdadero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n-US" sz="1400" dirty="0" err="1" smtClean="0">
                          <a:effectLst/>
                        </a:rPr>
                        <a:t>si</a:t>
                      </a:r>
                      <a:r>
                        <a:rPr lang="en-US" sz="1400" baseline="0" dirty="0" smtClean="0">
                          <a:effectLst/>
                        </a:rPr>
                        <a:t> un </a:t>
                      </a:r>
                      <a:r>
                        <a:rPr lang="en-US" sz="1400" baseline="0" dirty="0" err="1" smtClean="0">
                          <a:effectLst/>
                        </a:rPr>
                        <a:t>elemento</a:t>
                      </a:r>
                      <a:r>
                        <a:rPr lang="en-US" sz="1400" baseline="0" dirty="0" smtClean="0">
                          <a:effectLst/>
                        </a:rPr>
                        <a:t> que </a:t>
                      </a:r>
                      <a:r>
                        <a:rPr lang="en-US" sz="1400" baseline="0" dirty="0" err="1" smtClean="0">
                          <a:effectLst/>
                        </a:rPr>
                        <a:t>es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obligatorio</a:t>
                      </a:r>
                      <a:r>
                        <a:rPr lang="en-US" sz="1400" dirty="0" smtClean="0">
                          <a:effectLst/>
                        </a:rPr>
                        <a:t> (required) no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tiene</a:t>
                      </a:r>
                      <a:r>
                        <a:rPr lang="en-US" sz="1400" baseline="0" dirty="0" smtClean="0">
                          <a:effectLst/>
                        </a:rPr>
                        <a:t> valor</a:t>
                      </a:r>
                      <a:endParaRPr lang="en-US" sz="14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906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dirty="0" err="1">
                          <a:effectLst/>
                        </a:rPr>
                        <a:t>valid</a:t>
                      </a:r>
                      <a:endParaRPr lang="es-ES" sz="1400" dirty="0">
                        <a:effectLst/>
                      </a:endParaRPr>
                    </a:p>
                  </a:txBody>
                  <a:tcPr marL="132147" marR="66074" marT="66074" marB="6607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 smtClean="0">
                          <a:effectLst/>
                        </a:rPr>
                        <a:t>verdadero</a:t>
                      </a:r>
                      <a:r>
                        <a:rPr lang="en-US" sz="1400" dirty="0" smtClean="0">
                          <a:effectLst/>
                        </a:rPr>
                        <a:t>, </a:t>
                      </a:r>
                      <a:r>
                        <a:rPr lang="es-ES" sz="1400" dirty="0" smtClean="0">
                          <a:effectLst/>
                        </a:rPr>
                        <a:t>si el valor de un elemento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es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baseline="0" dirty="0" err="1" smtClean="0">
                          <a:effectLst/>
                        </a:rPr>
                        <a:t>valido</a:t>
                      </a:r>
                      <a:endParaRPr lang="en-US" sz="1400" dirty="0">
                        <a:effectLst/>
                      </a:endParaRPr>
                    </a:p>
                  </a:txBody>
                  <a:tcPr marL="66074" marR="66074" marT="66074" marB="6607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3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746064" cy="490066"/>
          </a:xfrm>
        </p:spPr>
        <p:txBody>
          <a:bodyPr>
            <a:noAutofit/>
          </a:bodyPr>
          <a:lstStyle/>
          <a:p>
            <a:r>
              <a:rPr lang="es-ES" sz="3600" dirty="0" smtClean="0"/>
              <a:t>Validación avanzada con JavaScript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9585" y="764704"/>
            <a:ext cx="7674056" cy="6093296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 smtClean="0"/>
              <a:t>Elemento.checkValidity</a:t>
            </a:r>
            <a:r>
              <a:rPr lang="es-ES" dirty="0" smtClean="0"/>
              <a:t>() comprueba que la validación del elemento HTML es correcta</a:t>
            </a:r>
          </a:p>
          <a:p>
            <a:pPr marL="82296" indent="0">
              <a:buNone/>
            </a:pP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es-E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validarNombre</a:t>
            </a:r>
            <a:r>
              <a:rPr lang="es-E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2296" indent="0">
              <a:buNone/>
            </a:pP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(“nombre”);</a:t>
            </a:r>
          </a:p>
          <a:p>
            <a:pPr marL="82296" indent="0">
              <a:buNone/>
            </a:pP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es-ES" sz="21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elem.checkValidity</a:t>
            </a:r>
            <a:r>
              <a:rPr lang="es-ES" sz="21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 //si la validación es incorrecta</a:t>
            </a:r>
          </a:p>
          <a:p>
            <a:pPr marL="82296" indent="0"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error(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82296" indent="0">
              <a:buNone/>
            </a:pP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eturn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" indent="0">
              <a:buNone/>
            </a:pP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unction</a:t>
            </a:r>
            <a:r>
              <a:rPr lang="es-E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validarEdad</a:t>
            </a:r>
            <a:r>
              <a:rPr lang="es-E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82296" indent="0">
              <a:buNone/>
            </a:pP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(“edad”);</a:t>
            </a:r>
            <a:endParaRPr lang="es-E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s-E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elem.checkValidity</a:t>
            </a:r>
            <a:r>
              <a:rPr lang="es-E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){ //si la validación es incorrecta</a:t>
            </a:r>
          </a:p>
          <a:p>
            <a:pPr marL="82296" indent="0"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error(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82296" indent="0"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true;</a:t>
            </a:r>
          </a:p>
          <a:p>
            <a:pPr marL="82296" indent="0">
              <a:buNone/>
            </a:pP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E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validarTlfno</a:t>
            </a:r>
            <a:r>
              <a:rPr lang="es-E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s-E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telefono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s-E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buNone/>
            </a:pPr>
            <a:r>
              <a:rPr lang="es-E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s-ES" sz="21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elem.checkValidity</a:t>
            </a:r>
            <a:r>
              <a:rPr lang="es-E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){ //si la validación es incorrecta</a:t>
            </a:r>
          </a:p>
          <a:p>
            <a:pPr marL="82296" indent="0"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error(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82296" indent="0">
              <a:buNone/>
            </a:pP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2296" indent="0">
              <a:buNone/>
            </a:pPr>
            <a:r>
              <a:rPr lang="es-E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true;</a:t>
            </a:r>
          </a:p>
          <a:p>
            <a:pPr marL="82296" indent="0">
              <a:buNone/>
            </a:pPr>
            <a:r>
              <a:rPr lang="es-E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3102-7C9C-4E84-869C-2E334696DBF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57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Solsti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274</TotalTime>
  <Words>910</Words>
  <Application>Microsoft Office PowerPoint</Application>
  <PresentationFormat>Presentación en pantalla (4:3)</PresentationFormat>
  <Paragraphs>223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Verdana</vt:lpstr>
      <vt:lpstr>Wingdings 2</vt:lpstr>
      <vt:lpstr>Solsticio</vt:lpstr>
      <vt:lpstr>Validación de formularios con HTML5 y JavaScript</vt:lpstr>
      <vt:lpstr>Validación básica de formularios con HTML5</vt:lpstr>
      <vt:lpstr>Validación básica de formularios con HTML5</vt:lpstr>
      <vt:lpstr>Validación básica con JavaScript</vt:lpstr>
      <vt:lpstr>Validación básica con JavaScript</vt:lpstr>
      <vt:lpstr>Validación básica con JavaScript</vt:lpstr>
      <vt:lpstr>Validación básica con Javascript</vt:lpstr>
      <vt:lpstr>Validación avanzada con JavaScript</vt:lpstr>
      <vt:lpstr>Validación avanzada con JavaScript</vt:lpstr>
      <vt:lpstr>Validación avanzada con JavaScript</vt:lpstr>
      <vt:lpstr>Validación avanzada con JavaScript</vt:lpstr>
      <vt:lpstr>Validación avanzada con JavaScript</vt:lpstr>
      <vt:lpstr>Validación avanzada con 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Validación de formularios con HTML5</dc:title>
  <dc:creator>conchi</dc:creator>
  <cp:lastModifiedBy>conchi</cp:lastModifiedBy>
  <cp:revision>61</cp:revision>
  <dcterms:created xsi:type="dcterms:W3CDTF">2018-01-15T21:59:12Z</dcterms:created>
  <dcterms:modified xsi:type="dcterms:W3CDTF">2020-03-09T14:30:06Z</dcterms:modified>
</cp:coreProperties>
</file>