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8">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18033562-99D4-487D-B412-A7BFCE2D0038}">
          <p14:sldIdLst>
            <p14:sldId id="256"/>
            <p14:sldId id="257"/>
            <p14:sldId id="258"/>
            <p14:sldId id="259"/>
            <p14:sldId id="260"/>
            <p14:sldId id="261"/>
            <p14:sldId id="262"/>
            <p14:sldId id="263"/>
            <p14:sldId id="264"/>
            <p14:sldId id="265"/>
            <p14:sldId id="266"/>
            <p14:sldId id="268"/>
            <p14:sldId id="267"/>
            <p14:sldId id="269"/>
            <p14:sldId id="270"/>
            <p14:sldId id="271"/>
            <p14:sldId id="27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4" name="13 Título"/>
          <p:cNvSpPr>
            <a:spLocks noGrp="1"/>
          </p:cNvSpPr>
          <p:nvPr>
            <p:ph type="ctrTitle"/>
          </p:nvPr>
        </p:nvSpPr>
        <p:spPr>
          <a:xfrm>
            <a:off x="1432560" y="359898"/>
            <a:ext cx="7406640" cy="1472184"/>
          </a:xfrm>
        </p:spPr>
        <p:txBody>
          <a:bodyPr anchor="b"/>
          <a:lstStyle>
            <a:lvl1pPr algn="l">
              <a:defRPr/>
            </a:lvl1pPr>
            <a:extLst/>
          </a:lstStyle>
          <a:p>
            <a:r>
              <a:rPr kumimoji="0" lang="es-ES" smtClean="0"/>
              <a:t>Haga clic para modificar el estilo de título del patrón</a:t>
            </a:r>
            <a:endParaRPr kumimoji="0" lang="en-US"/>
          </a:p>
        </p:txBody>
      </p:sp>
      <p:sp>
        <p:nvSpPr>
          <p:cNvPr id="22" name="21 Subtítulo"/>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7" name="6 Marcador de fecha"/>
          <p:cNvSpPr>
            <a:spLocks noGrp="1"/>
          </p:cNvSpPr>
          <p:nvPr>
            <p:ph type="dt" sz="half" idx="10"/>
          </p:nvPr>
        </p:nvSpPr>
        <p:spPr/>
        <p:txBody>
          <a:bodyPr/>
          <a:lstStyle/>
          <a:p>
            <a:fld id="{9C53BB1B-2998-4580-A53F-6465609E2EAA}" type="datetimeFigureOut">
              <a:rPr lang="es-ES" smtClean="0"/>
              <a:t>18/02/2020</a:t>
            </a:fld>
            <a:endParaRPr lang="es-ES"/>
          </a:p>
        </p:txBody>
      </p:sp>
      <p:sp>
        <p:nvSpPr>
          <p:cNvPr id="20" name="19 Marcador de pie de página"/>
          <p:cNvSpPr>
            <a:spLocks noGrp="1"/>
          </p:cNvSpPr>
          <p:nvPr>
            <p:ph type="ftr" sz="quarter" idx="11"/>
          </p:nvPr>
        </p:nvSpPr>
        <p:spPr/>
        <p:txBody>
          <a:bodyPr/>
          <a:lstStyle/>
          <a:p>
            <a:endParaRPr lang="es-ES"/>
          </a:p>
        </p:txBody>
      </p:sp>
      <p:sp>
        <p:nvSpPr>
          <p:cNvPr id="10" name="9 Marcador de número de diapositiva"/>
          <p:cNvSpPr>
            <a:spLocks noGrp="1"/>
          </p:cNvSpPr>
          <p:nvPr>
            <p:ph type="sldNum" sz="quarter" idx="12"/>
          </p:nvPr>
        </p:nvSpPr>
        <p:spPr/>
        <p:txBody>
          <a:bodyPr/>
          <a:lstStyle/>
          <a:p>
            <a:fld id="{8A05B459-2DE9-423D-98E4-27A72110272D}" type="slidenum">
              <a:rPr lang="es-ES" smtClean="0"/>
              <a:t>‹Nº›</a:t>
            </a:fld>
            <a:endParaRPr lang="es-ES"/>
          </a:p>
        </p:txBody>
      </p:sp>
      <p:sp>
        <p:nvSpPr>
          <p:cNvPr id="8" name="7 Elipse"/>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8 Elipse"/>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C53BB1B-2998-4580-A53F-6465609E2EAA}" type="datetimeFigureOut">
              <a:rPr lang="es-ES" smtClean="0"/>
              <a:t>18/02/2020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A05B459-2DE9-423D-98E4-27A72110272D}"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274639"/>
            <a:ext cx="18288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1143000" y="274640"/>
            <a:ext cx="55626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C53BB1B-2998-4580-A53F-6465609E2EAA}" type="datetimeFigureOut">
              <a:rPr lang="es-ES" smtClean="0"/>
              <a:t>18/02/2020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A05B459-2DE9-423D-98E4-27A72110272D}"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C53BB1B-2998-4580-A53F-6465609E2EAA}" type="datetimeFigureOut">
              <a:rPr lang="es-ES" smtClean="0"/>
              <a:t>18/02/2020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A05B459-2DE9-423D-98E4-27A72110272D}"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6 Rectángulo"/>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9C53BB1B-2998-4580-A53F-6465609E2EAA}" type="datetimeFigureOut">
              <a:rPr lang="es-ES" smtClean="0"/>
              <a:t>18/02/2020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A05B459-2DE9-423D-98E4-27A72110272D}" type="slidenum">
              <a:rPr lang="es-ES" smtClean="0"/>
              <a:t>‹Nº›</a:t>
            </a:fld>
            <a:endParaRPr lang="es-ES"/>
          </a:p>
        </p:txBody>
      </p:sp>
      <p:sp>
        <p:nvSpPr>
          <p:cNvPr id="10" name="9 Rectángulo"/>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Elipse"/>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8 Elipse"/>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9C53BB1B-2998-4580-A53F-6465609E2EAA}" type="datetimeFigureOut">
              <a:rPr lang="es-ES" smtClean="0"/>
              <a:t>18/02/2020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8A05B459-2DE9-423D-98E4-27A72110272D}"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9C53BB1B-2998-4580-A53F-6465609E2EAA}" type="datetimeFigureOut">
              <a:rPr lang="es-ES" smtClean="0"/>
              <a:t>18/02/2020</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8A05B459-2DE9-423D-98E4-27A72110272D}"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nchor="ct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9C53BB1B-2998-4580-A53F-6465609E2EAA}" type="datetimeFigureOut">
              <a:rPr lang="es-ES" smtClean="0"/>
              <a:t>18/02/2020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8A05B459-2DE9-423D-98E4-27A72110272D}"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4 Rectángulo"/>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Marcador de fecha"/>
          <p:cNvSpPr>
            <a:spLocks noGrp="1"/>
          </p:cNvSpPr>
          <p:nvPr>
            <p:ph type="dt" sz="half" idx="10"/>
          </p:nvPr>
        </p:nvSpPr>
        <p:spPr/>
        <p:txBody>
          <a:bodyPr/>
          <a:lstStyle/>
          <a:p>
            <a:fld id="{9C53BB1B-2998-4580-A53F-6465609E2EAA}" type="datetimeFigureOut">
              <a:rPr lang="es-ES" smtClean="0"/>
              <a:t>18/02/2020</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8A05B459-2DE9-423D-98E4-27A72110272D}" type="slidenum">
              <a:rPr lang="es-ES" smtClean="0"/>
              <a:t>‹Nº›</a:t>
            </a:fld>
            <a:endParaRPr lang="es-ES"/>
          </a:p>
        </p:txBody>
      </p:sp>
      <p:sp>
        <p:nvSpPr>
          <p:cNvPr id="6" name="5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9C53BB1B-2998-4580-A53F-6465609E2EAA}" type="datetimeFigureOut">
              <a:rPr lang="es-ES" smtClean="0"/>
              <a:t>18/02/2020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8A05B459-2DE9-423D-98E4-27A72110272D}"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9C53BB1B-2998-4580-A53F-6465609E2EAA}" type="datetimeFigureOut">
              <a:rPr lang="es-ES" smtClean="0"/>
              <a:t>18/02/2020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8A05B459-2DE9-423D-98E4-27A72110272D}" type="slidenum">
              <a:rPr lang="es-ES" smtClean="0"/>
              <a:t>‹Nº›</a:t>
            </a:fld>
            <a:endParaRPr lang="es-ES"/>
          </a:p>
        </p:txBody>
      </p:sp>
      <p:sp>
        <p:nvSpPr>
          <p:cNvPr id="8" name="7 Rectángulo"/>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2 Marcador de posición de imagen"/>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s-ES" smtClean="0"/>
              <a:t>Haga clic en el icono para agregar una imagen</a:t>
            </a:r>
            <a:endParaRPr kumimoji="0" lang="en-US" dirty="0"/>
          </a:p>
        </p:txBody>
      </p:sp>
      <p:sp>
        <p:nvSpPr>
          <p:cNvPr id="9" name="8 Proceso"/>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Proceso"/>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3 Marcador de texto"/>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ircular"/>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Elipse"/>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Anillo"/>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4 Marcador de título"/>
          <p:cNvSpPr>
            <a:spLocks noGrp="1"/>
          </p:cNvSpPr>
          <p:nvPr>
            <p:ph type="title"/>
          </p:nvPr>
        </p:nvSpPr>
        <p:spPr>
          <a:xfrm>
            <a:off x="1435608" y="274638"/>
            <a:ext cx="7498080" cy="1143000"/>
          </a:xfrm>
          <a:prstGeom prst="rect">
            <a:avLst/>
          </a:prstGeom>
        </p:spPr>
        <p:txBody>
          <a:bodyPr anchor="ctr">
            <a:normAutofit/>
          </a:bodyPr>
          <a:lstStyle/>
          <a:p>
            <a:r>
              <a:rPr kumimoji="0" lang="es-ES" smtClean="0"/>
              <a:t>Haga clic para modificar el estilo de título del patrón</a:t>
            </a:r>
            <a:endParaRPr kumimoji="0" lang="en-US"/>
          </a:p>
        </p:txBody>
      </p:sp>
      <p:sp>
        <p:nvSpPr>
          <p:cNvPr id="9" name="8 Marcador de texto"/>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9C53BB1B-2998-4580-A53F-6465609E2EAA}" type="datetimeFigureOut">
              <a:rPr lang="es-ES" smtClean="0"/>
              <a:t>18/02/2020</a:t>
            </a:fld>
            <a:endParaRPr lang="es-ES"/>
          </a:p>
        </p:txBody>
      </p:sp>
      <p:sp>
        <p:nvSpPr>
          <p:cNvPr id="10" name="9 Marcador de pie de página"/>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s-ES"/>
          </a:p>
        </p:txBody>
      </p:sp>
      <p:sp>
        <p:nvSpPr>
          <p:cNvPr id="22" name="21 Marcador de número de diapositiva"/>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8A05B459-2DE9-423D-98E4-27A72110272D}" type="slidenum">
              <a:rPr lang="es-ES" smtClean="0"/>
              <a:t>‹Nº›</a:t>
            </a:fld>
            <a:endParaRPr lang="es-ES"/>
          </a:p>
        </p:txBody>
      </p:sp>
      <p:sp>
        <p:nvSpPr>
          <p:cNvPr id="15" name="14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w3schools.com/jsref/dom_obj_event.as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331640" y="4581128"/>
            <a:ext cx="7406640" cy="824112"/>
          </a:xfrm>
        </p:spPr>
        <p:txBody>
          <a:bodyPr/>
          <a:lstStyle/>
          <a:p>
            <a:pPr algn="ctr"/>
            <a:r>
              <a:rPr lang="es-ES" dirty="0" smtClean="0"/>
              <a:t>Eventos en JavaScript</a:t>
            </a:r>
            <a:endParaRPr lang="es-ES" dirty="0"/>
          </a:p>
        </p:txBody>
      </p:sp>
      <p:pic>
        <p:nvPicPr>
          <p:cNvPr id="4" name="Picture 2" descr="Resultado de imagen de js logo ofic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3016" y="1268760"/>
            <a:ext cx="3453200" cy="288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1706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115616" y="836712"/>
            <a:ext cx="7818072" cy="5688632"/>
          </a:xfrm>
        </p:spPr>
        <p:txBody>
          <a:bodyPr>
            <a:normAutofit fontScale="55000" lnSpcReduction="20000"/>
          </a:bodyPr>
          <a:lstStyle/>
          <a:p>
            <a:pPr marL="82296" indent="0">
              <a:buNone/>
            </a:pPr>
            <a:r>
              <a:rPr lang="es-ES" sz="2900" dirty="0" err="1" smtClean="0">
                <a:latin typeface="Courier New" panose="02070309020205020404" pitchFamily="49" charset="0"/>
                <a:cs typeface="Courier New" panose="02070309020205020404" pitchFamily="49" charset="0"/>
              </a:rPr>
              <a:t>elemento.</a:t>
            </a:r>
            <a:r>
              <a:rPr lang="es-ES" sz="2900" b="1" dirty="0" err="1" smtClean="0">
                <a:solidFill>
                  <a:srgbClr val="FF0000"/>
                </a:solidFill>
                <a:latin typeface="Courier New" panose="02070309020205020404" pitchFamily="49" charset="0"/>
                <a:cs typeface="Courier New" panose="02070309020205020404" pitchFamily="49" charset="0"/>
              </a:rPr>
              <a:t>addEventListener</a:t>
            </a:r>
            <a:r>
              <a:rPr lang="es-ES" sz="2900" dirty="0">
                <a:latin typeface="Courier New" panose="02070309020205020404" pitchFamily="49" charset="0"/>
                <a:cs typeface="Courier New" panose="02070309020205020404" pitchFamily="49" charset="0"/>
              </a:rPr>
              <a:t>('evento', función, </a:t>
            </a:r>
            <a:r>
              <a:rPr lang="es-ES" sz="2900" dirty="0" err="1">
                <a:latin typeface="Courier New" panose="02070309020205020404" pitchFamily="49" charset="0"/>
                <a:cs typeface="Courier New" panose="02070309020205020404" pitchFamily="49" charset="0"/>
              </a:rPr>
              <a:t>false|true</a:t>
            </a:r>
            <a:r>
              <a:rPr lang="es-ES" sz="2900" dirty="0">
                <a:latin typeface="Courier New" panose="02070309020205020404" pitchFamily="49" charset="0"/>
                <a:cs typeface="Courier New" panose="02070309020205020404" pitchFamily="49" charset="0"/>
              </a:rPr>
              <a:t>);</a:t>
            </a:r>
          </a:p>
          <a:p>
            <a:pPr marL="82296" indent="0">
              <a:buNone/>
            </a:pPr>
            <a:r>
              <a:rPr lang="es-ES" sz="2900" dirty="0" smtClean="0">
                <a:latin typeface="Courier New" panose="02070309020205020404" pitchFamily="49" charset="0"/>
                <a:cs typeface="Courier New" panose="02070309020205020404" pitchFamily="49" charset="0"/>
              </a:rPr>
              <a:t>//SINTAXIS </a:t>
            </a:r>
            <a:r>
              <a:rPr lang="es-ES" sz="2900" dirty="0">
                <a:latin typeface="Courier New" panose="02070309020205020404" pitchFamily="49" charset="0"/>
                <a:cs typeface="Courier New" panose="02070309020205020404" pitchFamily="49" charset="0"/>
              </a:rPr>
              <a:t>DEL MÉTODO ADDEVENTLISTENER</a:t>
            </a:r>
          </a:p>
          <a:p>
            <a:endParaRPr lang="es-ES" dirty="0"/>
          </a:p>
          <a:p>
            <a:r>
              <a:rPr lang="es-ES" dirty="0"/>
              <a:t>Por ejemplo para registrar la función alertar() de los ejemplos anteriores, haríamos: </a:t>
            </a:r>
          </a:p>
          <a:p>
            <a:pPr marL="82296" indent="0">
              <a:buNone/>
            </a:pPr>
            <a:r>
              <a:rPr lang="es-ES" sz="2900" dirty="0" err="1">
                <a:latin typeface="Courier New" panose="02070309020205020404" pitchFamily="49" charset="0"/>
                <a:cs typeface="Courier New" panose="02070309020205020404" pitchFamily="49" charset="0"/>
              </a:rPr>
              <a:t>document.getElementById</a:t>
            </a:r>
            <a:r>
              <a:rPr lang="es-ES" sz="2900" dirty="0">
                <a:latin typeface="Courier New" panose="02070309020205020404" pitchFamily="49" charset="0"/>
                <a:cs typeface="Courier New" panose="02070309020205020404" pitchFamily="49" charset="0"/>
              </a:rPr>
              <a:t>("</a:t>
            </a:r>
            <a:r>
              <a:rPr lang="es-ES" sz="2900" dirty="0" err="1">
                <a:latin typeface="Courier New" panose="02070309020205020404" pitchFamily="49" charset="0"/>
                <a:cs typeface="Courier New" panose="02070309020205020404" pitchFamily="49" charset="0"/>
              </a:rPr>
              <a:t>mienlace</a:t>
            </a:r>
            <a:r>
              <a:rPr lang="es-ES" sz="2900" dirty="0">
                <a:latin typeface="Courier New" panose="02070309020205020404" pitchFamily="49" charset="0"/>
                <a:cs typeface="Courier New" panose="02070309020205020404" pitchFamily="49" charset="0"/>
              </a:rPr>
              <a:t>").</a:t>
            </a:r>
            <a:r>
              <a:rPr lang="es-ES" sz="2900" b="1" dirty="0" err="1">
                <a:solidFill>
                  <a:srgbClr val="FF0000"/>
                </a:solidFill>
                <a:latin typeface="Courier New" panose="02070309020205020404" pitchFamily="49" charset="0"/>
                <a:cs typeface="Courier New" panose="02070309020205020404" pitchFamily="49" charset="0"/>
              </a:rPr>
              <a:t>addEventListener</a:t>
            </a:r>
            <a:r>
              <a:rPr lang="es-ES" sz="2900" b="1" dirty="0">
                <a:solidFill>
                  <a:srgbClr val="FF0000"/>
                </a:solidFill>
                <a:latin typeface="Courier New" panose="02070309020205020404" pitchFamily="49" charset="0"/>
                <a:cs typeface="Courier New" panose="02070309020205020404" pitchFamily="49" charset="0"/>
              </a:rPr>
              <a:t>('</a:t>
            </a:r>
            <a:r>
              <a:rPr lang="es-ES" sz="2900" b="1" dirty="0" err="1">
                <a:solidFill>
                  <a:srgbClr val="FF0000"/>
                </a:solidFill>
                <a:latin typeface="Courier New" panose="02070309020205020404" pitchFamily="49" charset="0"/>
                <a:cs typeface="Courier New" panose="02070309020205020404" pitchFamily="49" charset="0"/>
              </a:rPr>
              <a:t>click</a:t>
            </a:r>
            <a:r>
              <a:rPr lang="es-ES" sz="2900" b="1" dirty="0">
                <a:solidFill>
                  <a:srgbClr val="FF0000"/>
                </a:solidFill>
                <a:latin typeface="Courier New" panose="02070309020205020404" pitchFamily="49" charset="0"/>
                <a:cs typeface="Courier New" panose="02070309020205020404" pitchFamily="49" charset="0"/>
              </a:rPr>
              <a:t>',</a:t>
            </a:r>
            <a:r>
              <a:rPr lang="es-ES" sz="2900" b="1" dirty="0" err="1">
                <a:solidFill>
                  <a:srgbClr val="FF0000"/>
                </a:solidFill>
                <a:latin typeface="Courier New" panose="02070309020205020404" pitchFamily="49" charset="0"/>
                <a:cs typeface="Courier New" panose="02070309020205020404" pitchFamily="49" charset="0"/>
              </a:rPr>
              <a:t>alertar,false</a:t>
            </a:r>
            <a:r>
              <a:rPr lang="es-ES" sz="2900" b="1" dirty="0">
                <a:solidFill>
                  <a:srgbClr val="FF0000"/>
                </a:solidFill>
                <a:latin typeface="Courier New" panose="02070309020205020404" pitchFamily="49" charset="0"/>
                <a:cs typeface="Courier New" panose="02070309020205020404" pitchFamily="49" charset="0"/>
              </a:rPr>
              <a:t>)</a:t>
            </a:r>
            <a:r>
              <a:rPr lang="es-ES" sz="2900" dirty="0">
                <a:latin typeface="Courier New" panose="02070309020205020404" pitchFamily="49" charset="0"/>
                <a:cs typeface="Courier New" panose="02070309020205020404" pitchFamily="49" charset="0"/>
              </a:rPr>
              <a:t>;</a:t>
            </a:r>
          </a:p>
          <a:p>
            <a:pPr marL="82296" indent="0">
              <a:buNone/>
            </a:pPr>
            <a:r>
              <a:rPr lang="es-ES" sz="2900" dirty="0" err="1">
                <a:latin typeface="Courier New" panose="02070309020205020404" pitchFamily="49" charset="0"/>
                <a:cs typeface="Courier New" panose="02070309020205020404" pitchFamily="49" charset="0"/>
              </a:rPr>
              <a:t>function</a:t>
            </a:r>
            <a:r>
              <a:rPr lang="es-ES" sz="2900" dirty="0">
                <a:latin typeface="Courier New" panose="02070309020205020404" pitchFamily="49" charset="0"/>
                <a:cs typeface="Courier New" panose="02070309020205020404" pitchFamily="49" charset="0"/>
              </a:rPr>
              <a:t> alertar(){     </a:t>
            </a:r>
          </a:p>
          <a:p>
            <a:pPr marL="82296" indent="0">
              <a:buNone/>
            </a:pPr>
            <a:r>
              <a:rPr lang="es-ES" sz="2900" dirty="0">
                <a:latin typeface="Courier New" panose="02070309020205020404" pitchFamily="49" charset="0"/>
                <a:cs typeface="Courier New" panose="02070309020205020404" pitchFamily="49" charset="0"/>
              </a:rPr>
              <a:t>  </a:t>
            </a:r>
            <a:r>
              <a:rPr lang="es-ES" sz="2900" dirty="0" err="1">
                <a:latin typeface="Courier New" panose="02070309020205020404" pitchFamily="49" charset="0"/>
                <a:cs typeface="Courier New" panose="02070309020205020404" pitchFamily="49" charset="0"/>
              </a:rPr>
              <a:t>alert</a:t>
            </a:r>
            <a:r>
              <a:rPr lang="es-ES" sz="2900" dirty="0">
                <a:latin typeface="Courier New" panose="02070309020205020404" pitchFamily="49" charset="0"/>
                <a:cs typeface="Courier New" panose="02070309020205020404" pitchFamily="49" charset="0"/>
              </a:rPr>
              <a:t>("Te conectaremos con la página: "+</a:t>
            </a:r>
            <a:r>
              <a:rPr lang="es-ES" sz="2900" dirty="0" err="1">
                <a:latin typeface="Courier New" panose="02070309020205020404" pitchFamily="49" charset="0"/>
                <a:cs typeface="Courier New" panose="02070309020205020404" pitchFamily="49" charset="0"/>
              </a:rPr>
              <a:t>this.href</a:t>
            </a:r>
            <a:r>
              <a:rPr lang="es-ES" sz="2900" dirty="0">
                <a:latin typeface="Courier New" panose="02070309020205020404" pitchFamily="49" charset="0"/>
                <a:cs typeface="Courier New" panose="02070309020205020404" pitchFamily="49" charset="0"/>
              </a:rPr>
              <a:t>); </a:t>
            </a:r>
          </a:p>
          <a:p>
            <a:pPr marL="82296" indent="0">
              <a:buNone/>
            </a:pPr>
            <a:r>
              <a:rPr lang="es-ES" sz="2900" dirty="0">
                <a:latin typeface="Courier New" panose="02070309020205020404" pitchFamily="49" charset="0"/>
                <a:cs typeface="Courier New" panose="02070309020205020404" pitchFamily="49" charset="0"/>
              </a:rPr>
              <a:t>}</a:t>
            </a:r>
          </a:p>
          <a:p>
            <a:pPr marL="82296" indent="0">
              <a:buNone/>
            </a:pPr>
            <a:r>
              <a:rPr lang="es-ES" sz="2900" dirty="0" smtClean="0">
                <a:latin typeface="Courier New" panose="02070309020205020404" pitchFamily="49" charset="0"/>
                <a:cs typeface="Courier New" panose="02070309020205020404" pitchFamily="49" charset="0"/>
              </a:rPr>
              <a:t>//MÉTODO </a:t>
            </a:r>
            <a:r>
              <a:rPr lang="es-ES" sz="2900" dirty="0">
                <a:latin typeface="Courier New" panose="02070309020205020404" pitchFamily="49" charset="0"/>
                <a:cs typeface="Courier New" panose="02070309020205020404" pitchFamily="49" charset="0"/>
              </a:rPr>
              <a:t>ADDEVENTLISTENER</a:t>
            </a:r>
          </a:p>
          <a:p>
            <a:endParaRPr lang="es-ES" dirty="0"/>
          </a:p>
          <a:p>
            <a:r>
              <a:rPr lang="es-ES" dirty="0"/>
              <a:t>La ventaja de este método, es que podemos añadir tantos eventos como queramos. Por ejemplo: </a:t>
            </a:r>
          </a:p>
          <a:p>
            <a:pPr marL="82296" indent="0">
              <a:buNone/>
            </a:pPr>
            <a:r>
              <a:rPr lang="es-ES" sz="2900" dirty="0" err="1">
                <a:latin typeface="Courier New" panose="02070309020205020404" pitchFamily="49" charset="0"/>
                <a:cs typeface="Courier New" panose="02070309020205020404" pitchFamily="49" charset="0"/>
              </a:rPr>
              <a:t>document.getElementById</a:t>
            </a:r>
            <a:r>
              <a:rPr lang="es-ES" sz="2900" dirty="0">
                <a:latin typeface="Courier New" panose="02070309020205020404" pitchFamily="49" charset="0"/>
                <a:cs typeface="Courier New" panose="02070309020205020404" pitchFamily="49" charset="0"/>
              </a:rPr>
              <a:t>("</a:t>
            </a:r>
            <a:r>
              <a:rPr lang="es-ES" sz="2900" dirty="0" err="1">
                <a:latin typeface="Courier New" panose="02070309020205020404" pitchFamily="49" charset="0"/>
                <a:cs typeface="Courier New" panose="02070309020205020404" pitchFamily="49" charset="0"/>
              </a:rPr>
              <a:t>mienlace</a:t>
            </a:r>
            <a:r>
              <a:rPr lang="es-ES" sz="2900" dirty="0">
                <a:latin typeface="Courier New" panose="02070309020205020404" pitchFamily="49" charset="0"/>
                <a:cs typeface="Courier New" panose="02070309020205020404" pitchFamily="49" charset="0"/>
              </a:rPr>
              <a:t>").</a:t>
            </a:r>
            <a:r>
              <a:rPr lang="es-ES" sz="2900" b="1" dirty="0" err="1">
                <a:solidFill>
                  <a:srgbClr val="FF0000"/>
                </a:solidFill>
                <a:latin typeface="Courier New" panose="02070309020205020404" pitchFamily="49" charset="0"/>
                <a:cs typeface="Courier New" panose="02070309020205020404" pitchFamily="49" charset="0"/>
              </a:rPr>
              <a:t>addEventListener</a:t>
            </a:r>
            <a:r>
              <a:rPr lang="es-ES" sz="2900" dirty="0">
                <a:latin typeface="Courier New" panose="02070309020205020404" pitchFamily="49" charset="0"/>
                <a:cs typeface="Courier New" panose="02070309020205020404" pitchFamily="49" charset="0"/>
              </a:rPr>
              <a:t>('</a:t>
            </a:r>
            <a:r>
              <a:rPr lang="es-ES" sz="2900" b="1" dirty="0" err="1">
                <a:solidFill>
                  <a:srgbClr val="00B050"/>
                </a:solidFill>
                <a:latin typeface="Courier New" panose="02070309020205020404" pitchFamily="49" charset="0"/>
                <a:cs typeface="Courier New" panose="02070309020205020404" pitchFamily="49" charset="0"/>
              </a:rPr>
              <a:t>click</a:t>
            </a:r>
            <a:r>
              <a:rPr lang="es-ES" sz="2900" dirty="0">
                <a:latin typeface="Courier New" panose="02070309020205020404" pitchFamily="49" charset="0"/>
                <a:cs typeface="Courier New" panose="02070309020205020404" pitchFamily="49" charset="0"/>
              </a:rPr>
              <a:t>',</a:t>
            </a:r>
            <a:r>
              <a:rPr lang="es-ES" sz="2900" dirty="0" err="1">
                <a:latin typeface="Courier New" panose="02070309020205020404" pitchFamily="49" charset="0"/>
                <a:cs typeface="Courier New" panose="02070309020205020404" pitchFamily="49" charset="0"/>
              </a:rPr>
              <a:t>alertar,false</a:t>
            </a:r>
            <a:r>
              <a:rPr lang="es-ES" sz="2900" dirty="0">
                <a:latin typeface="Courier New" panose="02070309020205020404" pitchFamily="49" charset="0"/>
                <a:cs typeface="Courier New" panose="02070309020205020404" pitchFamily="49" charset="0"/>
              </a:rPr>
              <a:t>);</a:t>
            </a:r>
          </a:p>
          <a:p>
            <a:pPr marL="82296" indent="0">
              <a:buNone/>
            </a:pPr>
            <a:r>
              <a:rPr lang="es-ES" sz="2900" dirty="0" err="1">
                <a:latin typeface="Courier New" panose="02070309020205020404" pitchFamily="49" charset="0"/>
                <a:cs typeface="Courier New" panose="02070309020205020404" pitchFamily="49" charset="0"/>
              </a:rPr>
              <a:t>document.getElementById</a:t>
            </a:r>
            <a:r>
              <a:rPr lang="es-ES" sz="2900" dirty="0">
                <a:latin typeface="Courier New" panose="02070309020205020404" pitchFamily="49" charset="0"/>
                <a:cs typeface="Courier New" panose="02070309020205020404" pitchFamily="49" charset="0"/>
              </a:rPr>
              <a:t>("</a:t>
            </a:r>
            <a:r>
              <a:rPr lang="es-ES" sz="2900" dirty="0" err="1">
                <a:latin typeface="Courier New" panose="02070309020205020404" pitchFamily="49" charset="0"/>
                <a:cs typeface="Courier New" panose="02070309020205020404" pitchFamily="49" charset="0"/>
              </a:rPr>
              <a:t>mienlace</a:t>
            </a:r>
            <a:r>
              <a:rPr lang="es-ES" sz="2900" dirty="0">
                <a:latin typeface="Courier New" panose="02070309020205020404" pitchFamily="49" charset="0"/>
                <a:cs typeface="Courier New" panose="02070309020205020404" pitchFamily="49" charset="0"/>
              </a:rPr>
              <a:t>").</a:t>
            </a:r>
            <a:r>
              <a:rPr lang="es-ES" sz="2900" b="1" dirty="0" err="1">
                <a:solidFill>
                  <a:srgbClr val="FF0000"/>
                </a:solidFill>
                <a:latin typeface="Courier New" panose="02070309020205020404" pitchFamily="49" charset="0"/>
                <a:cs typeface="Courier New" panose="02070309020205020404" pitchFamily="49" charset="0"/>
              </a:rPr>
              <a:t>addEventListener</a:t>
            </a:r>
            <a:r>
              <a:rPr lang="es-ES" sz="2900" dirty="0">
                <a:latin typeface="Courier New" panose="02070309020205020404" pitchFamily="49" charset="0"/>
                <a:cs typeface="Courier New" panose="02070309020205020404" pitchFamily="49" charset="0"/>
              </a:rPr>
              <a:t>('</a:t>
            </a:r>
            <a:r>
              <a:rPr lang="es-ES" sz="2900" b="1" dirty="0" err="1">
                <a:solidFill>
                  <a:srgbClr val="00B050"/>
                </a:solidFill>
                <a:latin typeface="Courier New" panose="02070309020205020404" pitchFamily="49" charset="0"/>
                <a:cs typeface="Courier New" panose="02070309020205020404" pitchFamily="49" charset="0"/>
              </a:rPr>
              <a:t>click</a:t>
            </a:r>
            <a:r>
              <a:rPr lang="es-ES" sz="2900" dirty="0">
                <a:latin typeface="Courier New" panose="02070309020205020404" pitchFamily="49" charset="0"/>
                <a:cs typeface="Courier New" panose="02070309020205020404" pitchFamily="49" charset="0"/>
              </a:rPr>
              <a:t>',</a:t>
            </a:r>
            <a:r>
              <a:rPr lang="es-ES" sz="2900" dirty="0" err="1">
                <a:latin typeface="Courier New" panose="02070309020205020404" pitchFamily="49" charset="0"/>
                <a:cs typeface="Courier New" panose="02070309020205020404" pitchFamily="49" charset="0"/>
              </a:rPr>
              <a:t>avisar,false</a:t>
            </a:r>
            <a:r>
              <a:rPr lang="es-ES" sz="2900" dirty="0">
                <a:latin typeface="Courier New" panose="02070309020205020404" pitchFamily="49" charset="0"/>
                <a:cs typeface="Courier New" panose="02070309020205020404" pitchFamily="49" charset="0"/>
              </a:rPr>
              <a:t>);</a:t>
            </a:r>
          </a:p>
          <a:p>
            <a:pPr marL="82296" indent="0">
              <a:buNone/>
            </a:pPr>
            <a:r>
              <a:rPr lang="es-ES" sz="2900" dirty="0" err="1">
                <a:latin typeface="Courier New" panose="02070309020205020404" pitchFamily="49" charset="0"/>
                <a:cs typeface="Courier New" panose="02070309020205020404" pitchFamily="49" charset="0"/>
              </a:rPr>
              <a:t>document.getElementById</a:t>
            </a:r>
            <a:r>
              <a:rPr lang="es-ES" sz="2900" dirty="0">
                <a:latin typeface="Courier New" panose="02070309020205020404" pitchFamily="49" charset="0"/>
                <a:cs typeface="Courier New" panose="02070309020205020404" pitchFamily="49" charset="0"/>
              </a:rPr>
              <a:t>("</a:t>
            </a:r>
            <a:r>
              <a:rPr lang="es-ES" sz="2900" dirty="0" err="1">
                <a:latin typeface="Courier New" panose="02070309020205020404" pitchFamily="49" charset="0"/>
                <a:cs typeface="Courier New" panose="02070309020205020404" pitchFamily="49" charset="0"/>
              </a:rPr>
              <a:t>mienlace</a:t>
            </a:r>
            <a:r>
              <a:rPr lang="es-ES" sz="2900" dirty="0">
                <a:latin typeface="Courier New" panose="02070309020205020404" pitchFamily="49" charset="0"/>
                <a:cs typeface="Courier New" panose="02070309020205020404" pitchFamily="49" charset="0"/>
              </a:rPr>
              <a:t>").</a:t>
            </a:r>
            <a:r>
              <a:rPr lang="es-ES" sz="2900" b="1" dirty="0" err="1">
                <a:solidFill>
                  <a:srgbClr val="FF0000"/>
                </a:solidFill>
                <a:latin typeface="Courier New" panose="02070309020205020404" pitchFamily="49" charset="0"/>
                <a:cs typeface="Courier New" panose="02070309020205020404" pitchFamily="49" charset="0"/>
              </a:rPr>
              <a:t>addEventListener</a:t>
            </a:r>
            <a:r>
              <a:rPr lang="es-ES" sz="2900" dirty="0">
                <a:latin typeface="Courier New" panose="02070309020205020404" pitchFamily="49" charset="0"/>
                <a:cs typeface="Courier New" panose="02070309020205020404" pitchFamily="49" charset="0"/>
              </a:rPr>
              <a:t>('</a:t>
            </a:r>
            <a:r>
              <a:rPr lang="es-ES" sz="2900" b="1" dirty="0" err="1">
                <a:solidFill>
                  <a:srgbClr val="00B050"/>
                </a:solidFill>
                <a:latin typeface="Courier New" panose="02070309020205020404" pitchFamily="49" charset="0"/>
                <a:cs typeface="Courier New" panose="02070309020205020404" pitchFamily="49" charset="0"/>
              </a:rPr>
              <a:t>click</a:t>
            </a:r>
            <a:r>
              <a:rPr lang="es-ES" sz="2900" dirty="0">
                <a:latin typeface="Courier New" panose="02070309020205020404" pitchFamily="49" charset="0"/>
                <a:cs typeface="Courier New" panose="02070309020205020404" pitchFamily="49" charset="0"/>
              </a:rPr>
              <a:t>',</a:t>
            </a:r>
            <a:r>
              <a:rPr lang="es-ES" sz="2900" dirty="0" err="1">
                <a:latin typeface="Courier New" panose="02070309020205020404" pitchFamily="49" charset="0"/>
                <a:cs typeface="Courier New" panose="02070309020205020404" pitchFamily="49" charset="0"/>
              </a:rPr>
              <a:t>chequear,false</a:t>
            </a:r>
            <a:r>
              <a:rPr lang="es-ES" sz="2900" dirty="0">
                <a:latin typeface="Courier New" panose="02070309020205020404" pitchFamily="49" charset="0"/>
                <a:cs typeface="Courier New" panose="02070309020205020404" pitchFamily="49" charset="0"/>
              </a:rPr>
              <a:t>);</a:t>
            </a:r>
          </a:p>
          <a:p>
            <a:pPr marL="82296" indent="0">
              <a:buNone/>
            </a:pPr>
            <a:r>
              <a:rPr lang="es-ES" sz="2900" dirty="0" smtClean="0">
                <a:latin typeface="Courier New" panose="02070309020205020404" pitchFamily="49" charset="0"/>
                <a:cs typeface="Courier New" panose="02070309020205020404" pitchFamily="49" charset="0"/>
              </a:rPr>
              <a:t>//MÉTODO </a:t>
            </a:r>
            <a:r>
              <a:rPr lang="es-ES" sz="2900" dirty="0">
                <a:latin typeface="Courier New" panose="02070309020205020404" pitchFamily="49" charset="0"/>
                <a:cs typeface="Courier New" panose="02070309020205020404" pitchFamily="49" charset="0"/>
              </a:rPr>
              <a:t>ADDEVENTLISTENER PARA AÑADIR MÚLTIPLES EVENTOS</a:t>
            </a:r>
          </a:p>
          <a:p>
            <a:pPr marL="82296" indent="0">
              <a:buNone/>
            </a:pPr>
            <a:endParaRPr lang="es-ES" dirty="0"/>
          </a:p>
        </p:txBody>
      </p:sp>
      <p:sp>
        <p:nvSpPr>
          <p:cNvPr id="4" name="1 Título"/>
          <p:cNvSpPr txBox="1">
            <a:spLocks/>
          </p:cNvSpPr>
          <p:nvPr/>
        </p:nvSpPr>
        <p:spPr>
          <a:xfrm>
            <a:off x="1115616" y="188640"/>
            <a:ext cx="7818072" cy="648072"/>
          </a:xfrm>
          <a:prstGeom prst="rect">
            <a:avLst/>
          </a:prstGeom>
        </p:spPr>
        <p:txBody>
          <a:bodyPr anchor="ctr">
            <a:normAutofit fontScale="675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s-ES" sz="4000" dirty="0" smtClean="0"/>
              <a:t>Modelo de registro avanzado de eventos según W3C</a:t>
            </a:r>
            <a:endParaRPr lang="es-ES" dirty="0"/>
          </a:p>
        </p:txBody>
      </p:sp>
    </p:spTree>
    <p:extLst>
      <p:ext uri="{BB962C8B-B14F-4D97-AF65-F5344CB8AC3E}">
        <p14:creationId xmlns:p14="http://schemas.microsoft.com/office/powerpoint/2010/main" val="294717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115616" y="836712"/>
            <a:ext cx="7818072" cy="5411688"/>
          </a:xfrm>
        </p:spPr>
        <p:txBody>
          <a:bodyPr>
            <a:normAutofit fontScale="77500" lnSpcReduction="20000"/>
          </a:bodyPr>
          <a:lstStyle/>
          <a:p>
            <a:r>
              <a:rPr lang="es-ES" dirty="0"/>
              <a:t>Por lo tanto, cuando hagamos clic en "</a:t>
            </a:r>
            <a:r>
              <a:rPr lang="es-ES" dirty="0" err="1"/>
              <a:t>mienlace</a:t>
            </a:r>
            <a:r>
              <a:rPr lang="es-ES" dirty="0"/>
              <a:t>" se disparará la llamada a las tres funciones. Por cierto, el </a:t>
            </a:r>
            <a:r>
              <a:rPr lang="es-ES" dirty="0">
                <a:solidFill>
                  <a:srgbClr val="FF0000"/>
                </a:solidFill>
              </a:rPr>
              <a:t>W3C no indica el orden de disparo</a:t>
            </a:r>
            <a:r>
              <a:rPr lang="es-ES" dirty="0"/>
              <a:t>, por lo que no sabemos cuál de las tres funciones se ejecutará primero. Fíjate también, que el nombre de los eventos en el método </a:t>
            </a:r>
            <a:r>
              <a:rPr lang="es-ES" dirty="0" err="1"/>
              <a:t>addEventListener</a:t>
            </a:r>
            <a:r>
              <a:rPr lang="es-ES" dirty="0"/>
              <a:t> no comienza con "</a:t>
            </a:r>
            <a:r>
              <a:rPr lang="es-ES" dirty="0" err="1"/>
              <a:t>on</a:t>
            </a:r>
            <a:r>
              <a:rPr lang="es-ES" dirty="0"/>
              <a:t>".</a:t>
            </a:r>
          </a:p>
          <a:p>
            <a:r>
              <a:rPr lang="es-ES" dirty="0"/>
              <a:t>En este modelo podemos usar funciones anónimas (sin nombre de función), tal y como se muestra en el siguiente ejemplo:</a:t>
            </a:r>
          </a:p>
          <a:p>
            <a:pPr marL="82296" indent="0">
              <a:buNone/>
            </a:pPr>
            <a:r>
              <a:rPr lang="es-ES" sz="2600" dirty="0" err="1">
                <a:latin typeface="Courier New" panose="02070309020205020404" pitchFamily="49" charset="0"/>
                <a:cs typeface="Courier New" panose="02070309020205020404" pitchFamily="49" charset="0"/>
              </a:rPr>
              <a:t>elemento.addEventListener</a:t>
            </a:r>
            <a:r>
              <a:rPr lang="es-ES" sz="2600" dirty="0">
                <a:latin typeface="Courier New" panose="02070309020205020404" pitchFamily="49" charset="0"/>
                <a:cs typeface="Courier New" panose="02070309020205020404" pitchFamily="49" charset="0"/>
              </a:rPr>
              <a:t>('</a:t>
            </a:r>
            <a:r>
              <a:rPr lang="es-ES" sz="2600" dirty="0" err="1">
                <a:latin typeface="Courier New" panose="02070309020205020404" pitchFamily="49" charset="0"/>
                <a:cs typeface="Courier New" panose="02070309020205020404" pitchFamily="49" charset="0"/>
              </a:rPr>
              <a:t>click</a:t>
            </a:r>
            <a:r>
              <a:rPr lang="es-ES" sz="2600" dirty="0">
                <a:latin typeface="Courier New" panose="02070309020205020404" pitchFamily="49" charset="0"/>
                <a:cs typeface="Courier New" panose="02070309020205020404" pitchFamily="49" charset="0"/>
              </a:rPr>
              <a:t>', </a:t>
            </a:r>
            <a:r>
              <a:rPr lang="es-ES" sz="2600" dirty="0" err="1">
                <a:latin typeface="Courier New" panose="02070309020205020404" pitchFamily="49" charset="0"/>
                <a:cs typeface="Courier New" panose="02070309020205020404" pitchFamily="49" charset="0"/>
              </a:rPr>
              <a:t>function</a:t>
            </a:r>
            <a:r>
              <a:rPr lang="es-ES" sz="2600" dirty="0">
                <a:latin typeface="Courier New" panose="02070309020205020404" pitchFamily="49" charset="0"/>
                <a:cs typeface="Courier New" panose="02070309020205020404" pitchFamily="49" charset="0"/>
              </a:rPr>
              <a:t> () </a:t>
            </a:r>
            <a:r>
              <a:rPr lang="es-ES" sz="2600" dirty="0" smtClean="0">
                <a:latin typeface="Courier New" panose="02070309020205020404" pitchFamily="49" charset="0"/>
                <a:cs typeface="Courier New" panose="02070309020205020404" pitchFamily="49" charset="0"/>
              </a:rPr>
              <a:t>{</a:t>
            </a:r>
          </a:p>
          <a:p>
            <a:pPr marL="82296" indent="0">
              <a:buNone/>
            </a:pPr>
            <a:r>
              <a:rPr lang="es-ES" sz="2600" dirty="0" smtClean="0">
                <a:latin typeface="Courier New" panose="02070309020205020404" pitchFamily="49" charset="0"/>
                <a:cs typeface="Courier New" panose="02070309020205020404" pitchFamily="49" charset="0"/>
              </a:rPr>
              <a:t>     </a:t>
            </a:r>
            <a:r>
              <a:rPr lang="es-ES" sz="2600" dirty="0" err="1" smtClean="0">
                <a:latin typeface="Courier New" panose="02070309020205020404" pitchFamily="49" charset="0"/>
                <a:cs typeface="Courier New" panose="02070309020205020404" pitchFamily="49" charset="0"/>
              </a:rPr>
              <a:t>this.style.backgroundColor</a:t>
            </a:r>
            <a:r>
              <a:rPr lang="es-ES" sz="2600" dirty="0" smtClean="0">
                <a:latin typeface="Courier New" panose="02070309020205020404" pitchFamily="49" charset="0"/>
                <a:cs typeface="Courier New" panose="02070309020205020404" pitchFamily="49" charset="0"/>
              </a:rPr>
              <a:t> = '#cc0000';</a:t>
            </a:r>
          </a:p>
          <a:p>
            <a:pPr marL="82296" indent="0">
              <a:buNone/>
            </a:pPr>
            <a:r>
              <a:rPr lang="es-ES" sz="2600" dirty="0" smtClean="0">
                <a:latin typeface="Courier New" panose="02070309020205020404" pitchFamily="49" charset="0"/>
                <a:cs typeface="Courier New" panose="02070309020205020404" pitchFamily="49" charset="0"/>
              </a:rPr>
              <a:t>}, </a:t>
            </a:r>
            <a:r>
              <a:rPr lang="es-ES" sz="2600" dirty="0">
                <a:latin typeface="Courier New" panose="02070309020205020404" pitchFamily="49" charset="0"/>
                <a:cs typeface="Courier New" panose="02070309020205020404" pitchFamily="49" charset="0"/>
              </a:rPr>
              <a:t>false);</a:t>
            </a:r>
          </a:p>
          <a:p>
            <a:pPr marL="82296" indent="0">
              <a:buNone/>
            </a:pPr>
            <a:r>
              <a:rPr lang="es-ES" sz="2600" dirty="0" smtClean="0">
                <a:latin typeface="Courier New" panose="02070309020205020404" pitchFamily="49" charset="0"/>
                <a:cs typeface="Courier New" panose="02070309020205020404" pitchFamily="49" charset="0"/>
              </a:rPr>
              <a:t>// MÉTODO </a:t>
            </a:r>
            <a:r>
              <a:rPr lang="es-ES" sz="2600" dirty="0">
                <a:latin typeface="Courier New" panose="02070309020205020404" pitchFamily="49" charset="0"/>
                <a:cs typeface="Courier New" panose="02070309020205020404" pitchFamily="49" charset="0"/>
              </a:rPr>
              <a:t>ADDEVENTLISTENER </a:t>
            </a:r>
            <a:r>
              <a:rPr lang="es-ES" sz="2600" dirty="0" smtClean="0">
                <a:latin typeface="Courier New" panose="02070309020205020404" pitchFamily="49" charset="0"/>
                <a:cs typeface="Courier New" panose="02070309020205020404" pitchFamily="49" charset="0"/>
              </a:rPr>
              <a:t>USANDO </a:t>
            </a:r>
            <a:r>
              <a:rPr lang="es-ES" sz="2600" dirty="0">
                <a:latin typeface="Courier New" panose="02070309020205020404" pitchFamily="49" charset="0"/>
                <a:cs typeface="Courier New" panose="02070309020205020404" pitchFamily="49" charset="0"/>
              </a:rPr>
              <a:t>FUNCIÓN ANÓNIMA</a:t>
            </a:r>
          </a:p>
          <a:p>
            <a:r>
              <a:rPr lang="es-ES" dirty="0" smtClean="0"/>
              <a:t>En </a:t>
            </a:r>
            <a:r>
              <a:rPr lang="es-ES" dirty="0"/>
              <a:t>este modelo se puede usar la palabra </a:t>
            </a:r>
            <a:r>
              <a:rPr lang="es-ES" dirty="0" err="1"/>
              <a:t>this</a:t>
            </a:r>
            <a:r>
              <a:rPr lang="es-ES" dirty="0"/>
              <a:t> de la misma forma que en el modelo tradicional.</a:t>
            </a:r>
          </a:p>
          <a:p>
            <a:endParaRPr lang="es-ES" dirty="0"/>
          </a:p>
        </p:txBody>
      </p:sp>
      <p:sp>
        <p:nvSpPr>
          <p:cNvPr id="4" name="1 Título"/>
          <p:cNvSpPr txBox="1">
            <a:spLocks/>
          </p:cNvSpPr>
          <p:nvPr/>
        </p:nvSpPr>
        <p:spPr>
          <a:xfrm>
            <a:off x="1115616" y="188640"/>
            <a:ext cx="7818072" cy="648072"/>
          </a:xfrm>
          <a:prstGeom prst="rect">
            <a:avLst/>
          </a:prstGeom>
        </p:spPr>
        <p:txBody>
          <a:bodyPr anchor="ctr">
            <a:normAutofit fontScale="675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s-ES" sz="4000" dirty="0" smtClean="0"/>
              <a:t>Modelo de registro avanzado de eventos según W3C</a:t>
            </a:r>
            <a:endParaRPr lang="es-ES" dirty="0"/>
          </a:p>
        </p:txBody>
      </p:sp>
    </p:spTree>
    <p:extLst>
      <p:ext uri="{BB962C8B-B14F-4D97-AF65-F5344CB8AC3E}">
        <p14:creationId xmlns:p14="http://schemas.microsoft.com/office/powerpoint/2010/main" val="2618648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971600" y="706448"/>
            <a:ext cx="7962088" cy="5688632"/>
          </a:xfrm>
        </p:spPr>
        <p:txBody>
          <a:bodyPr>
            <a:noAutofit/>
          </a:bodyPr>
          <a:lstStyle/>
          <a:p>
            <a:r>
              <a:rPr lang="es-ES" sz="1800" dirty="0"/>
              <a:t>Uno de los problemas de la implementación del modelo de registro del W3C es que no podemos saber con antelación los eventos que hemos registrado en un elemento.</a:t>
            </a:r>
          </a:p>
          <a:p>
            <a:r>
              <a:rPr lang="es-ES" sz="1800" dirty="0"/>
              <a:t>En el modelo tradicional si hacemos </a:t>
            </a:r>
            <a:r>
              <a:rPr lang="es-ES" sz="1800" dirty="0" err="1"/>
              <a:t>alert</a:t>
            </a:r>
            <a:r>
              <a:rPr lang="es-ES" sz="1800" dirty="0"/>
              <a:t>(</a:t>
            </a:r>
            <a:r>
              <a:rPr lang="es-ES" sz="1800" dirty="0" err="1"/>
              <a:t>elemento.onclick</a:t>
            </a:r>
            <a:r>
              <a:rPr lang="es-ES" sz="1800" dirty="0"/>
              <a:t>);, nos </a:t>
            </a:r>
            <a:r>
              <a:rPr lang="es-ES" sz="1800" dirty="0" smtClean="0"/>
              <a:t>devuelve:</a:t>
            </a:r>
          </a:p>
          <a:p>
            <a:pPr lvl="1"/>
            <a:r>
              <a:rPr lang="es-ES" sz="1600" dirty="0" err="1" smtClean="0"/>
              <a:t>undefined</a:t>
            </a:r>
            <a:r>
              <a:rPr lang="es-ES" sz="1600" dirty="0" smtClean="0"/>
              <a:t> </a:t>
            </a:r>
            <a:r>
              <a:rPr lang="es-ES" sz="1600" dirty="0"/>
              <a:t>- si no hay funciones registradas para ese evento, o </a:t>
            </a:r>
            <a:r>
              <a:rPr lang="es-ES" sz="1600" dirty="0" smtClean="0"/>
              <a:t>bien,</a:t>
            </a:r>
          </a:p>
          <a:p>
            <a:pPr lvl="1"/>
            <a:r>
              <a:rPr lang="es-ES" sz="1600" dirty="0" smtClean="0"/>
              <a:t>el </a:t>
            </a:r>
            <a:r>
              <a:rPr lang="es-ES" sz="1600" dirty="0"/>
              <a:t>nombre de la función que hemos registrado para ese evento. </a:t>
            </a:r>
          </a:p>
          <a:p>
            <a:r>
              <a:rPr lang="es-ES" sz="1800" dirty="0"/>
              <a:t>En este modelo no podemos hacer esto.</a:t>
            </a:r>
          </a:p>
          <a:p>
            <a:r>
              <a:rPr lang="es-ES" sz="1800" dirty="0"/>
              <a:t>El W3C, en el reciente nivel 3 del DOM, introdujo un método llamado </a:t>
            </a:r>
            <a:r>
              <a:rPr lang="es-ES" sz="1800" b="1" dirty="0" err="1">
                <a:solidFill>
                  <a:srgbClr val="FF0000"/>
                </a:solidFill>
              </a:rPr>
              <a:t>eventListenerList</a:t>
            </a:r>
            <a:r>
              <a:rPr lang="es-ES" sz="1800" b="1" dirty="0">
                <a:solidFill>
                  <a:srgbClr val="FF0000"/>
                </a:solidFill>
              </a:rPr>
              <a:t> </a:t>
            </a:r>
            <a:r>
              <a:rPr lang="es-ES" sz="1800" dirty="0"/>
              <a:t>que almacena una </a:t>
            </a:r>
            <a:r>
              <a:rPr lang="es-ES" sz="1800" b="1" dirty="0"/>
              <a:t>lista de las funciones que han sido registradas en un elemento</a:t>
            </a:r>
            <a:r>
              <a:rPr lang="es-ES" sz="1800" dirty="0"/>
              <a:t>. </a:t>
            </a:r>
            <a:r>
              <a:rPr lang="es-ES" sz="1800" dirty="0" smtClean="0"/>
              <a:t>Hay que </a:t>
            </a:r>
            <a:r>
              <a:rPr lang="es-ES" sz="1800" dirty="0"/>
              <a:t>tener cuidado con este método, porque no está soportado por todos los navegadores.</a:t>
            </a:r>
          </a:p>
          <a:p>
            <a:r>
              <a:rPr lang="es-ES" sz="1800" dirty="0"/>
              <a:t>Para eliminar un evento de un elemento, usaremos el método </a:t>
            </a:r>
            <a:r>
              <a:rPr lang="es-ES" sz="1800" b="1" dirty="0" err="1">
                <a:solidFill>
                  <a:srgbClr val="FF0000"/>
                </a:solidFill>
              </a:rPr>
              <a:t>removeEventListener</a:t>
            </a:r>
            <a:r>
              <a:rPr lang="es-ES" sz="1800" b="1" dirty="0">
                <a:solidFill>
                  <a:srgbClr val="FF0000"/>
                </a:solidFill>
              </a:rPr>
              <a:t>(),</a:t>
            </a:r>
            <a:r>
              <a:rPr lang="es-ES" sz="1800" dirty="0"/>
              <a:t> cuya sintaxis se muestra en el siguiente ejemplo: </a:t>
            </a:r>
            <a:endParaRPr lang="es-ES" sz="1800" dirty="0" smtClean="0"/>
          </a:p>
          <a:p>
            <a:pPr marL="82296" indent="0">
              <a:buNone/>
            </a:pPr>
            <a:endParaRPr lang="es-ES" sz="1400" dirty="0"/>
          </a:p>
          <a:p>
            <a:pPr marL="82296" indent="0">
              <a:buNone/>
            </a:pPr>
            <a:r>
              <a:rPr lang="es-ES" sz="1400" dirty="0" err="1">
                <a:latin typeface="Courier New" panose="02070309020205020404" pitchFamily="49" charset="0"/>
                <a:cs typeface="Courier New" panose="02070309020205020404" pitchFamily="49" charset="0"/>
              </a:rPr>
              <a:t>elemento.removeEventListener</a:t>
            </a:r>
            <a:r>
              <a:rPr lang="es-ES" sz="1400" dirty="0">
                <a:latin typeface="Courier New" panose="02070309020205020404" pitchFamily="49" charset="0"/>
                <a:cs typeface="Courier New" panose="02070309020205020404" pitchFamily="49" charset="0"/>
              </a:rPr>
              <a:t>('evento', función, </a:t>
            </a:r>
            <a:r>
              <a:rPr lang="es-ES" sz="1400" dirty="0" err="1">
                <a:latin typeface="Courier New" panose="02070309020205020404" pitchFamily="49" charset="0"/>
                <a:cs typeface="Courier New" panose="02070309020205020404" pitchFamily="49" charset="0"/>
              </a:rPr>
              <a:t>false|true</a:t>
            </a:r>
            <a:r>
              <a:rPr lang="es-ES" sz="1400" dirty="0">
                <a:latin typeface="Courier New" panose="02070309020205020404" pitchFamily="49" charset="0"/>
                <a:cs typeface="Courier New" panose="02070309020205020404" pitchFamily="49" charset="0"/>
              </a:rPr>
              <a:t>);</a:t>
            </a:r>
          </a:p>
          <a:p>
            <a:pPr marL="82296" indent="0">
              <a:buNone/>
            </a:pPr>
            <a:r>
              <a:rPr lang="es-ES" sz="1400" dirty="0" smtClean="0">
                <a:latin typeface="Courier New" panose="02070309020205020404" pitchFamily="49" charset="0"/>
                <a:cs typeface="Courier New" panose="02070309020205020404" pitchFamily="49" charset="0"/>
              </a:rPr>
              <a:t>//SINTAXIS </a:t>
            </a:r>
            <a:r>
              <a:rPr lang="es-ES" sz="1400" dirty="0">
                <a:latin typeface="Courier New" panose="02070309020205020404" pitchFamily="49" charset="0"/>
                <a:cs typeface="Courier New" panose="02070309020205020404" pitchFamily="49" charset="0"/>
              </a:rPr>
              <a:t>DEL MÉTODO REMOVEEVENTLISTENER</a:t>
            </a:r>
          </a:p>
          <a:p>
            <a:endParaRPr lang="es-ES" sz="1400" dirty="0"/>
          </a:p>
          <a:p>
            <a:r>
              <a:rPr lang="es-ES" sz="1600" dirty="0"/>
              <a:t>Sin embargo, si lo que queremos es cancelar el comportamiento por defecto de un determinado objeto (como en los ejemplos </a:t>
            </a:r>
            <a:r>
              <a:rPr lang="es-ES" sz="1600" dirty="0" smtClean="0"/>
              <a:t>de la diapositiva 5 </a:t>
            </a:r>
            <a:r>
              <a:rPr lang="es-ES" sz="1600" dirty="0"/>
              <a:t>este modelo nos proporciona el método </a:t>
            </a:r>
            <a:r>
              <a:rPr lang="es-ES" sz="1600" b="1" dirty="0" err="1">
                <a:solidFill>
                  <a:srgbClr val="FF0000"/>
                </a:solidFill>
              </a:rPr>
              <a:t>preventDefault</a:t>
            </a:r>
            <a:r>
              <a:rPr lang="es-ES" sz="1600" dirty="0">
                <a:solidFill>
                  <a:srgbClr val="FF0000"/>
                </a:solidFill>
              </a:rPr>
              <a:t>(). </a:t>
            </a:r>
          </a:p>
        </p:txBody>
      </p:sp>
      <p:sp>
        <p:nvSpPr>
          <p:cNvPr id="4" name="1 Título"/>
          <p:cNvSpPr txBox="1">
            <a:spLocks/>
          </p:cNvSpPr>
          <p:nvPr/>
        </p:nvSpPr>
        <p:spPr>
          <a:xfrm>
            <a:off x="1115616" y="116632"/>
            <a:ext cx="7818072" cy="648072"/>
          </a:xfrm>
          <a:prstGeom prst="rect">
            <a:avLst/>
          </a:prstGeom>
        </p:spPr>
        <p:txBody>
          <a:bodyPr anchor="ctr">
            <a:normAutofit fontScale="675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s-ES" sz="4000" dirty="0" smtClean="0"/>
              <a:t>Modelo de registro avanzado de eventos según W3C</a:t>
            </a:r>
            <a:endParaRPr lang="es-ES" dirty="0"/>
          </a:p>
        </p:txBody>
      </p:sp>
    </p:spTree>
    <p:extLst>
      <p:ext uri="{BB962C8B-B14F-4D97-AF65-F5344CB8AC3E}">
        <p14:creationId xmlns:p14="http://schemas.microsoft.com/office/powerpoint/2010/main" val="3526316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115616" y="836712"/>
            <a:ext cx="7818072" cy="5832648"/>
          </a:xfrm>
        </p:spPr>
        <p:txBody>
          <a:bodyPr>
            <a:noAutofit/>
          </a:bodyPr>
          <a:lstStyle/>
          <a:p>
            <a:pPr>
              <a:spcBef>
                <a:spcPts val="0"/>
              </a:spcBef>
            </a:pPr>
            <a:r>
              <a:rPr lang="es-ES" sz="1800" dirty="0" smtClean="0"/>
              <a:t>Microsoft </a:t>
            </a:r>
            <a:r>
              <a:rPr lang="es-ES" sz="1800" dirty="0"/>
              <a:t>también ha desarrollado un modelo de registro de eventos. Es similar al utilizado por el W3C, pero tiene algunas modificaciones importantes.</a:t>
            </a:r>
          </a:p>
          <a:p>
            <a:pPr>
              <a:spcBef>
                <a:spcPts val="0"/>
              </a:spcBef>
            </a:pPr>
            <a:r>
              <a:rPr lang="es-ES" sz="1800" dirty="0"/>
              <a:t>Para registrar un evento, tenemos que enlazarlo con </a:t>
            </a:r>
            <a:r>
              <a:rPr lang="es-ES" sz="1800" dirty="0" err="1"/>
              <a:t>attachEvent</a:t>
            </a:r>
            <a:r>
              <a:rPr lang="es-ES" sz="1800" dirty="0"/>
              <a:t>():</a:t>
            </a:r>
          </a:p>
          <a:p>
            <a:pPr marL="82296" indent="0">
              <a:buNone/>
            </a:pPr>
            <a:r>
              <a:rPr lang="es-ES" sz="1800" dirty="0" err="1">
                <a:latin typeface="Courier New" panose="02070309020205020404" pitchFamily="49" charset="0"/>
                <a:cs typeface="Courier New" panose="02070309020205020404" pitchFamily="49" charset="0"/>
              </a:rPr>
              <a:t>elemento.attachEvent</a:t>
            </a:r>
            <a:r>
              <a:rPr lang="es-ES" sz="1800" dirty="0">
                <a:latin typeface="Courier New" panose="02070309020205020404" pitchFamily="49" charset="0"/>
                <a:cs typeface="Courier New" panose="02070309020205020404" pitchFamily="49" charset="0"/>
              </a:rPr>
              <a:t>('</a:t>
            </a:r>
            <a:r>
              <a:rPr lang="es-ES" sz="1800" dirty="0" err="1">
                <a:latin typeface="Courier New" panose="02070309020205020404" pitchFamily="49" charset="0"/>
                <a:cs typeface="Courier New" panose="02070309020205020404" pitchFamily="49" charset="0"/>
              </a:rPr>
              <a:t>onclick</a:t>
            </a:r>
            <a:r>
              <a:rPr lang="es-ES" sz="1800" dirty="0">
                <a:latin typeface="Courier New" panose="02070309020205020404" pitchFamily="49" charset="0"/>
                <a:cs typeface="Courier New" panose="02070309020205020404" pitchFamily="49" charset="0"/>
              </a:rPr>
              <a:t>', </a:t>
            </a:r>
            <a:r>
              <a:rPr lang="es-ES" sz="1800" dirty="0" err="1">
                <a:latin typeface="Courier New" panose="02070309020205020404" pitchFamily="49" charset="0"/>
                <a:cs typeface="Courier New" panose="02070309020205020404" pitchFamily="49" charset="0"/>
              </a:rPr>
              <a:t>hacerAlgo</a:t>
            </a:r>
            <a:r>
              <a:rPr lang="es-ES" sz="1800" dirty="0">
                <a:latin typeface="Courier New" panose="02070309020205020404" pitchFamily="49" charset="0"/>
                <a:cs typeface="Courier New" panose="02070309020205020404" pitchFamily="49" charset="0"/>
              </a:rPr>
              <a:t>);</a:t>
            </a:r>
          </a:p>
          <a:p>
            <a:pPr marL="82296" indent="0">
              <a:buNone/>
            </a:pPr>
            <a:r>
              <a:rPr lang="es-ES" sz="1800" dirty="0" smtClean="0">
                <a:latin typeface="Courier New" panose="02070309020205020404" pitchFamily="49" charset="0"/>
                <a:cs typeface="Courier New" panose="02070309020205020404" pitchFamily="49" charset="0"/>
              </a:rPr>
              <a:t>//SINTAXIS </a:t>
            </a:r>
            <a:r>
              <a:rPr lang="es-ES" sz="1800" dirty="0">
                <a:latin typeface="Courier New" panose="02070309020205020404" pitchFamily="49" charset="0"/>
                <a:cs typeface="Courier New" panose="02070309020205020404" pitchFamily="49" charset="0"/>
              </a:rPr>
              <a:t>DEL MÉTODO ATTACHEVENT</a:t>
            </a:r>
            <a:r>
              <a:rPr lang="es-ES" sz="1800" dirty="0" smtClean="0">
                <a:latin typeface="Courier New" panose="02070309020205020404" pitchFamily="49" charset="0"/>
                <a:cs typeface="Courier New" panose="02070309020205020404" pitchFamily="49" charset="0"/>
              </a:rPr>
              <a:t>()</a:t>
            </a:r>
          </a:p>
          <a:p>
            <a:r>
              <a:rPr lang="es-ES" sz="1800" dirty="0" smtClean="0"/>
              <a:t>Si </a:t>
            </a:r>
            <a:r>
              <a:rPr lang="es-ES" sz="1800" dirty="0"/>
              <a:t>se necesita dos gestores para el mismo evento:</a:t>
            </a:r>
          </a:p>
          <a:p>
            <a:pPr marL="82296" indent="0">
              <a:buNone/>
            </a:pPr>
            <a:r>
              <a:rPr lang="es-ES" sz="1800" dirty="0" err="1">
                <a:latin typeface="Courier New" panose="02070309020205020404" pitchFamily="49" charset="0"/>
                <a:cs typeface="Courier New" panose="02070309020205020404" pitchFamily="49" charset="0"/>
              </a:rPr>
              <a:t>elemento.attachEvent</a:t>
            </a:r>
            <a:r>
              <a:rPr lang="es-ES" sz="1800" dirty="0">
                <a:latin typeface="Courier New" panose="02070309020205020404" pitchFamily="49" charset="0"/>
                <a:cs typeface="Courier New" panose="02070309020205020404" pitchFamily="49" charset="0"/>
              </a:rPr>
              <a:t>('</a:t>
            </a:r>
            <a:r>
              <a:rPr lang="es-ES" sz="1800" dirty="0" err="1">
                <a:latin typeface="Courier New" panose="02070309020205020404" pitchFamily="49" charset="0"/>
                <a:cs typeface="Courier New" panose="02070309020205020404" pitchFamily="49" charset="0"/>
              </a:rPr>
              <a:t>onclick</a:t>
            </a:r>
            <a:r>
              <a:rPr lang="es-ES" sz="1800" dirty="0">
                <a:latin typeface="Courier New" panose="02070309020205020404" pitchFamily="49" charset="0"/>
                <a:cs typeface="Courier New" panose="02070309020205020404" pitchFamily="49" charset="0"/>
              </a:rPr>
              <a:t>', </a:t>
            </a:r>
            <a:r>
              <a:rPr lang="es-ES" sz="1800" dirty="0" err="1">
                <a:latin typeface="Courier New" panose="02070309020205020404" pitchFamily="49" charset="0"/>
                <a:cs typeface="Courier New" panose="02070309020205020404" pitchFamily="49" charset="0"/>
              </a:rPr>
              <a:t>hacerUnaCosa</a:t>
            </a:r>
            <a:r>
              <a:rPr lang="es-ES" sz="1800" dirty="0">
                <a:latin typeface="Courier New" panose="02070309020205020404" pitchFamily="49" charset="0"/>
                <a:cs typeface="Courier New" panose="02070309020205020404" pitchFamily="49" charset="0"/>
              </a:rPr>
              <a:t>);</a:t>
            </a:r>
          </a:p>
          <a:p>
            <a:pPr marL="82296" indent="0">
              <a:buNone/>
            </a:pPr>
            <a:r>
              <a:rPr lang="es-ES" sz="1800" dirty="0" err="1">
                <a:latin typeface="Courier New" panose="02070309020205020404" pitchFamily="49" charset="0"/>
                <a:cs typeface="Courier New" panose="02070309020205020404" pitchFamily="49" charset="0"/>
              </a:rPr>
              <a:t>elemento.attachEvent</a:t>
            </a:r>
            <a:r>
              <a:rPr lang="es-ES" sz="1800" dirty="0">
                <a:latin typeface="Courier New" panose="02070309020205020404" pitchFamily="49" charset="0"/>
                <a:cs typeface="Courier New" panose="02070309020205020404" pitchFamily="49" charset="0"/>
              </a:rPr>
              <a:t>('</a:t>
            </a:r>
            <a:r>
              <a:rPr lang="es-ES" sz="1800" dirty="0" err="1">
                <a:latin typeface="Courier New" panose="02070309020205020404" pitchFamily="49" charset="0"/>
                <a:cs typeface="Courier New" panose="02070309020205020404" pitchFamily="49" charset="0"/>
              </a:rPr>
              <a:t>onclick</a:t>
            </a:r>
            <a:r>
              <a:rPr lang="es-ES" sz="1800" dirty="0">
                <a:latin typeface="Courier New" panose="02070309020205020404" pitchFamily="49" charset="0"/>
                <a:cs typeface="Courier New" panose="02070309020205020404" pitchFamily="49" charset="0"/>
              </a:rPr>
              <a:t>', </a:t>
            </a:r>
            <a:r>
              <a:rPr lang="es-ES" sz="1800" dirty="0" err="1">
                <a:latin typeface="Courier New" panose="02070309020205020404" pitchFamily="49" charset="0"/>
                <a:cs typeface="Courier New" panose="02070309020205020404" pitchFamily="49" charset="0"/>
              </a:rPr>
              <a:t>hacerOtraCosa</a:t>
            </a:r>
            <a:r>
              <a:rPr lang="es-ES" sz="1800" dirty="0" smtClean="0">
                <a:latin typeface="Courier New" panose="02070309020205020404" pitchFamily="49" charset="0"/>
                <a:cs typeface="Courier New" panose="02070309020205020404" pitchFamily="49" charset="0"/>
              </a:rPr>
              <a:t>);</a:t>
            </a:r>
          </a:p>
          <a:p>
            <a:r>
              <a:rPr lang="es-ES" sz="1800" dirty="0" smtClean="0"/>
              <a:t>Para </a:t>
            </a:r>
            <a:r>
              <a:rPr lang="es-ES" sz="1800" dirty="0"/>
              <a:t>eliminar un evento, se hará con </a:t>
            </a:r>
            <a:r>
              <a:rPr lang="es-ES" sz="1800" dirty="0" err="1"/>
              <a:t>detachEvent</a:t>
            </a:r>
            <a:r>
              <a:rPr lang="es-ES" sz="1800" dirty="0"/>
              <a:t>():</a:t>
            </a:r>
          </a:p>
          <a:p>
            <a:pPr marL="82296" indent="0">
              <a:buNone/>
            </a:pPr>
            <a:r>
              <a:rPr lang="es-ES" sz="1800" dirty="0" err="1">
                <a:latin typeface="Courier New" panose="02070309020205020404" pitchFamily="49" charset="0"/>
                <a:cs typeface="Courier New" panose="02070309020205020404" pitchFamily="49" charset="0"/>
              </a:rPr>
              <a:t>elemento.detachEvent</a:t>
            </a:r>
            <a:r>
              <a:rPr lang="es-ES" sz="1800" dirty="0">
                <a:latin typeface="Courier New" panose="02070309020205020404" pitchFamily="49" charset="0"/>
                <a:cs typeface="Courier New" panose="02070309020205020404" pitchFamily="49" charset="0"/>
              </a:rPr>
              <a:t>('</a:t>
            </a:r>
            <a:r>
              <a:rPr lang="es-ES" sz="1800" dirty="0" err="1">
                <a:latin typeface="Courier New" panose="02070309020205020404" pitchFamily="49" charset="0"/>
                <a:cs typeface="Courier New" panose="02070309020205020404" pitchFamily="49" charset="0"/>
              </a:rPr>
              <a:t>onclick</a:t>
            </a:r>
            <a:r>
              <a:rPr lang="es-ES" sz="1800" dirty="0">
                <a:latin typeface="Courier New" panose="02070309020205020404" pitchFamily="49" charset="0"/>
                <a:cs typeface="Courier New" panose="02070309020205020404" pitchFamily="49" charset="0"/>
              </a:rPr>
              <a:t>', </a:t>
            </a:r>
            <a:r>
              <a:rPr lang="es-ES" sz="1800" dirty="0" err="1">
                <a:latin typeface="Courier New" panose="02070309020205020404" pitchFamily="49" charset="0"/>
                <a:cs typeface="Courier New" panose="02070309020205020404" pitchFamily="49" charset="0"/>
              </a:rPr>
              <a:t>hacerAlgo</a:t>
            </a:r>
            <a:r>
              <a:rPr lang="es-ES" sz="1800" dirty="0">
                <a:latin typeface="Courier New" panose="02070309020205020404" pitchFamily="49" charset="0"/>
                <a:cs typeface="Courier New" panose="02070309020205020404" pitchFamily="49" charset="0"/>
              </a:rPr>
              <a:t>);</a:t>
            </a:r>
          </a:p>
          <a:p>
            <a:pPr marL="82296" indent="0">
              <a:buNone/>
            </a:pPr>
            <a:r>
              <a:rPr lang="es-ES" sz="1800" dirty="0" smtClean="0">
                <a:latin typeface="Courier New" panose="02070309020205020404" pitchFamily="49" charset="0"/>
                <a:cs typeface="Courier New" panose="02070309020205020404" pitchFamily="49" charset="0"/>
              </a:rPr>
              <a:t>//SINTAXIS </a:t>
            </a:r>
            <a:r>
              <a:rPr lang="es-ES" sz="1800" dirty="0">
                <a:latin typeface="Courier New" panose="02070309020205020404" pitchFamily="49" charset="0"/>
                <a:cs typeface="Courier New" panose="02070309020205020404" pitchFamily="49" charset="0"/>
              </a:rPr>
              <a:t>DEL MÉTODO DETACHEVENT</a:t>
            </a:r>
            <a:r>
              <a:rPr lang="es-ES" sz="1800" dirty="0" smtClean="0">
                <a:latin typeface="Courier New" panose="02070309020205020404" pitchFamily="49" charset="0"/>
                <a:cs typeface="Courier New" panose="02070309020205020404" pitchFamily="49" charset="0"/>
              </a:rPr>
              <a:t>()</a:t>
            </a:r>
          </a:p>
          <a:p>
            <a:pPr>
              <a:spcBef>
                <a:spcPts val="0"/>
              </a:spcBef>
            </a:pPr>
            <a:r>
              <a:rPr lang="es-ES" sz="1800" dirty="0" smtClean="0"/>
              <a:t>Si </a:t>
            </a:r>
            <a:r>
              <a:rPr lang="es-ES" sz="1800" dirty="0"/>
              <a:t>comparando este modelo con el del W3C tenemos dos diferencias importantes:</a:t>
            </a:r>
          </a:p>
          <a:p>
            <a:pPr lvl="0">
              <a:spcBef>
                <a:spcPts val="0"/>
              </a:spcBef>
            </a:pPr>
            <a:r>
              <a:rPr lang="es-ES" sz="1800" dirty="0"/>
              <a:t>Los eventos siempre se propagan hacia arriba, no hay fase de captura (no hay tercer argumento para seleccionar el modo).</a:t>
            </a:r>
          </a:p>
          <a:p>
            <a:pPr lvl="0">
              <a:spcBef>
                <a:spcPts val="0"/>
              </a:spcBef>
            </a:pPr>
            <a:r>
              <a:rPr lang="es-ES" sz="1800" dirty="0"/>
              <a:t>La función que gestiona el evento está referenciada, no copiada, con lo que la palabra reservada </a:t>
            </a:r>
            <a:r>
              <a:rPr lang="es-ES" sz="1800" b="1" dirty="0" err="1"/>
              <a:t>this</a:t>
            </a:r>
            <a:r>
              <a:rPr lang="es-ES" sz="1800" dirty="0"/>
              <a:t> siempre hará referencia al objeto </a:t>
            </a:r>
            <a:r>
              <a:rPr lang="es-ES" sz="1800" b="1" dirty="0" err="1"/>
              <a:t>window</a:t>
            </a:r>
            <a:r>
              <a:rPr lang="es-ES" sz="1800" dirty="0"/>
              <a:t> y no se podrá utilizar para conocer el elemento </a:t>
            </a:r>
            <a:r>
              <a:rPr lang="es-ES" sz="1800" dirty="0" smtClean="0"/>
              <a:t>que </a:t>
            </a:r>
            <a:r>
              <a:rPr lang="es-ES" sz="1800" dirty="0"/>
              <a:t>lanzó el evento</a:t>
            </a:r>
            <a:r>
              <a:rPr lang="es-ES" sz="1800" dirty="0" smtClean="0"/>
              <a:t>.</a:t>
            </a:r>
            <a:endParaRPr lang="es-ES" sz="1800" dirty="0"/>
          </a:p>
        </p:txBody>
      </p:sp>
      <p:sp>
        <p:nvSpPr>
          <p:cNvPr id="4" name="1 Título"/>
          <p:cNvSpPr txBox="1">
            <a:spLocks/>
          </p:cNvSpPr>
          <p:nvPr/>
        </p:nvSpPr>
        <p:spPr>
          <a:xfrm>
            <a:off x="1115616" y="188640"/>
            <a:ext cx="7818072" cy="648072"/>
          </a:xfrm>
          <a:prstGeom prst="rect">
            <a:avLst/>
          </a:prstGeom>
        </p:spPr>
        <p:txBody>
          <a:bodyPr anchor="ctr">
            <a:normAutofit fontScale="60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s-ES" sz="4000" dirty="0" smtClean="0"/>
              <a:t>Modelo de registro avanzado de eventos según </a:t>
            </a:r>
            <a:r>
              <a:rPr lang="es-ES" sz="5300" dirty="0" smtClean="0"/>
              <a:t>Microsoft</a:t>
            </a:r>
            <a:endParaRPr lang="es-ES" sz="5300" dirty="0"/>
          </a:p>
        </p:txBody>
      </p:sp>
    </p:spTree>
    <p:extLst>
      <p:ext uri="{BB962C8B-B14F-4D97-AF65-F5344CB8AC3E}">
        <p14:creationId xmlns:p14="http://schemas.microsoft.com/office/powerpoint/2010/main" val="2564550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87624" y="188640"/>
            <a:ext cx="7776864" cy="648072"/>
          </a:xfrm>
        </p:spPr>
        <p:txBody>
          <a:bodyPr>
            <a:noAutofit/>
          </a:bodyPr>
          <a:lstStyle/>
          <a:p>
            <a:r>
              <a:rPr lang="es-ES" sz="4000" dirty="0"/>
              <a:t>Eventos</a:t>
            </a:r>
            <a:r>
              <a:rPr lang="es-ES" sz="2000" dirty="0"/>
              <a:t> </a:t>
            </a:r>
            <a:r>
              <a:rPr lang="es-ES" sz="2000" dirty="0" smtClean="0"/>
              <a:t>(</a:t>
            </a:r>
            <a:r>
              <a:rPr lang="es-ES" sz="2000" dirty="0" smtClean="0">
                <a:hlinkClick r:id="rId2"/>
              </a:rPr>
              <a:t>https</a:t>
            </a:r>
            <a:r>
              <a:rPr lang="es-ES" sz="2000" dirty="0">
                <a:hlinkClick r:id="rId2"/>
              </a:rPr>
              <a:t>://</a:t>
            </a:r>
            <a:r>
              <a:rPr lang="es-ES" sz="2000" dirty="0" smtClean="0">
                <a:hlinkClick r:id="rId2"/>
              </a:rPr>
              <a:t>www.w3schools.com/jsref/dom_obj_event.asp</a:t>
            </a:r>
            <a:r>
              <a:rPr lang="es-ES" sz="2000" dirty="0" smtClean="0"/>
              <a:t>) </a:t>
            </a:r>
            <a:endParaRPr lang="es-ES" sz="2000"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1337591927"/>
              </p:ext>
            </p:extLst>
          </p:nvPr>
        </p:nvGraphicFramePr>
        <p:xfrm>
          <a:off x="1187624" y="908720"/>
          <a:ext cx="7272808" cy="5632704"/>
        </p:xfrm>
        <a:graphic>
          <a:graphicData uri="http://schemas.openxmlformats.org/drawingml/2006/table">
            <a:tbl>
              <a:tblPr firstRow="1" bandRow="1">
                <a:tableStyleId>{5C22544A-7EE6-4342-B048-85BDC9FD1C3A}</a:tableStyleId>
              </a:tblPr>
              <a:tblGrid>
                <a:gridCol w="2209337">
                  <a:extLst>
                    <a:ext uri="{9D8B030D-6E8A-4147-A177-3AD203B41FA5}">
                      <a16:colId xmlns:a16="http://schemas.microsoft.com/office/drawing/2014/main" val="20000"/>
                    </a:ext>
                  </a:extLst>
                </a:gridCol>
                <a:gridCol w="5063471">
                  <a:extLst>
                    <a:ext uri="{9D8B030D-6E8A-4147-A177-3AD203B41FA5}">
                      <a16:colId xmlns:a16="http://schemas.microsoft.com/office/drawing/2014/main" val="20001"/>
                    </a:ext>
                  </a:extLst>
                </a:gridCol>
              </a:tblGrid>
              <a:tr h="249689">
                <a:tc gridSpan="2">
                  <a:txBody>
                    <a:bodyPr/>
                    <a:lstStyle/>
                    <a:p>
                      <a:pPr algn="ctr">
                        <a:spcAft>
                          <a:spcPts val="0"/>
                        </a:spcAft>
                      </a:pPr>
                      <a:r>
                        <a:rPr lang="es-ES_tradnl" sz="2000" dirty="0">
                          <a:effectLst/>
                        </a:rPr>
                        <a:t>Eventos</a:t>
                      </a:r>
                      <a:endParaRPr lang="es-ES" sz="2400" dirty="0">
                        <a:effectLst/>
                        <a:latin typeface="Calibri"/>
                        <a:cs typeface="Times New Roman"/>
                      </a:endParaRPr>
                    </a:p>
                  </a:txBody>
                  <a:tcPr marL="68580" marR="68580" marT="0" marB="0" anchor="ctr"/>
                </a:tc>
                <a:tc hMerge="1">
                  <a:txBody>
                    <a:bodyPr/>
                    <a:lstStyle/>
                    <a:p>
                      <a:endParaRPr lang="es-ES"/>
                    </a:p>
                  </a:txBody>
                  <a:tcPr/>
                </a:tc>
                <a:extLst>
                  <a:ext uri="{0D108BD9-81ED-4DB2-BD59-A6C34878D82A}">
                    <a16:rowId xmlns:a16="http://schemas.microsoft.com/office/drawing/2014/main" val="10000"/>
                  </a:ext>
                </a:extLst>
              </a:tr>
              <a:tr h="249689">
                <a:tc>
                  <a:txBody>
                    <a:bodyPr/>
                    <a:lstStyle/>
                    <a:p>
                      <a:pPr algn="ctr">
                        <a:lnSpc>
                          <a:spcPct val="115000"/>
                        </a:lnSpc>
                        <a:spcAft>
                          <a:spcPts val="0"/>
                        </a:spcAft>
                      </a:pPr>
                      <a:r>
                        <a:rPr lang="es-ES_tradnl" sz="1600" dirty="0">
                          <a:effectLst/>
                        </a:rPr>
                        <a:t>Evento</a:t>
                      </a:r>
                      <a:endParaRPr lang="es-ES" sz="1600" dirty="0">
                        <a:effectLst/>
                        <a:latin typeface="Calibri"/>
                        <a:ea typeface="Times New Roman"/>
                        <a:cs typeface="Times New Roman"/>
                      </a:endParaRPr>
                    </a:p>
                  </a:txBody>
                  <a:tcPr marL="68580" marR="68580" marT="0" marB="0" anchor="ctr"/>
                </a:tc>
                <a:tc>
                  <a:txBody>
                    <a:bodyPr/>
                    <a:lstStyle/>
                    <a:p>
                      <a:pPr algn="ctr">
                        <a:spcAft>
                          <a:spcPts val="0"/>
                        </a:spcAft>
                      </a:pPr>
                      <a:r>
                        <a:rPr lang="es-ES_tradnl" sz="1400">
                          <a:effectLst/>
                        </a:rPr>
                        <a:t>Se produce cuando…</a:t>
                      </a:r>
                      <a:endParaRPr lang="es-ES" sz="1600">
                        <a:effectLst/>
                        <a:latin typeface="Calibri"/>
                        <a:cs typeface="Times New Roman"/>
                      </a:endParaRPr>
                    </a:p>
                  </a:txBody>
                  <a:tcPr marL="68580" marR="68580" marT="0" marB="0" anchor="ctr"/>
                </a:tc>
                <a:extLst>
                  <a:ext uri="{0D108BD9-81ED-4DB2-BD59-A6C34878D82A}">
                    <a16:rowId xmlns:a16="http://schemas.microsoft.com/office/drawing/2014/main" val="10001"/>
                  </a:ext>
                </a:extLst>
              </a:tr>
              <a:tr h="200282">
                <a:tc>
                  <a:txBody>
                    <a:bodyPr/>
                    <a:lstStyle/>
                    <a:p>
                      <a:pPr algn="l">
                        <a:lnSpc>
                          <a:spcPct val="115000"/>
                        </a:lnSpc>
                        <a:spcAft>
                          <a:spcPts val="0"/>
                        </a:spcAft>
                      </a:pPr>
                      <a:r>
                        <a:rPr lang="es-ES_tradnl" sz="1600" dirty="0" err="1">
                          <a:effectLst/>
                        </a:rPr>
                        <a:t>onblur</a:t>
                      </a:r>
                      <a:endParaRPr lang="es-ES" sz="1800" b="1" dirty="0">
                        <a:solidFill>
                          <a:srgbClr val="002060"/>
                        </a:solidFill>
                        <a:effectLst/>
                        <a:latin typeface="Courier New"/>
                        <a:ea typeface="Times New Roman"/>
                        <a:cs typeface="Calibri"/>
                      </a:endParaRPr>
                    </a:p>
                  </a:txBody>
                  <a:tcPr marL="68580" marR="68580" marT="0" marB="0" anchor="ctr"/>
                </a:tc>
                <a:tc>
                  <a:txBody>
                    <a:bodyPr/>
                    <a:lstStyle/>
                    <a:p>
                      <a:pPr algn="l">
                        <a:lnSpc>
                          <a:spcPct val="115000"/>
                        </a:lnSpc>
                        <a:spcAft>
                          <a:spcPts val="0"/>
                        </a:spcAft>
                      </a:pPr>
                      <a:r>
                        <a:rPr lang="es-ES_tradnl" sz="1600" dirty="0">
                          <a:effectLst/>
                        </a:rPr>
                        <a:t>Un elemento pierde el foco.</a:t>
                      </a:r>
                      <a:endParaRPr lang="es-ES" sz="2000" dirty="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2"/>
                  </a:ext>
                </a:extLst>
              </a:tr>
              <a:tr h="200282">
                <a:tc>
                  <a:txBody>
                    <a:bodyPr/>
                    <a:lstStyle/>
                    <a:p>
                      <a:pPr algn="l">
                        <a:lnSpc>
                          <a:spcPct val="115000"/>
                        </a:lnSpc>
                        <a:spcAft>
                          <a:spcPts val="0"/>
                        </a:spcAft>
                      </a:pPr>
                      <a:r>
                        <a:rPr lang="es-ES_tradnl" sz="1600" dirty="0" err="1">
                          <a:effectLst/>
                        </a:rPr>
                        <a:t>onchange</a:t>
                      </a:r>
                      <a:r>
                        <a:rPr lang="es-ES_tradnl" sz="1600" dirty="0">
                          <a:effectLst/>
                        </a:rPr>
                        <a:t> </a:t>
                      </a:r>
                      <a:endParaRPr lang="es-ES" sz="1800" b="1" dirty="0">
                        <a:solidFill>
                          <a:srgbClr val="002060"/>
                        </a:solidFill>
                        <a:effectLst/>
                        <a:latin typeface="Courier New"/>
                        <a:ea typeface="Times New Roman"/>
                        <a:cs typeface="Calibri"/>
                      </a:endParaRPr>
                    </a:p>
                  </a:txBody>
                  <a:tcPr marL="68580" marR="68580" marT="0" marB="0" anchor="ctr"/>
                </a:tc>
                <a:tc>
                  <a:txBody>
                    <a:bodyPr/>
                    <a:lstStyle/>
                    <a:p>
                      <a:pPr algn="l">
                        <a:lnSpc>
                          <a:spcPct val="115000"/>
                        </a:lnSpc>
                        <a:spcAft>
                          <a:spcPts val="0"/>
                        </a:spcAft>
                      </a:pPr>
                      <a:r>
                        <a:rPr lang="es-ES_tradnl" sz="1600" dirty="0">
                          <a:effectLst/>
                        </a:rPr>
                        <a:t>El contenido de un campo cambia.</a:t>
                      </a:r>
                      <a:endParaRPr lang="es-ES" sz="2000" dirty="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3"/>
                  </a:ext>
                </a:extLst>
              </a:tr>
              <a:tr h="200282">
                <a:tc>
                  <a:txBody>
                    <a:bodyPr/>
                    <a:lstStyle/>
                    <a:p>
                      <a:pPr algn="l">
                        <a:lnSpc>
                          <a:spcPct val="115000"/>
                        </a:lnSpc>
                        <a:spcAft>
                          <a:spcPts val="0"/>
                        </a:spcAft>
                      </a:pPr>
                      <a:r>
                        <a:rPr lang="es-ES_tradnl" sz="1600" dirty="0" err="1">
                          <a:effectLst/>
                        </a:rPr>
                        <a:t>onclick</a:t>
                      </a:r>
                      <a:endParaRPr lang="es-ES" sz="1800" b="1" dirty="0">
                        <a:solidFill>
                          <a:srgbClr val="002060"/>
                        </a:solidFill>
                        <a:effectLst/>
                        <a:latin typeface="Courier New"/>
                        <a:ea typeface="Times New Roman"/>
                        <a:cs typeface="Calibri"/>
                      </a:endParaRPr>
                    </a:p>
                  </a:txBody>
                  <a:tcPr marL="68580" marR="68580" marT="0" marB="0" anchor="ctr"/>
                </a:tc>
                <a:tc>
                  <a:txBody>
                    <a:bodyPr/>
                    <a:lstStyle/>
                    <a:p>
                      <a:pPr algn="l">
                        <a:lnSpc>
                          <a:spcPct val="115000"/>
                        </a:lnSpc>
                        <a:spcAft>
                          <a:spcPts val="0"/>
                        </a:spcAft>
                      </a:pPr>
                      <a:r>
                        <a:rPr lang="es-ES_tradnl" sz="1600" dirty="0">
                          <a:effectLst/>
                        </a:rPr>
                        <a:t>Se hace clic con el ratón en un objeto.	</a:t>
                      </a:r>
                      <a:endParaRPr lang="es-ES" sz="2000" dirty="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4"/>
                  </a:ext>
                </a:extLst>
              </a:tr>
              <a:tr h="200282">
                <a:tc>
                  <a:txBody>
                    <a:bodyPr/>
                    <a:lstStyle/>
                    <a:p>
                      <a:pPr algn="l">
                        <a:lnSpc>
                          <a:spcPct val="115000"/>
                        </a:lnSpc>
                        <a:spcAft>
                          <a:spcPts val="0"/>
                        </a:spcAft>
                      </a:pPr>
                      <a:r>
                        <a:rPr lang="es-ES_tradnl" sz="1600" dirty="0" err="1">
                          <a:effectLst/>
                        </a:rPr>
                        <a:t>ondblclick</a:t>
                      </a:r>
                      <a:endParaRPr lang="es-ES" sz="1800" b="1" dirty="0">
                        <a:solidFill>
                          <a:srgbClr val="002060"/>
                        </a:solidFill>
                        <a:effectLst/>
                        <a:latin typeface="Courier New"/>
                        <a:ea typeface="Times New Roman"/>
                        <a:cs typeface="Calibri"/>
                      </a:endParaRPr>
                    </a:p>
                  </a:txBody>
                  <a:tcPr marL="68580" marR="68580" marT="0" marB="0" anchor="ctr"/>
                </a:tc>
                <a:tc>
                  <a:txBody>
                    <a:bodyPr/>
                    <a:lstStyle/>
                    <a:p>
                      <a:pPr algn="l">
                        <a:lnSpc>
                          <a:spcPct val="115000"/>
                        </a:lnSpc>
                        <a:spcAft>
                          <a:spcPts val="0"/>
                        </a:spcAft>
                      </a:pPr>
                      <a:r>
                        <a:rPr lang="es-ES_tradnl" sz="1600" dirty="0">
                          <a:effectLst/>
                        </a:rPr>
                        <a:t>Se hace doble clic con el ratón sobre un objeto.	</a:t>
                      </a:r>
                      <a:endParaRPr lang="es-ES" sz="2000" dirty="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5"/>
                  </a:ext>
                </a:extLst>
              </a:tr>
              <a:tr h="200282">
                <a:tc>
                  <a:txBody>
                    <a:bodyPr/>
                    <a:lstStyle/>
                    <a:p>
                      <a:pPr algn="l">
                        <a:lnSpc>
                          <a:spcPct val="115000"/>
                        </a:lnSpc>
                        <a:spcAft>
                          <a:spcPts val="0"/>
                        </a:spcAft>
                      </a:pPr>
                      <a:r>
                        <a:rPr lang="es-ES_tradnl" sz="1600">
                          <a:effectLst/>
                        </a:rPr>
                        <a:t>onerror</a:t>
                      </a:r>
                      <a:endParaRPr lang="es-ES" sz="1800" b="1">
                        <a:solidFill>
                          <a:srgbClr val="002060"/>
                        </a:solidFill>
                        <a:effectLst/>
                        <a:latin typeface="Courier New"/>
                        <a:ea typeface="Times New Roman"/>
                        <a:cs typeface="Calibri"/>
                      </a:endParaRPr>
                    </a:p>
                  </a:txBody>
                  <a:tcPr marL="68580" marR="68580" marT="0" marB="0" anchor="ctr"/>
                </a:tc>
                <a:tc>
                  <a:txBody>
                    <a:bodyPr/>
                    <a:lstStyle/>
                    <a:p>
                      <a:pPr algn="l">
                        <a:lnSpc>
                          <a:spcPct val="115000"/>
                        </a:lnSpc>
                        <a:spcAft>
                          <a:spcPts val="0"/>
                        </a:spcAft>
                      </a:pPr>
                      <a:r>
                        <a:rPr lang="es-ES_tradnl" sz="1600" dirty="0">
                          <a:effectLst/>
                        </a:rPr>
                        <a:t>Hay algún error al cargar un documento o una imagen.	</a:t>
                      </a:r>
                      <a:endParaRPr lang="es-ES" sz="2000" dirty="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6"/>
                  </a:ext>
                </a:extLst>
              </a:tr>
              <a:tr h="200282">
                <a:tc>
                  <a:txBody>
                    <a:bodyPr/>
                    <a:lstStyle/>
                    <a:p>
                      <a:pPr algn="l">
                        <a:lnSpc>
                          <a:spcPct val="115000"/>
                        </a:lnSpc>
                        <a:spcAft>
                          <a:spcPts val="0"/>
                        </a:spcAft>
                      </a:pPr>
                      <a:r>
                        <a:rPr lang="es-ES_tradnl" sz="1600">
                          <a:effectLst/>
                        </a:rPr>
                        <a:t>onfocus</a:t>
                      </a:r>
                      <a:endParaRPr lang="es-ES" sz="1800" b="1">
                        <a:solidFill>
                          <a:srgbClr val="002060"/>
                        </a:solidFill>
                        <a:effectLst/>
                        <a:latin typeface="Courier New"/>
                        <a:ea typeface="Times New Roman"/>
                        <a:cs typeface="Calibri"/>
                      </a:endParaRPr>
                    </a:p>
                  </a:txBody>
                  <a:tcPr marL="68580" marR="68580" marT="0" marB="0" anchor="ctr"/>
                </a:tc>
                <a:tc>
                  <a:txBody>
                    <a:bodyPr/>
                    <a:lstStyle/>
                    <a:p>
                      <a:pPr algn="l">
                        <a:lnSpc>
                          <a:spcPct val="115000"/>
                        </a:lnSpc>
                        <a:spcAft>
                          <a:spcPts val="0"/>
                        </a:spcAft>
                      </a:pPr>
                      <a:r>
                        <a:rPr lang="es-ES_tradnl" sz="1600" dirty="0">
                          <a:effectLst/>
                        </a:rPr>
                        <a:t>Un elemento tiene el foco.	</a:t>
                      </a:r>
                      <a:endParaRPr lang="es-ES" sz="2000" dirty="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7"/>
                  </a:ext>
                </a:extLst>
              </a:tr>
              <a:tr h="200282">
                <a:tc>
                  <a:txBody>
                    <a:bodyPr/>
                    <a:lstStyle/>
                    <a:p>
                      <a:pPr algn="l">
                        <a:lnSpc>
                          <a:spcPct val="115000"/>
                        </a:lnSpc>
                        <a:spcAft>
                          <a:spcPts val="0"/>
                        </a:spcAft>
                      </a:pPr>
                      <a:r>
                        <a:rPr lang="es-ES_tradnl" sz="1600">
                          <a:effectLst/>
                        </a:rPr>
                        <a:t>onkeydown</a:t>
                      </a:r>
                      <a:endParaRPr lang="es-ES" sz="1800" b="1">
                        <a:solidFill>
                          <a:srgbClr val="002060"/>
                        </a:solidFill>
                        <a:effectLst/>
                        <a:latin typeface="Courier New"/>
                        <a:ea typeface="Times New Roman"/>
                        <a:cs typeface="Calibri"/>
                      </a:endParaRPr>
                    </a:p>
                  </a:txBody>
                  <a:tcPr marL="68580" marR="68580" marT="0" marB="0" anchor="ctr"/>
                </a:tc>
                <a:tc>
                  <a:txBody>
                    <a:bodyPr/>
                    <a:lstStyle/>
                    <a:p>
                      <a:pPr algn="l">
                        <a:lnSpc>
                          <a:spcPct val="115000"/>
                        </a:lnSpc>
                        <a:spcAft>
                          <a:spcPts val="0"/>
                        </a:spcAft>
                      </a:pPr>
                      <a:r>
                        <a:rPr lang="es-ES_tradnl" sz="1600" dirty="0">
                          <a:effectLst/>
                        </a:rPr>
                        <a:t>Se presiona una tecla del teclado.	</a:t>
                      </a:r>
                      <a:endParaRPr lang="es-ES" sz="2000" dirty="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8"/>
                  </a:ext>
                </a:extLst>
              </a:tr>
              <a:tr h="200282">
                <a:tc>
                  <a:txBody>
                    <a:bodyPr/>
                    <a:lstStyle/>
                    <a:p>
                      <a:pPr algn="l">
                        <a:lnSpc>
                          <a:spcPct val="115000"/>
                        </a:lnSpc>
                        <a:spcAft>
                          <a:spcPts val="0"/>
                        </a:spcAft>
                      </a:pPr>
                      <a:r>
                        <a:rPr lang="es-ES_tradnl" sz="1600">
                          <a:effectLst/>
                        </a:rPr>
                        <a:t>onkeypress</a:t>
                      </a:r>
                      <a:endParaRPr lang="es-ES" sz="1800" b="1">
                        <a:solidFill>
                          <a:srgbClr val="002060"/>
                        </a:solidFill>
                        <a:effectLst/>
                        <a:latin typeface="Courier New"/>
                        <a:ea typeface="Times New Roman"/>
                        <a:cs typeface="Calibri"/>
                      </a:endParaRPr>
                    </a:p>
                  </a:txBody>
                  <a:tcPr marL="68580" marR="68580" marT="0" marB="0" anchor="ctr"/>
                </a:tc>
                <a:tc>
                  <a:txBody>
                    <a:bodyPr/>
                    <a:lstStyle/>
                    <a:p>
                      <a:pPr algn="l">
                        <a:lnSpc>
                          <a:spcPct val="115000"/>
                        </a:lnSpc>
                        <a:spcAft>
                          <a:spcPts val="0"/>
                        </a:spcAft>
                      </a:pPr>
                      <a:r>
                        <a:rPr lang="es-ES_tradnl" sz="1600" dirty="0">
                          <a:effectLst/>
                        </a:rPr>
                        <a:t>Se presiona una tecla o se mantiene presionada.	</a:t>
                      </a:r>
                      <a:endParaRPr lang="es-ES" sz="2000" dirty="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9"/>
                  </a:ext>
                </a:extLst>
              </a:tr>
              <a:tr h="200282">
                <a:tc>
                  <a:txBody>
                    <a:bodyPr/>
                    <a:lstStyle/>
                    <a:p>
                      <a:pPr algn="l">
                        <a:lnSpc>
                          <a:spcPct val="115000"/>
                        </a:lnSpc>
                        <a:spcAft>
                          <a:spcPts val="0"/>
                        </a:spcAft>
                      </a:pPr>
                      <a:r>
                        <a:rPr lang="es-ES_tradnl" sz="1600">
                          <a:effectLst/>
                        </a:rPr>
                        <a:t>onkeyup</a:t>
                      </a:r>
                      <a:endParaRPr lang="es-ES" sz="1800" b="1">
                        <a:solidFill>
                          <a:srgbClr val="002060"/>
                        </a:solidFill>
                        <a:effectLst/>
                        <a:latin typeface="Courier New"/>
                        <a:ea typeface="Times New Roman"/>
                        <a:cs typeface="Calibri"/>
                      </a:endParaRPr>
                    </a:p>
                  </a:txBody>
                  <a:tcPr marL="68580" marR="68580" marT="0" marB="0" anchor="ctr"/>
                </a:tc>
                <a:tc>
                  <a:txBody>
                    <a:bodyPr/>
                    <a:lstStyle/>
                    <a:p>
                      <a:pPr algn="l">
                        <a:lnSpc>
                          <a:spcPct val="115000"/>
                        </a:lnSpc>
                        <a:spcAft>
                          <a:spcPts val="0"/>
                        </a:spcAft>
                      </a:pPr>
                      <a:r>
                        <a:rPr lang="es-ES_tradnl" sz="1600" dirty="0">
                          <a:effectLst/>
                        </a:rPr>
                        <a:t>Cuando soltamos una tecla.	</a:t>
                      </a:r>
                      <a:endParaRPr lang="es-ES" sz="2000" dirty="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10"/>
                  </a:ext>
                </a:extLst>
              </a:tr>
              <a:tr h="200282">
                <a:tc>
                  <a:txBody>
                    <a:bodyPr/>
                    <a:lstStyle/>
                    <a:p>
                      <a:pPr algn="l">
                        <a:lnSpc>
                          <a:spcPct val="115000"/>
                        </a:lnSpc>
                        <a:spcAft>
                          <a:spcPts val="0"/>
                        </a:spcAft>
                      </a:pPr>
                      <a:r>
                        <a:rPr lang="es-ES_tradnl" sz="1600">
                          <a:effectLst/>
                        </a:rPr>
                        <a:t>onload</a:t>
                      </a:r>
                      <a:endParaRPr lang="es-ES" sz="1800" b="1">
                        <a:solidFill>
                          <a:srgbClr val="002060"/>
                        </a:solidFill>
                        <a:effectLst/>
                        <a:latin typeface="Courier New"/>
                        <a:ea typeface="Times New Roman"/>
                        <a:cs typeface="Calibri"/>
                      </a:endParaRPr>
                    </a:p>
                  </a:txBody>
                  <a:tcPr marL="68580" marR="68580" marT="0" marB="0" anchor="ctr"/>
                </a:tc>
                <a:tc>
                  <a:txBody>
                    <a:bodyPr/>
                    <a:lstStyle/>
                    <a:p>
                      <a:pPr algn="l">
                        <a:lnSpc>
                          <a:spcPct val="115000"/>
                        </a:lnSpc>
                        <a:spcAft>
                          <a:spcPts val="0"/>
                        </a:spcAft>
                      </a:pPr>
                      <a:r>
                        <a:rPr lang="es-ES_tradnl" sz="1600" dirty="0">
                          <a:effectLst/>
                        </a:rPr>
                        <a:t>Una página o imagen terminaron de cargarse.	</a:t>
                      </a:r>
                      <a:endParaRPr lang="es-ES" sz="2000" dirty="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11"/>
                  </a:ext>
                </a:extLst>
              </a:tr>
              <a:tr h="200282">
                <a:tc>
                  <a:txBody>
                    <a:bodyPr/>
                    <a:lstStyle/>
                    <a:p>
                      <a:pPr algn="l">
                        <a:lnSpc>
                          <a:spcPct val="115000"/>
                        </a:lnSpc>
                        <a:spcAft>
                          <a:spcPts val="0"/>
                        </a:spcAft>
                      </a:pPr>
                      <a:r>
                        <a:rPr lang="es-ES_tradnl" sz="1600">
                          <a:effectLst/>
                        </a:rPr>
                        <a:t>onmousedown</a:t>
                      </a:r>
                      <a:endParaRPr lang="es-ES" sz="1800" b="1">
                        <a:solidFill>
                          <a:srgbClr val="002060"/>
                        </a:solidFill>
                        <a:effectLst/>
                        <a:latin typeface="Courier New"/>
                        <a:ea typeface="Times New Roman"/>
                        <a:cs typeface="Calibri"/>
                      </a:endParaRPr>
                    </a:p>
                  </a:txBody>
                  <a:tcPr marL="68580" marR="68580" marT="0" marB="0" anchor="ctr"/>
                </a:tc>
                <a:tc>
                  <a:txBody>
                    <a:bodyPr/>
                    <a:lstStyle/>
                    <a:p>
                      <a:pPr algn="l">
                        <a:lnSpc>
                          <a:spcPct val="115000"/>
                        </a:lnSpc>
                        <a:spcAft>
                          <a:spcPts val="0"/>
                        </a:spcAft>
                      </a:pPr>
                      <a:r>
                        <a:rPr lang="es-ES_tradnl" sz="1600" dirty="0">
                          <a:effectLst/>
                        </a:rPr>
                        <a:t>Se presiona un botón del ratón.	</a:t>
                      </a:r>
                      <a:endParaRPr lang="es-ES" sz="2000" dirty="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12"/>
                  </a:ext>
                </a:extLst>
              </a:tr>
              <a:tr h="200282">
                <a:tc>
                  <a:txBody>
                    <a:bodyPr/>
                    <a:lstStyle/>
                    <a:p>
                      <a:pPr algn="l">
                        <a:lnSpc>
                          <a:spcPct val="115000"/>
                        </a:lnSpc>
                        <a:spcAft>
                          <a:spcPts val="0"/>
                        </a:spcAft>
                      </a:pPr>
                      <a:r>
                        <a:rPr lang="es-ES_tradnl" sz="1600">
                          <a:effectLst/>
                        </a:rPr>
                        <a:t>onmousemove</a:t>
                      </a:r>
                      <a:endParaRPr lang="es-ES" sz="1800" b="1">
                        <a:solidFill>
                          <a:srgbClr val="002060"/>
                        </a:solidFill>
                        <a:effectLst/>
                        <a:latin typeface="Courier New"/>
                        <a:ea typeface="Times New Roman"/>
                        <a:cs typeface="Calibri"/>
                      </a:endParaRPr>
                    </a:p>
                  </a:txBody>
                  <a:tcPr marL="68580" marR="68580" marT="0" marB="0" anchor="ctr"/>
                </a:tc>
                <a:tc>
                  <a:txBody>
                    <a:bodyPr/>
                    <a:lstStyle/>
                    <a:p>
                      <a:pPr algn="l">
                        <a:lnSpc>
                          <a:spcPct val="115000"/>
                        </a:lnSpc>
                        <a:spcAft>
                          <a:spcPts val="0"/>
                        </a:spcAft>
                      </a:pPr>
                      <a:r>
                        <a:rPr lang="es-ES_tradnl" sz="1600" dirty="0">
                          <a:effectLst/>
                        </a:rPr>
                        <a:t>Se mueve el ratón sobre un elemento.	</a:t>
                      </a:r>
                      <a:endParaRPr lang="es-ES" sz="2000" dirty="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13"/>
                  </a:ext>
                </a:extLst>
              </a:tr>
              <a:tr h="200282">
                <a:tc>
                  <a:txBody>
                    <a:bodyPr/>
                    <a:lstStyle/>
                    <a:p>
                      <a:pPr algn="l">
                        <a:lnSpc>
                          <a:spcPct val="115000"/>
                        </a:lnSpc>
                        <a:spcAft>
                          <a:spcPts val="0"/>
                        </a:spcAft>
                      </a:pPr>
                      <a:r>
                        <a:rPr lang="es-ES_tradnl" sz="1600">
                          <a:effectLst/>
                        </a:rPr>
                        <a:t>onmouseout</a:t>
                      </a:r>
                      <a:endParaRPr lang="es-ES" sz="1800" b="1">
                        <a:solidFill>
                          <a:srgbClr val="002060"/>
                        </a:solidFill>
                        <a:effectLst/>
                        <a:latin typeface="Courier New"/>
                        <a:ea typeface="Times New Roman"/>
                        <a:cs typeface="Calibri"/>
                      </a:endParaRPr>
                    </a:p>
                  </a:txBody>
                  <a:tcPr marL="68580" marR="68580" marT="0" marB="0" anchor="ctr"/>
                </a:tc>
                <a:tc>
                  <a:txBody>
                    <a:bodyPr/>
                    <a:lstStyle/>
                    <a:p>
                      <a:pPr algn="l">
                        <a:lnSpc>
                          <a:spcPct val="115000"/>
                        </a:lnSpc>
                        <a:spcAft>
                          <a:spcPts val="0"/>
                        </a:spcAft>
                      </a:pPr>
                      <a:r>
                        <a:rPr lang="es-ES_tradnl" sz="1600" dirty="0">
                          <a:effectLst/>
                        </a:rPr>
                        <a:t>Movemos el ratón fuera de un elemento.	</a:t>
                      </a:r>
                      <a:endParaRPr lang="es-ES" sz="2000" dirty="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14"/>
                  </a:ext>
                </a:extLst>
              </a:tr>
              <a:tr h="200282">
                <a:tc>
                  <a:txBody>
                    <a:bodyPr/>
                    <a:lstStyle/>
                    <a:p>
                      <a:pPr algn="l">
                        <a:lnSpc>
                          <a:spcPct val="115000"/>
                        </a:lnSpc>
                        <a:spcAft>
                          <a:spcPts val="0"/>
                        </a:spcAft>
                      </a:pPr>
                      <a:r>
                        <a:rPr lang="es-ES_tradnl" sz="1600">
                          <a:effectLst/>
                        </a:rPr>
                        <a:t>onmouseover</a:t>
                      </a:r>
                      <a:endParaRPr lang="es-ES" sz="1800" b="1">
                        <a:solidFill>
                          <a:srgbClr val="002060"/>
                        </a:solidFill>
                        <a:effectLst/>
                        <a:latin typeface="Courier New"/>
                        <a:ea typeface="Times New Roman"/>
                        <a:cs typeface="Calibri"/>
                      </a:endParaRPr>
                    </a:p>
                  </a:txBody>
                  <a:tcPr marL="68580" marR="68580" marT="0" marB="0" anchor="ctr"/>
                </a:tc>
                <a:tc>
                  <a:txBody>
                    <a:bodyPr/>
                    <a:lstStyle/>
                    <a:p>
                      <a:pPr algn="l">
                        <a:lnSpc>
                          <a:spcPct val="115000"/>
                        </a:lnSpc>
                        <a:spcAft>
                          <a:spcPts val="0"/>
                        </a:spcAft>
                      </a:pPr>
                      <a:r>
                        <a:rPr lang="es-ES_tradnl" sz="1600" dirty="0">
                          <a:effectLst/>
                        </a:rPr>
                        <a:t>El ratón se mueve sobre un elemento.	</a:t>
                      </a:r>
                      <a:endParaRPr lang="es-ES" sz="2000" dirty="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15"/>
                  </a:ext>
                </a:extLst>
              </a:tr>
              <a:tr h="200282">
                <a:tc>
                  <a:txBody>
                    <a:bodyPr/>
                    <a:lstStyle/>
                    <a:p>
                      <a:pPr algn="l">
                        <a:lnSpc>
                          <a:spcPct val="115000"/>
                        </a:lnSpc>
                        <a:spcAft>
                          <a:spcPts val="0"/>
                        </a:spcAft>
                      </a:pPr>
                      <a:r>
                        <a:rPr lang="es-ES_tradnl" sz="1600">
                          <a:effectLst/>
                        </a:rPr>
                        <a:t>onmouseup</a:t>
                      </a:r>
                      <a:endParaRPr lang="es-ES" sz="1800" b="1">
                        <a:solidFill>
                          <a:srgbClr val="002060"/>
                        </a:solidFill>
                        <a:effectLst/>
                        <a:latin typeface="Courier New"/>
                        <a:ea typeface="Times New Roman"/>
                        <a:cs typeface="Calibri"/>
                      </a:endParaRPr>
                    </a:p>
                  </a:txBody>
                  <a:tcPr marL="68580" marR="68580" marT="0" marB="0" anchor="ctr"/>
                </a:tc>
                <a:tc>
                  <a:txBody>
                    <a:bodyPr/>
                    <a:lstStyle/>
                    <a:p>
                      <a:pPr algn="l">
                        <a:lnSpc>
                          <a:spcPct val="115000"/>
                        </a:lnSpc>
                        <a:spcAft>
                          <a:spcPts val="0"/>
                        </a:spcAft>
                      </a:pPr>
                      <a:r>
                        <a:rPr lang="es-ES_tradnl" sz="1600" dirty="0">
                          <a:effectLst/>
                        </a:rPr>
                        <a:t>Se libera un botón del ratón.	</a:t>
                      </a:r>
                      <a:endParaRPr lang="es-ES" sz="2000" dirty="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16"/>
                  </a:ext>
                </a:extLst>
              </a:tr>
              <a:tr h="200282">
                <a:tc>
                  <a:txBody>
                    <a:bodyPr/>
                    <a:lstStyle/>
                    <a:p>
                      <a:pPr algn="l">
                        <a:lnSpc>
                          <a:spcPct val="115000"/>
                        </a:lnSpc>
                        <a:spcAft>
                          <a:spcPts val="0"/>
                        </a:spcAft>
                      </a:pPr>
                      <a:r>
                        <a:rPr lang="es-ES_tradnl" sz="1600">
                          <a:effectLst/>
                        </a:rPr>
                        <a:t>onresize</a:t>
                      </a:r>
                      <a:endParaRPr lang="es-ES" sz="1800" b="1">
                        <a:solidFill>
                          <a:srgbClr val="002060"/>
                        </a:solidFill>
                        <a:effectLst/>
                        <a:latin typeface="Courier New"/>
                        <a:ea typeface="Times New Roman"/>
                        <a:cs typeface="Calibri"/>
                      </a:endParaRPr>
                    </a:p>
                  </a:txBody>
                  <a:tcPr marL="68580" marR="68580" marT="0" marB="0" anchor="ctr"/>
                </a:tc>
                <a:tc>
                  <a:txBody>
                    <a:bodyPr/>
                    <a:lstStyle/>
                    <a:p>
                      <a:pPr algn="l">
                        <a:lnSpc>
                          <a:spcPct val="115000"/>
                        </a:lnSpc>
                        <a:spcAft>
                          <a:spcPts val="0"/>
                        </a:spcAft>
                      </a:pPr>
                      <a:r>
                        <a:rPr lang="es-ES_tradnl" sz="1600" dirty="0">
                          <a:effectLst/>
                        </a:rPr>
                        <a:t>Se redimensiona una ventana o marco.	</a:t>
                      </a:r>
                      <a:endParaRPr lang="es-ES" sz="2000" dirty="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17"/>
                  </a:ext>
                </a:extLst>
              </a:tr>
              <a:tr h="200282">
                <a:tc>
                  <a:txBody>
                    <a:bodyPr/>
                    <a:lstStyle/>
                    <a:p>
                      <a:pPr algn="l">
                        <a:lnSpc>
                          <a:spcPct val="115000"/>
                        </a:lnSpc>
                        <a:spcAft>
                          <a:spcPts val="0"/>
                        </a:spcAft>
                      </a:pPr>
                      <a:r>
                        <a:rPr lang="es-ES_tradnl" sz="1600">
                          <a:effectLst/>
                        </a:rPr>
                        <a:t>onselect</a:t>
                      </a:r>
                      <a:endParaRPr lang="es-ES" sz="1800" b="1">
                        <a:solidFill>
                          <a:srgbClr val="002060"/>
                        </a:solidFill>
                        <a:effectLst/>
                        <a:latin typeface="Courier New"/>
                        <a:ea typeface="Times New Roman"/>
                        <a:cs typeface="Calibri"/>
                      </a:endParaRPr>
                    </a:p>
                  </a:txBody>
                  <a:tcPr marL="68580" marR="68580" marT="0" marB="0" anchor="ctr"/>
                </a:tc>
                <a:tc>
                  <a:txBody>
                    <a:bodyPr/>
                    <a:lstStyle/>
                    <a:p>
                      <a:pPr algn="l">
                        <a:lnSpc>
                          <a:spcPct val="115000"/>
                        </a:lnSpc>
                        <a:spcAft>
                          <a:spcPts val="0"/>
                        </a:spcAft>
                      </a:pPr>
                      <a:r>
                        <a:rPr lang="es-ES_tradnl" sz="1600" dirty="0">
                          <a:effectLst/>
                        </a:rPr>
                        <a:t>Se selecciona un texto.	</a:t>
                      </a:r>
                      <a:endParaRPr lang="es-ES" sz="2000" dirty="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18"/>
                  </a:ext>
                </a:extLst>
              </a:tr>
              <a:tr h="200282">
                <a:tc>
                  <a:txBody>
                    <a:bodyPr/>
                    <a:lstStyle/>
                    <a:p>
                      <a:pPr algn="l">
                        <a:lnSpc>
                          <a:spcPct val="115000"/>
                        </a:lnSpc>
                        <a:spcAft>
                          <a:spcPts val="0"/>
                        </a:spcAft>
                      </a:pPr>
                      <a:r>
                        <a:rPr lang="es-ES_tradnl" sz="1600">
                          <a:effectLst/>
                        </a:rPr>
                        <a:t>onunload</a:t>
                      </a:r>
                      <a:endParaRPr lang="es-ES" sz="1800" b="1">
                        <a:solidFill>
                          <a:srgbClr val="002060"/>
                        </a:solidFill>
                        <a:effectLst/>
                        <a:latin typeface="Courier New"/>
                        <a:ea typeface="Times New Roman"/>
                        <a:cs typeface="Calibri"/>
                      </a:endParaRPr>
                    </a:p>
                  </a:txBody>
                  <a:tcPr marL="68580" marR="68580" marT="0" marB="0" anchor="ctr"/>
                </a:tc>
                <a:tc>
                  <a:txBody>
                    <a:bodyPr/>
                    <a:lstStyle/>
                    <a:p>
                      <a:pPr algn="l">
                        <a:lnSpc>
                          <a:spcPct val="115000"/>
                        </a:lnSpc>
                        <a:spcAft>
                          <a:spcPts val="0"/>
                        </a:spcAft>
                      </a:pPr>
                      <a:r>
                        <a:rPr lang="es-ES_tradnl" sz="1600" dirty="0">
                          <a:effectLst/>
                        </a:rPr>
                        <a:t>El usuario abandona una página.	</a:t>
                      </a:r>
                      <a:endParaRPr lang="es-ES" sz="2000" dirty="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1404512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5616" y="188640"/>
            <a:ext cx="7818072" cy="634082"/>
          </a:xfrm>
        </p:spPr>
        <p:txBody>
          <a:bodyPr>
            <a:normAutofit fontScale="90000"/>
          </a:bodyPr>
          <a:lstStyle/>
          <a:p>
            <a:r>
              <a:rPr lang="es-ES" dirty="0" smtClean="0"/>
              <a:t>Orden de disparo de los eventos</a:t>
            </a:r>
            <a:endParaRPr lang="es-ES" dirty="0"/>
          </a:p>
        </p:txBody>
      </p:sp>
      <p:sp>
        <p:nvSpPr>
          <p:cNvPr id="3" name="2 Marcador de contenido"/>
          <p:cNvSpPr>
            <a:spLocks noGrp="1"/>
          </p:cNvSpPr>
          <p:nvPr>
            <p:ph idx="1"/>
          </p:nvPr>
        </p:nvSpPr>
        <p:spPr>
          <a:xfrm>
            <a:off x="1115616" y="908719"/>
            <a:ext cx="7818072" cy="2799723"/>
          </a:xfrm>
        </p:spPr>
        <p:txBody>
          <a:bodyPr>
            <a:noAutofit/>
          </a:bodyPr>
          <a:lstStyle/>
          <a:p>
            <a:pPr>
              <a:spcBef>
                <a:spcPts val="0"/>
              </a:spcBef>
            </a:pPr>
            <a:r>
              <a:rPr lang="es-ES" sz="1600" dirty="0"/>
              <a:t>En el modelo DOM, los objetos del HTML se asemejan a un árbol que partiendo de la raíz (objeto </a:t>
            </a:r>
            <a:r>
              <a:rPr lang="es-ES_tradnl" sz="1600" b="1" dirty="0" err="1"/>
              <a:t>document</a:t>
            </a:r>
            <a:r>
              <a:rPr lang="es-ES" sz="1600" dirty="0"/>
              <a:t>) </a:t>
            </a:r>
          </a:p>
          <a:p>
            <a:pPr>
              <a:spcBef>
                <a:spcPts val="0"/>
              </a:spcBef>
            </a:pPr>
            <a:r>
              <a:rPr lang="es-ES" sz="1600" dirty="0"/>
              <a:t>E</a:t>
            </a:r>
            <a:r>
              <a:rPr lang="es-ES" sz="1600" dirty="0" smtClean="0"/>
              <a:t>n </a:t>
            </a:r>
            <a:r>
              <a:rPr lang="es-ES" sz="1600" dirty="0"/>
              <a:t>un documento XHTML podemos tener un objeto que está contenido dentro de otro, este último a su vez dentro de otro, y un largo etcétera.</a:t>
            </a:r>
          </a:p>
          <a:p>
            <a:pPr>
              <a:spcBef>
                <a:spcPts val="0"/>
              </a:spcBef>
            </a:pPr>
            <a:r>
              <a:rPr lang="es-ES" sz="1600" dirty="0"/>
              <a:t>Imagina que tenemos un elemento contenido dentro de otro elemento y que tenemos programado el mismo tipo de evento para ambos (por ejemplo el evento clic). ¿Cuál de ellos se disparará primero? </a:t>
            </a:r>
          </a:p>
          <a:p>
            <a:pPr>
              <a:spcBef>
                <a:spcPts val="0"/>
              </a:spcBef>
            </a:pPr>
            <a:r>
              <a:rPr lang="es-ES" sz="1600" dirty="0"/>
              <a:t>Sorprendentemente, esto va a depender del tipo de navegador que tengamos.</a:t>
            </a:r>
          </a:p>
          <a:p>
            <a:pPr>
              <a:spcBef>
                <a:spcPts val="0"/>
              </a:spcBef>
            </a:pPr>
            <a:r>
              <a:rPr lang="es-ES" sz="1600" dirty="0"/>
              <a:t>Si el usuario posiciona el ratón sobre la zona central que abarca el Elemento 2 y realiza un clic con el ratón,  lanzará el evento clic en ambos elementos. ¿Pero cuál de ellos se disparará primero?, ¿cuál es el orden en el que se van a ejecutar las acciones asociadas a estos eventos</a:t>
            </a:r>
            <a:r>
              <a:rPr lang="es-ES" sz="1600" dirty="0" smtClean="0"/>
              <a:t>?</a:t>
            </a:r>
            <a:endParaRPr lang="es-ES" sz="1600" dirty="0"/>
          </a:p>
        </p:txBody>
      </p:sp>
      <p:pic>
        <p:nvPicPr>
          <p:cNvPr id="4" name="3 Imagen" descr="Gráfico en el que se ven dos rectángulos Elemento 1 exterior en color verde y Elemento 2 interior en color amarillo."/>
          <p:cNvPicPr/>
          <p:nvPr/>
        </p:nvPicPr>
        <p:blipFill>
          <a:blip r:embed="rId2">
            <a:extLst>
              <a:ext uri="{28A0092B-C50C-407E-A947-70E740481C1C}">
                <a14:useLocalDpi xmlns:a14="http://schemas.microsoft.com/office/drawing/2010/main" val="0"/>
              </a:ext>
            </a:extLst>
          </a:blip>
          <a:srcRect/>
          <a:stretch>
            <a:fillRect/>
          </a:stretch>
        </p:blipFill>
        <p:spPr bwMode="auto">
          <a:xfrm>
            <a:off x="1141357" y="3933056"/>
            <a:ext cx="1552933" cy="1008112"/>
          </a:xfrm>
          <a:prstGeom prst="rect">
            <a:avLst/>
          </a:prstGeom>
          <a:noFill/>
          <a:ln>
            <a:noFill/>
          </a:ln>
        </p:spPr>
      </p:pic>
      <p:sp>
        <p:nvSpPr>
          <p:cNvPr id="5" name="4 CuadroTexto"/>
          <p:cNvSpPr txBox="1"/>
          <p:nvPr/>
        </p:nvSpPr>
        <p:spPr>
          <a:xfrm>
            <a:off x="2843808" y="3708443"/>
            <a:ext cx="5976664" cy="3139321"/>
          </a:xfrm>
          <a:prstGeom prst="rect">
            <a:avLst/>
          </a:prstGeom>
          <a:noFill/>
        </p:spPr>
        <p:txBody>
          <a:bodyPr wrap="square" rtlCol="0">
            <a:spAutoFit/>
          </a:bodyPr>
          <a:lstStyle/>
          <a:p>
            <a:r>
              <a:rPr lang="es-ES" dirty="0"/>
              <a:t>Tenemos dos </a:t>
            </a:r>
            <a:r>
              <a:rPr lang="es-ES" b="1" dirty="0"/>
              <a:t>Modelos </a:t>
            </a:r>
            <a:r>
              <a:rPr lang="es-ES" b="1" dirty="0" smtClean="0"/>
              <a:t>propuestos</a:t>
            </a:r>
            <a:r>
              <a:rPr lang="es-ES" dirty="0" smtClean="0"/>
              <a:t>:</a:t>
            </a:r>
            <a:endParaRPr lang="es-ES" dirty="0"/>
          </a:p>
          <a:p>
            <a:pPr marL="285750" lvl="0" indent="-285750">
              <a:buFont typeface="Arial" panose="020B0604020202020204" pitchFamily="34" charset="0"/>
              <a:buChar char="•"/>
            </a:pPr>
            <a:r>
              <a:rPr lang="es-ES" dirty="0"/>
              <a:t>Netscape dijo que el evento en el Elemento1 tendrá lugar primero. Es lo que se conoce como "captura de eventos".</a:t>
            </a:r>
          </a:p>
          <a:p>
            <a:pPr marL="285750" lvl="0" indent="-285750">
              <a:buFont typeface="Arial" panose="020B0604020202020204" pitchFamily="34" charset="0"/>
              <a:buChar char="•"/>
            </a:pPr>
            <a:r>
              <a:rPr lang="es-ES" dirty="0"/>
              <a:t>Microsoft dijo que el evento en el Elemento2 tendrá preferencia. Es lo que se conoce como </a:t>
            </a:r>
            <a:r>
              <a:rPr lang="es-ES" dirty="0" err="1"/>
              <a:t>bubbling</a:t>
            </a:r>
            <a:r>
              <a:rPr lang="es-ES" dirty="0"/>
              <a:t> "propagación </a:t>
            </a:r>
            <a:r>
              <a:rPr lang="es-ES" i="1" dirty="0"/>
              <a:t>hacia</a:t>
            </a:r>
            <a:r>
              <a:rPr lang="es-ES" dirty="0"/>
              <a:t> arriba de eventos".</a:t>
            </a:r>
          </a:p>
          <a:p>
            <a:r>
              <a:rPr lang="es-ES" dirty="0"/>
              <a:t>Los dos modelos son claramente opuestos. Internet Explorer sólo soporta el segundo modelo. Mozilla, Opera 7 y </a:t>
            </a:r>
            <a:r>
              <a:rPr lang="es-ES" dirty="0" err="1"/>
              <a:t>Konqueror</a:t>
            </a:r>
            <a:r>
              <a:rPr lang="es-ES" dirty="0"/>
              <a:t> soportan los dos modelos. Y las versiones antiguas de Opera e </a:t>
            </a:r>
            <a:r>
              <a:rPr lang="es-ES" dirty="0" err="1"/>
              <a:t>iCab</a:t>
            </a:r>
            <a:r>
              <a:rPr lang="es-ES" dirty="0"/>
              <a:t> no soportan ninguno.</a:t>
            </a:r>
          </a:p>
          <a:p>
            <a:endParaRPr lang="es-ES" dirty="0"/>
          </a:p>
        </p:txBody>
      </p:sp>
    </p:spTree>
    <p:extLst>
      <p:ext uri="{BB962C8B-B14F-4D97-AF65-F5344CB8AC3E}">
        <p14:creationId xmlns:p14="http://schemas.microsoft.com/office/powerpoint/2010/main" val="3265774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187624" y="1052736"/>
            <a:ext cx="7488832" cy="3672408"/>
          </a:xfrm>
        </p:spPr>
        <p:txBody>
          <a:bodyPr>
            <a:normAutofit fontScale="70000" lnSpcReduction="20000"/>
          </a:bodyPr>
          <a:lstStyle/>
          <a:p>
            <a:r>
              <a:rPr lang="es-ES" dirty="0"/>
              <a:t>W3C decidió tomar una posición intermedia. Así supone que, </a:t>
            </a:r>
            <a:r>
              <a:rPr lang="es-ES" dirty="0">
                <a:solidFill>
                  <a:srgbClr val="FF0000"/>
                </a:solidFill>
              </a:rPr>
              <a:t>cuando se produce un evento primero se producirá la fase de captura</a:t>
            </a:r>
            <a:r>
              <a:rPr lang="es-ES" dirty="0"/>
              <a:t> hasta llegar al elemento de destino, y luego se producirá la fase de propagación hacia arriba en el modelo del DOM. Este modelo es el estándar, que todos los navegadores deberían seguir para ser compatibles entre sí</a:t>
            </a:r>
            <a:r>
              <a:rPr lang="es-ES" dirty="0" smtClean="0"/>
              <a:t>.</a:t>
            </a:r>
          </a:p>
          <a:p>
            <a:pPr marL="82296" indent="0">
              <a:buNone/>
            </a:pPr>
            <a:endParaRPr lang="es-ES" dirty="0"/>
          </a:p>
          <a:p>
            <a:r>
              <a:rPr lang="es-ES" dirty="0"/>
              <a:t>Si </a:t>
            </a:r>
            <a:r>
              <a:rPr lang="es-ES" dirty="0" smtClean="0"/>
              <a:t>se usa </a:t>
            </a:r>
            <a:r>
              <a:rPr lang="es-ES" dirty="0"/>
              <a:t>el método </a:t>
            </a:r>
            <a:r>
              <a:rPr lang="es-ES_tradnl" b="1" dirty="0" err="1"/>
              <a:t>addEventListener</a:t>
            </a:r>
            <a:r>
              <a:rPr lang="es-ES" dirty="0"/>
              <a:t> podrás decidir cuando quieres que se registre el evento: en la fase de captura o en la fase de burbujeo. Para ello tendrás que dar el valor true o false, respectivamente, al tercer parámetro. Por ejemplo:</a:t>
            </a:r>
          </a:p>
          <a:p>
            <a:endParaRPr lang="es-ES" dirty="0"/>
          </a:p>
        </p:txBody>
      </p:sp>
      <p:sp>
        <p:nvSpPr>
          <p:cNvPr id="4" name="1 Título"/>
          <p:cNvSpPr>
            <a:spLocks noGrp="1"/>
          </p:cNvSpPr>
          <p:nvPr>
            <p:ph type="title"/>
          </p:nvPr>
        </p:nvSpPr>
        <p:spPr>
          <a:xfrm>
            <a:off x="1115616" y="116632"/>
            <a:ext cx="7818072" cy="720080"/>
          </a:xfrm>
        </p:spPr>
        <p:txBody>
          <a:bodyPr>
            <a:noAutofit/>
          </a:bodyPr>
          <a:lstStyle/>
          <a:p>
            <a:r>
              <a:rPr lang="es-ES" sz="2800" dirty="0" smtClean="0"/>
              <a:t>Orden de disparo de los eventos: </a:t>
            </a:r>
            <a:r>
              <a:rPr lang="es-ES" sz="3600" dirty="0" smtClean="0"/>
              <a:t>modelo W3C</a:t>
            </a:r>
            <a:endParaRPr lang="es-ES" sz="2800" dirty="0"/>
          </a:p>
        </p:txBody>
      </p:sp>
      <p:pic>
        <p:nvPicPr>
          <p:cNvPr id="5" name="4 Imagen" descr="Gráfico en el que se ven dos rectángulos Elemento 1 exterior (verde) y Elemento 2 interior (amarillo) y 2 feclas: una exterior que llega hasta el elemento 2 y una interior que sale hasta el elemento 1. Este es el modelo de eventos de la W3C, en el que se produce primero la fase de captura y luego la fase de burbujeo."/>
          <p:cNvPicPr/>
          <p:nvPr/>
        </p:nvPicPr>
        <p:blipFill>
          <a:blip r:embed="rId2">
            <a:extLst>
              <a:ext uri="{28A0092B-C50C-407E-A947-70E740481C1C}">
                <a14:useLocalDpi xmlns:a14="http://schemas.microsoft.com/office/drawing/2010/main" val="0"/>
              </a:ext>
            </a:extLst>
          </a:blip>
          <a:srcRect/>
          <a:stretch>
            <a:fillRect/>
          </a:stretch>
        </p:blipFill>
        <p:spPr bwMode="auto">
          <a:xfrm>
            <a:off x="4092989" y="4869160"/>
            <a:ext cx="1904365" cy="1331595"/>
          </a:xfrm>
          <a:prstGeom prst="rect">
            <a:avLst/>
          </a:prstGeom>
          <a:noFill/>
          <a:ln>
            <a:noFill/>
          </a:ln>
        </p:spPr>
      </p:pic>
    </p:spTree>
    <p:extLst>
      <p:ext uri="{BB962C8B-B14F-4D97-AF65-F5344CB8AC3E}">
        <p14:creationId xmlns:p14="http://schemas.microsoft.com/office/powerpoint/2010/main" val="1766466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5616" y="274638"/>
            <a:ext cx="7818072" cy="562074"/>
          </a:xfrm>
        </p:spPr>
        <p:txBody>
          <a:bodyPr>
            <a:normAutofit fontScale="90000"/>
          </a:bodyPr>
          <a:lstStyle/>
          <a:p>
            <a:r>
              <a:rPr lang="es-ES" sz="3100" dirty="0"/>
              <a:t>Orden de disparo de los eventos:</a:t>
            </a:r>
            <a:r>
              <a:rPr lang="es-ES" sz="4400" dirty="0"/>
              <a:t> </a:t>
            </a:r>
            <a:r>
              <a:rPr lang="es-ES" sz="4000" dirty="0"/>
              <a:t>modelo</a:t>
            </a:r>
            <a:r>
              <a:rPr lang="es-ES" sz="4400" dirty="0"/>
              <a:t> W3C</a:t>
            </a:r>
            <a:endParaRPr lang="es-ES" dirty="0"/>
          </a:p>
        </p:txBody>
      </p:sp>
      <p:sp>
        <p:nvSpPr>
          <p:cNvPr id="3" name="2 Marcador de contenido"/>
          <p:cNvSpPr>
            <a:spLocks noGrp="1"/>
          </p:cNvSpPr>
          <p:nvPr>
            <p:ph idx="1"/>
          </p:nvPr>
        </p:nvSpPr>
        <p:spPr>
          <a:xfrm>
            <a:off x="1187624" y="1052736"/>
            <a:ext cx="7498080" cy="5184576"/>
          </a:xfrm>
        </p:spPr>
        <p:txBody>
          <a:bodyPr>
            <a:normAutofit fontScale="55000" lnSpcReduction="20000"/>
          </a:bodyPr>
          <a:lstStyle/>
          <a:p>
            <a:pPr marL="82296" indent="0">
              <a:buNone/>
            </a:pPr>
            <a:r>
              <a:rPr lang="es-ES" sz="2900" dirty="0">
                <a:latin typeface="Courier New" panose="02070309020205020404" pitchFamily="49" charset="0"/>
                <a:cs typeface="Courier New" panose="02070309020205020404" pitchFamily="49" charset="0"/>
              </a:rPr>
              <a:t>elemento1.addEventListener('click',hacerAlgo1,true); </a:t>
            </a:r>
          </a:p>
          <a:p>
            <a:pPr marL="82296" indent="0">
              <a:buNone/>
            </a:pPr>
            <a:r>
              <a:rPr lang="es-ES" sz="2900" dirty="0">
                <a:latin typeface="Courier New" panose="02070309020205020404" pitchFamily="49" charset="0"/>
                <a:cs typeface="Courier New" panose="02070309020205020404" pitchFamily="49" charset="0"/>
              </a:rPr>
              <a:t>//elemento1 representa la caja verde</a:t>
            </a:r>
          </a:p>
          <a:p>
            <a:pPr marL="82296" indent="0">
              <a:buNone/>
            </a:pPr>
            <a:r>
              <a:rPr lang="es-ES" sz="2900" dirty="0">
                <a:latin typeface="Courier New" panose="02070309020205020404" pitchFamily="49" charset="0"/>
                <a:cs typeface="Courier New" panose="02070309020205020404" pitchFamily="49" charset="0"/>
              </a:rPr>
              <a:t>elemento2.addEventListener('click',hacerAlgo2,false);</a:t>
            </a:r>
          </a:p>
          <a:p>
            <a:pPr marL="82296" indent="0">
              <a:buNone/>
            </a:pPr>
            <a:r>
              <a:rPr lang="es-ES" sz="2900" dirty="0">
                <a:latin typeface="Courier New" panose="02070309020205020404" pitchFamily="49" charset="0"/>
                <a:cs typeface="Courier New" panose="02070309020205020404" pitchFamily="49" charset="0"/>
              </a:rPr>
              <a:t>//elemento2 representa la caja amarilla</a:t>
            </a:r>
          </a:p>
          <a:p>
            <a:r>
              <a:rPr lang="es-ES" sz="3600" dirty="0"/>
              <a:t>Si el usuario hace clic en el elemento2 ocurrirá lo siguiente:</a:t>
            </a:r>
          </a:p>
          <a:p>
            <a:pPr lvl="1"/>
            <a:r>
              <a:rPr lang="es-ES" sz="2900" dirty="0"/>
              <a:t>1.	El evento clic comenzará en la fase de captura. </a:t>
            </a:r>
          </a:p>
          <a:p>
            <a:pPr lvl="1"/>
            <a:r>
              <a:rPr lang="es-ES" sz="2900" dirty="0"/>
              <a:t>2.	El gestor de eventos comprueba si hay algún ancestro del elemento2 en el árbol del DOM que tenga programado un evento </a:t>
            </a:r>
            <a:r>
              <a:rPr lang="es-ES" sz="2900" dirty="0" err="1"/>
              <a:t>onclick</a:t>
            </a:r>
            <a:r>
              <a:rPr lang="es-ES" sz="2900" dirty="0"/>
              <a:t> para la fase de captura (true).</a:t>
            </a:r>
          </a:p>
          <a:p>
            <a:pPr lvl="1"/>
            <a:r>
              <a:rPr lang="es-ES" sz="2900" dirty="0"/>
              <a:t>3.	El gestor de eventos encuentra un elemento1.hacerAlgo1() que ejecutará primero, pues su tercer argumento tiene un valor true.</a:t>
            </a:r>
          </a:p>
          <a:p>
            <a:pPr lvl="1"/>
            <a:r>
              <a:rPr lang="es-ES" sz="2900" dirty="0"/>
              <a:t>4.	El evento viajará hacia el destino (elemento2), pero no encontrará más eventos para la fase de captura. Entonces el evento pasa a la fase de propagación, y ejecuta hacerAlgo2(), el cual está programado para esta fase (con un valor false en su tercer argumento).</a:t>
            </a:r>
          </a:p>
          <a:p>
            <a:pPr lvl="1"/>
            <a:r>
              <a:rPr lang="es-ES" sz="2900" dirty="0"/>
              <a:t>5.	El evento viaja hacia arriba de nuevo y chequea si algún ancestro tiene programado ese evento para la fase de propagación. Éste no será el caso, por lo que no hará nada más.</a:t>
            </a:r>
          </a:p>
          <a:p>
            <a:pPr lvl="1"/>
            <a:r>
              <a:rPr lang="es-ES" sz="2900" dirty="0"/>
              <a:t>6.	Para detener la propagación del evento en la fase de propagación, disponemos del método </a:t>
            </a:r>
            <a:r>
              <a:rPr lang="es-ES" sz="2900" dirty="0" err="1"/>
              <a:t>stopPropagation</a:t>
            </a:r>
            <a:r>
              <a:rPr lang="es-ES" sz="2900" dirty="0"/>
              <a:t>(). En la fase de captura es imposible detener la propagación.</a:t>
            </a:r>
          </a:p>
          <a:p>
            <a:endParaRPr lang="es-ES" sz="3600" dirty="0"/>
          </a:p>
        </p:txBody>
      </p:sp>
      <p:pic>
        <p:nvPicPr>
          <p:cNvPr id="4" name="4 Imagen" descr="Gráfico en el que se ven dos rectángulos Elemento 1 exterior (verde) y Elemento 2 interior (amarillo) y 2 feclas: una exterior que llega hasta el elemento 2 y una interior que sale hasta el elemento 1. Este es el modelo de eventos de la W3C, en el que se produce primero la fase de captura y luego la fase de burbujeo."/>
          <p:cNvPicPr/>
          <p:nvPr/>
        </p:nvPicPr>
        <p:blipFill>
          <a:blip r:embed="rId2">
            <a:extLst>
              <a:ext uri="{28A0092B-C50C-407E-A947-70E740481C1C}">
                <a14:useLocalDpi xmlns:a14="http://schemas.microsoft.com/office/drawing/2010/main" val="0"/>
              </a:ext>
            </a:extLst>
          </a:blip>
          <a:srcRect/>
          <a:stretch>
            <a:fillRect/>
          </a:stretch>
        </p:blipFill>
        <p:spPr bwMode="auto">
          <a:xfrm>
            <a:off x="251520" y="2601461"/>
            <a:ext cx="1209344" cy="1043563"/>
          </a:xfrm>
          <a:prstGeom prst="rect">
            <a:avLst/>
          </a:prstGeom>
          <a:noFill/>
          <a:ln>
            <a:noFill/>
          </a:ln>
        </p:spPr>
      </p:pic>
    </p:spTree>
    <p:extLst>
      <p:ext uri="{BB962C8B-B14F-4D97-AF65-F5344CB8AC3E}">
        <p14:creationId xmlns:p14="http://schemas.microsoft.com/office/powerpoint/2010/main" val="1869112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5616" y="116632"/>
            <a:ext cx="7818072" cy="634082"/>
          </a:xfrm>
        </p:spPr>
        <p:txBody>
          <a:bodyPr>
            <a:normAutofit fontScale="90000"/>
          </a:bodyPr>
          <a:lstStyle/>
          <a:p>
            <a:r>
              <a:rPr lang="es-ES" dirty="0" smtClean="0"/>
              <a:t>Eventos</a:t>
            </a:r>
            <a:endParaRPr lang="es-ES" dirty="0"/>
          </a:p>
        </p:txBody>
      </p:sp>
      <p:sp>
        <p:nvSpPr>
          <p:cNvPr id="3" name="2 Marcador de contenido"/>
          <p:cNvSpPr>
            <a:spLocks noGrp="1"/>
          </p:cNvSpPr>
          <p:nvPr>
            <p:ph idx="1"/>
          </p:nvPr>
        </p:nvSpPr>
        <p:spPr>
          <a:xfrm>
            <a:off x="1043608" y="836712"/>
            <a:ext cx="7992888" cy="5688632"/>
          </a:xfrm>
        </p:spPr>
        <p:txBody>
          <a:bodyPr>
            <a:noAutofit/>
          </a:bodyPr>
          <a:lstStyle/>
          <a:p>
            <a:pPr marL="273050" indent="-190500"/>
            <a:r>
              <a:rPr lang="es-ES" sz="2000" dirty="0" smtClean="0"/>
              <a:t>JavaScript </a:t>
            </a:r>
            <a:r>
              <a:rPr lang="es-ES" sz="2000" dirty="0"/>
              <a:t>fue diseñado para añadir interactividad a las </a:t>
            </a:r>
            <a:r>
              <a:rPr lang="es-ES" sz="2000" dirty="0" smtClean="0"/>
              <a:t>páginas. </a:t>
            </a:r>
            <a:endParaRPr lang="es-ES" sz="2000" dirty="0"/>
          </a:p>
          <a:p>
            <a:pPr marL="273050" indent="-190500"/>
            <a:r>
              <a:rPr lang="es-ES" sz="2000" dirty="0"/>
              <a:t>Cuando el usuario hace algo se produce un evento. </a:t>
            </a:r>
            <a:endParaRPr lang="es-ES" sz="2000" dirty="0" smtClean="0"/>
          </a:p>
          <a:p>
            <a:pPr marL="273050" indent="-190500"/>
            <a:r>
              <a:rPr lang="es-ES" sz="2000" dirty="0" smtClean="0"/>
              <a:t>Algunos </a:t>
            </a:r>
            <a:r>
              <a:rPr lang="es-ES" sz="2000" dirty="0"/>
              <a:t>eventos </a:t>
            </a:r>
            <a:r>
              <a:rPr lang="es-ES" sz="2000" dirty="0" smtClean="0"/>
              <a:t>no </a:t>
            </a:r>
            <a:r>
              <a:rPr lang="es-ES" sz="2000" dirty="0"/>
              <a:t>están relacionados directamente con acciones de usuario: </a:t>
            </a:r>
            <a:r>
              <a:rPr lang="es-ES" sz="2000" dirty="0" smtClean="0"/>
              <a:t>p.ej. </a:t>
            </a:r>
            <a:r>
              <a:rPr lang="es-ES" sz="2000" dirty="0"/>
              <a:t>el evento </a:t>
            </a:r>
            <a:r>
              <a:rPr lang="es-ES" sz="2000" b="1" dirty="0">
                <a:solidFill>
                  <a:srgbClr val="FF0000"/>
                </a:solidFill>
              </a:rPr>
              <a:t>load</a:t>
            </a:r>
            <a:r>
              <a:rPr lang="es-ES" sz="2000" dirty="0"/>
              <a:t> de un documento, que se produce automáticamente cuando un documento ha sido cargado.</a:t>
            </a:r>
          </a:p>
          <a:p>
            <a:pPr marL="273050" indent="-190500"/>
            <a:r>
              <a:rPr lang="es-ES" sz="2000" dirty="0" smtClean="0"/>
              <a:t>Antiguamente, </a:t>
            </a:r>
            <a:r>
              <a:rPr lang="es-ES" sz="2000" dirty="0"/>
              <a:t>los eventos (</a:t>
            </a:r>
            <a:r>
              <a:rPr lang="es-ES" sz="2000" dirty="0" smtClean="0"/>
              <a:t>interacciones </a:t>
            </a:r>
            <a:r>
              <a:rPr lang="es-ES" sz="2000" dirty="0"/>
              <a:t>del usuario con el sistema), eran capturados preferentemente por gestores de eventos definidos como atributos en las etiquetas HTML (modelo de eventos en línea). </a:t>
            </a:r>
            <a:endParaRPr lang="es-ES" sz="2000" dirty="0" smtClean="0"/>
          </a:p>
          <a:p>
            <a:pPr marL="82550" indent="0">
              <a:buNone/>
            </a:pPr>
            <a:r>
              <a:rPr lang="es-ES" sz="2000" dirty="0" smtClean="0"/>
              <a:t>Por ejemplo cuando un </a:t>
            </a:r>
            <a:r>
              <a:rPr lang="es-ES" sz="2000" dirty="0"/>
              <a:t>usuario </a:t>
            </a:r>
            <a:r>
              <a:rPr lang="es-ES" sz="2000" dirty="0" smtClean="0"/>
              <a:t>hace </a:t>
            </a:r>
            <a:r>
              <a:rPr lang="es-ES" sz="2000" dirty="0"/>
              <a:t>clic en un botón, se disparaba el evento </a:t>
            </a:r>
            <a:r>
              <a:rPr lang="es-ES" sz="2000" b="1" dirty="0" err="1"/>
              <a:t>onclick</a:t>
            </a:r>
            <a:r>
              <a:rPr lang="es-ES" sz="2000" dirty="0"/>
              <a:t> que se había programado en la etiqueta HTML. Ese evento hacía una llamada a una función en la que se realizaban las operaciones programadas por el usuario.</a:t>
            </a:r>
          </a:p>
          <a:p>
            <a:pPr marL="273050" indent="-190500"/>
            <a:r>
              <a:rPr lang="es-ES" sz="2000" dirty="0" smtClean="0"/>
              <a:t>Todo </a:t>
            </a:r>
            <a:r>
              <a:rPr lang="es-ES" sz="2000" dirty="0"/>
              <a:t>ese modo de gestión de eventos </a:t>
            </a:r>
            <a:r>
              <a:rPr lang="es-ES" sz="2000" dirty="0" smtClean="0"/>
              <a:t>(modelo de eventos en línea) sigue funcionando, aunque hoy en día se encuentra en desuso</a:t>
            </a:r>
            <a:endParaRPr lang="es-ES" sz="2000" dirty="0"/>
          </a:p>
          <a:p>
            <a:pPr marL="273050" indent="-190500"/>
            <a:r>
              <a:rPr lang="es-ES" sz="2000" dirty="0" smtClean="0"/>
              <a:t>hay </a:t>
            </a:r>
            <a:r>
              <a:rPr lang="es-ES" sz="2000" dirty="0"/>
              <a:t>que intentar usar modelos de detección de eventos estándar y que sean los navegadores los que tengan que adaptarse a ese modelo</a:t>
            </a:r>
            <a:r>
              <a:rPr lang="es-ES" sz="2000" dirty="0" smtClean="0"/>
              <a:t>.</a:t>
            </a:r>
            <a:endParaRPr lang="es-ES" sz="2000" dirty="0"/>
          </a:p>
        </p:txBody>
      </p:sp>
    </p:spTree>
    <p:extLst>
      <p:ext uri="{BB962C8B-B14F-4D97-AF65-F5344CB8AC3E}">
        <p14:creationId xmlns:p14="http://schemas.microsoft.com/office/powerpoint/2010/main" val="2865308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5616" y="116632"/>
            <a:ext cx="7818072" cy="778098"/>
          </a:xfrm>
        </p:spPr>
        <p:txBody>
          <a:bodyPr>
            <a:normAutofit/>
          </a:bodyPr>
          <a:lstStyle/>
          <a:p>
            <a:r>
              <a:rPr lang="es-ES" sz="3600" dirty="0" smtClean="0"/>
              <a:t>Modelo de registro de eventos en línea</a:t>
            </a:r>
            <a:endParaRPr lang="es-ES" sz="3600" dirty="0"/>
          </a:p>
        </p:txBody>
      </p:sp>
      <p:sp>
        <p:nvSpPr>
          <p:cNvPr id="3" name="2 Marcador de contenido"/>
          <p:cNvSpPr>
            <a:spLocks noGrp="1"/>
          </p:cNvSpPr>
          <p:nvPr>
            <p:ph idx="1"/>
          </p:nvPr>
        </p:nvSpPr>
        <p:spPr>
          <a:xfrm>
            <a:off x="1115616" y="980728"/>
            <a:ext cx="7818072" cy="5760640"/>
          </a:xfrm>
        </p:spPr>
        <p:txBody>
          <a:bodyPr>
            <a:noAutofit/>
          </a:bodyPr>
          <a:lstStyle/>
          <a:p>
            <a:r>
              <a:rPr lang="es-ES" sz="2000" dirty="0" smtClean="0"/>
              <a:t>En </a:t>
            </a:r>
            <a:r>
              <a:rPr lang="es-ES" sz="2000" dirty="0"/>
              <a:t>el modelo de registro de eventos en línea (estandarizado por Netscape), el evento es añadido como un atributo más a la etiqueta HTML del objeto sobre el cual se quiere controlar un determinado suceso, como en el siguiente ejemplo en el que al hacer clic en el enlace, se llama al gestor de eventos </a:t>
            </a:r>
            <a:r>
              <a:rPr lang="es-ES" sz="2000" dirty="0" err="1"/>
              <a:t>onClick</a:t>
            </a:r>
            <a:r>
              <a:rPr lang="es-ES" sz="2000" dirty="0"/>
              <a:t> y se ejecuta el script, que contiene en este caso una alerta de JavaScript</a:t>
            </a:r>
            <a:r>
              <a:rPr lang="es-ES" sz="2000" dirty="0" smtClean="0"/>
              <a:t>.</a:t>
            </a:r>
          </a:p>
          <a:p>
            <a:pPr marL="82296" indent="0">
              <a:buNone/>
            </a:pPr>
            <a:endParaRPr lang="es-ES" sz="1600" dirty="0"/>
          </a:p>
          <a:p>
            <a:pPr marL="82296" indent="0">
              <a:buNone/>
            </a:pPr>
            <a:r>
              <a:rPr lang="es-ES" sz="1600" dirty="0">
                <a:latin typeface="Courier New" panose="02070309020205020404" pitchFamily="49" charset="0"/>
                <a:cs typeface="Courier New" panose="02070309020205020404" pitchFamily="49" charset="0"/>
              </a:rPr>
              <a:t>&lt;a </a:t>
            </a:r>
            <a:r>
              <a:rPr lang="es-ES" sz="1600" dirty="0" err="1">
                <a:latin typeface="Courier New" panose="02070309020205020404" pitchFamily="49" charset="0"/>
                <a:cs typeface="Courier New" panose="02070309020205020404" pitchFamily="49" charset="0"/>
              </a:rPr>
              <a:t>href</a:t>
            </a:r>
            <a:r>
              <a:rPr lang="es-ES" sz="1600" dirty="0">
                <a:latin typeface="Courier New" panose="02070309020205020404" pitchFamily="49" charset="0"/>
                <a:cs typeface="Courier New" panose="02070309020205020404" pitchFamily="49" charset="0"/>
              </a:rPr>
              <a:t>="pagina.html" </a:t>
            </a:r>
            <a:r>
              <a:rPr lang="es-ES" sz="1600" dirty="0" err="1" smtClean="0">
                <a:solidFill>
                  <a:srgbClr val="FF0000"/>
                </a:solidFill>
                <a:latin typeface="Courier New" panose="02070309020205020404" pitchFamily="49" charset="0"/>
                <a:cs typeface="Courier New" panose="02070309020205020404" pitchFamily="49" charset="0"/>
              </a:rPr>
              <a:t>onclick</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alert</a:t>
            </a:r>
            <a:r>
              <a:rPr lang="es-ES" sz="1600" dirty="0">
                <a:latin typeface="Courier New" panose="02070309020205020404" pitchFamily="49" charset="0"/>
                <a:cs typeface="Courier New" panose="02070309020205020404" pitchFamily="49" charset="0"/>
              </a:rPr>
              <a:t>('Has pulsado en el enlace')"&gt;Pulsa aquí&lt;/a</a:t>
            </a:r>
            <a:r>
              <a:rPr lang="es-ES" sz="1600" dirty="0" smtClean="0">
                <a:latin typeface="Courier New" panose="02070309020205020404" pitchFamily="49" charset="0"/>
                <a:cs typeface="Courier New" panose="02070309020205020404" pitchFamily="49" charset="0"/>
              </a:rPr>
              <a:t>&gt;</a:t>
            </a:r>
          </a:p>
          <a:p>
            <a:pPr marL="82296" indent="0">
              <a:buNone/>
            </a:pPr>
            <a:endParaRPr lang="es-ES" sz="1600" dirty="0">
              <a:latin typeface="Courier New" panose="02070309020205020404" pitchFamily="49" charset="0"/>
              <a:cs typeface="Courier New" panose="02070309020205020404" pitchFamily="49" charset="0"/>
            </a:endParaRPr>
          </a:p>
          <a:p>
            <a:r>
              <a:rPr lang="es-ES" sz="2400" dirty="0" smtClean="0"/>
              <a:t>A continuación, </a:t>
            </a:r>
            <a:r>
              <a:rPr lang="es-ES" sz="2400" dirty="0"/>
              <a:t>hacemos lo mismo pero llamando a una función</a:t>
            </a:r>
            <a:r>
              <a:rPr lang="es-ES" sz="2400" dirty="0" smtClean="0"/>
              <a:t>:</a:t>
            </a:r>
          </a:p>
          <a:p>
            <a:pPr marL="82296" indent="0">
              <a:buNone/>
            </a:pPr>
            <a:endParaRPr lang="es-ES" sz="1600" dirty="0"/>
          </a:p>
          <a:p>
            <a:pPr marL="82296" indent="0">
              <a:buNone/>
            </a:pPr>
            <a:r>
              <a:rPr lang="es-ES" sz="1600" dirty="0">
                <a:latin typeface="Courier New" panose="02070309020205020404" pitchFamily="49" charset="0"/>
                <a:cs typeface="Courier New" panose="02070309020205020404" pitchFamily="49" charset="0"/>
              </a:rPr>
              <a:t>&lt;a </a:t>
            </a:r>
            <a:r>
              <a:rPr lang="es-ES" sz="1600" dirty="0" err="1">
                <a:latin typeface="Courier New" panose="02070309020205020404" pitchFamily="49" charset="0"/>
                <a:cs typeface="Courier New" panose="02070309020205020404" pitchFamily="49" charset="0"/>
              </a:rPr>
              <a:t>href</a:t>
            </a:r>
            <a:r>
              <a:rPr lang="es-ES" sz="1600" dirty="0">
                <a:latin typeface="Courier New" panose="02070309020205020404" pitchFamily="49" charset="0"/>
                <a:cs typeface="Courier New" panose="02070309020205020404" pitchFamily="49" charset="0"/>
              </a:rPr>
              <a:t>="pagina.html" </a:t>
            </a:r>
            <a:r>
              <a:rPr lang="es-ES" sz="1600" dirty="0" err="1" smtClean="0">
                <a:solidFill>
                  <a:srgbClr val="FF0000"/>
                </a:solidFill>
                <a:latin typeface="Courier New" panose="02070309020205020404" pitchFamily="49" charset="0"/>
                <a:cs typeface="Courier New" panose="02070309020205020404" pitchFamily="49" charset="0"/>
              </a:rPr>
              <a:t>onclick</a:t>
            </a:r>
            <a:r>
              <a:rPr lang="es-ES" sz="1600" dirty="0">
                <a:solidFill>
                  <a:srgbClr val="FF0000"/>
                </a:solidFill>
                <a:latin typeface="Courier New" panose="02070309020205020404" pitchFamily="49" charset="0"/>
                <a:cs typeface="Courier New" panose="02070309020205020404" pitchFamily="49" charset="0"/>
              </a:rPr>
              <a:t>="alertar()"</a:t>
            </a:r>
            <a:r>
              <a:rPr lang="es-ES" sz="1600" dirty="0">
                <a:latin typeface="Courier New" panose="02070309020205020404" pitchFamily="49" charset="0"/>
                <a:cs typeface="Courier New" panose="02070309020205020404" pitchFamily="49" charset="0"/>
              </a:rPr>
              <a:t>&gt;Pulsa aquí&lt;/a&gt;</a:t>
            </a:r>
          </a:p>
          <a:p>
            <a:pPr marL="82296" indent="0">
              <a:buNone/>
            </a:pPr>
            <a:r>
              <a:rPr lang="es-ES" sz="1600" dirty="0">
                <a:latin typeface="Courier New" panose="02070309020205020404" pitchFamily="49" charset="0"/>
                <a:cs typeface="Courier New" panose="02070309020205020404" pitchFamily="49" charset="0"/>
              </a:rPr>
              <a:t>//siendo la función alertar()</a:t>
            </a:r>
          </a:p>
          <a:p>
            <a:pPr marL="82296" indent="0">
              <a:buNone/>
            </a:pPr>
            <a:r>
              <a:rPr lang="es-ES" sz="1600" b="1" dirty="0" err="1">
                <a:solidFill>
                  <a:srgbClr val="FF0000"/>
                </a:solidFill>
                <a:latin typeface="Courier New" panose="02070309020205020404" pitchFamily="49" charset="0"/>
                <a:cs typeface="Courier New" panose="02070309020205020404" pitchFamily="49" charset="0"/>
              </a:rPr>
              <a:t>function</a:t>
            </a:r>
            <a:r>
              <a:rPr lang="es-ES" sz="1600" b="1" dirty="0">
                <a:solidFill>
                  <a:srgbClr val="FF0000"/>
                </a:solidFill>
                <a:latin typeface="Courier New" panose="02070309020205020404" pitchFamily="49" charset="0"/>
                <a:cs typeface="Courier New" panose="02070309020205020404" pitchFamily="49" charset="0"/>
              </a:rPr>
              <a:t> alertar</a:t>
            </a:r>
            <a:r>
              <a:rPr lang="es-ES" sz="1600" dirty="0">
                <a:latin typeface="Courier New" panose="02070309020205020404" pitchFamily="49" charset="0"/>
                <a:cs typeface="Courier New" panose="02070309020205020404" pitchFamily="49" charset="0"/>
              </a:rPr>
              <a:t>(){</a:t>
            </a:r>
          </a:p>
          <a:p>
            <a:pPr marL="82296" indent="0">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alert</a:t>
            </a:r>
            <a:r>
              <a:rPr lang="es-ES" sz="1600" dirty="0">
                <a:latin typeface="Courier New" panose="02070309020205020404" pitchFamily="49" charset="0"/>
                <a:cs typeface="Courier New" panose="02070309020205020404" pitchFamily="49" charset="0"/>
              </a:rPr>
              <a:t>("Has pulsado en el enlace");</a:t>
            </a:r>
          </a:p>
          <a:p>
            <a:pPr marL="82296" indent="0">
              <a:buNone/>
            </a:pPr>
            <a:r>
              <a:rPr lang="es-ES" sz="1600" dirty="0" smtClean="0">
                <a:latin typeface="Courier New" panose="02070309020205020404" pitchFamily="49" charset="0"/>
                <a:cs typeface="Courier New" panose="02070309020205020404" pitchFamily="49" charset="0"/>
              </a:rPr>
              <a:t>}</a:t>
            </a:r>
            <a:endParaRPr lang="es-E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95534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5616" y="274638"/>
            <a:ext cx="7818072" cy="562074"/>
          </a:xfrm>
        </p:spPr>
        <p:txBody>
          <a:bodyPr>
            <a:noAutofit/>
          </a:bodyPr>
          <a:lstStyle/>
          <a:p>
            <a:r>
              <a:rPr lang="es-ES" sz="3600" dirty="0"/>
              <a:t>Modelo de registro de eventos en línea</a:t>
            </a:r>
          </a:p>
        </p:txBody>
      </p:sp>
      <p:sp>
        <p:nvSpPr>
          <p:cNvPr id="3" name="2 Marcador de contenido"/>
          <p:cNvSpPr>
            <a:spLocks noGrp="1"/>
          </p:cNvSpPr>
          <p:nvPr>
            <p:ph idx="1"/>
          </p:nvPr>
        </p:nvSpPr>
        <p:spPr>
          <a:xfrm>
            <a:off x="1043608" y="980728"/>
            <a:ext cx="7890080" cy="5688632"/>
          </a:xfrm>
        </p:spPr>
        <p:txBody>
          <a:bodyPr>
            <a:normAutofit fontScale="55000" lnSpcReduction="20000"/>
          </a:bodyPr>
          <a:lstStyle/>
          <a:p>
            <a:r>
              <a:rPr lang="es-ES" sz="4000" b="1" dirty="0">
                <a:solidFill>
                  <a:srgbClr val="FF0000"/>
                </a:solidFill>
              </a:rPr>
              <a:t>No es recomendable </a:t>
            </a:r>
            <a:r>
              <a:rPr lang="es-ES" sz="4000" dirty="0"/>
              <a:t>usar el modelo de registro de eventos en línea. </a:t>
            </a:r>
            <a:r>
              <a:rPr lang="es-ES" sz="4000" dirty="0" smtClean="0"/>
              <a:t> Tiene </a:t>
            </a:r>
            <a:r>
              <a:rPr lang="es-ES" sz="4000" dirty="0"/>
              <a:t>el problema de que estamos mezclando la estructura de la página web con la programación de la misma.</a:t>
            </a:r>
          </a:p>
          <a:p>
            <a:r>
              <a:rPr lang="es-ES" sz="4000" dirty="0" smtClean="0"/>
              <a:t>Se debe</a:t>
            </a:r>
            <a:r>
              <a:rPr lang="es-ES" sz="4000" dirty="0" smtClean="0"/>
              <a:t> </a:t>
            </a:r>
            <a:r>
              <a:rPr lang="es-ES" sz="4000" dirty="0"/>
              <a:t>separar la programación en JavaScript de una página de su estructura HTML, al igual que intentamos separar lo que es contenido de lo que es aspecto.</a:t>
            </a:r>
          </a:p>
          <a:p>
            <a:r>
              <a:rPr lang="es-ES" sz="4000" dirty="0"/>
              <a:t>En el </a:t>
            </a:r>
            <a:r>
              <a:rPr lang="es-ES" sz="4000" b="1" dirty="0"/>
              <a:t>ejemplo anterior</a:t>
            </a:r>
            <a:r>
              <a:rPr lang="es-ES" sz="4000" dirty="0"/>
              <a:t>, </a:t>
            </a:r>
            <a:r>
              <a:rPr lang="es-ES" sz="4000" dirty="0" smtClean="0"/>
              <a:t> al hacer </a:t>
            </a:r>
            <a:r>
              <a:rPr lang="es-ES" sz="4000" dirty="0"/>
              <a:t>clic en el enlace se mostrará la alerta y a continuación </a:t>
            </a:r>
            <a:r>
              <a:rPr lang="es-ES" sz="4000" dirty="0" smtClean="0"/>
              <a:t>se </a:t>
            </a:r>
            <a:r>
              <a:rPr lang="es-ES" sz="4000" dirty="0"/>
              <a:t>conectará con la página pagina.html</a:t>
            </a:r>
            <a:r>
              <a:rPr lang="es-ES" sz="4000" dirty="0" smtClean="0"/>
              <a:t>.  </a:t>
            </a:r>
            <a:r>
              <a:rPr lang="es-ES" sz="4000" dirty="0"/>
              <a:t>En ese momento desaparecerán de memoria los objetos que estaban en un principio, cuando se originó el evento. Esto puede ser un problema ya que si, por ejemplo, la función a la que llamamos tiene que realizar varias tareas, éstas tendrían que hacerse antes de que nos conecte con la nueva página.</a:t>
            </a:r>
          </a:p>
          <a:p>
            <a:r>
              <a:rPr lang="es-ES" sz="4000" dirty="0" smtClean="0"/>
              <a:t>Si </a:t>
            </a:r>
            <a:r>
              <a:rPr lang="es-ES" sz="4000" dirty="0"/>
              <a:t>un evento genera la ejecución de un script y además también se genera la acción por defecto para ese objeto entonces:</a:t>
            </a:r>
          </a:p>
          <a:p>
            <a:pPr lvl="1"/>
            <a:r>
              <a:rPr lang="es-ES" sz="3500" b="1" dirty="0" smtClean="0">
                <a:solidFill>
                  <a:srgbClr val="FF0000"/>
                </a:solidFill>
              </a:rPr>
              <a:t>El </a:t>
            </a:r>
            <a:r>
              <a:rPr lang="es-ES" sz="3500" b="1" dirty="0">
                <a:solidFill>
                  <a:srgbClr val="FF0000"/>
                </a:solidFill>
              </a:rPr>
              <a:t>script se ejecutará primero</a:t>
            </a:r>
            <a:r>
              <a:rPr lang="es-ES" sz="3500" dirty="0">
                <a:solidFill>
                  <a:srgbClr val="FF0000"/>
                </a:solidFill>
              </a:rPr>
              <a:t>.</a:t>
            </a:r>
          </a:p>
          <a:p>
            <a:pPr lvl="1"/>
            <a:r>
              <a:rPr lang="es-ES" sz="3500" b="1" dirty="0" smtClean="0">
                <a:solidFill>
                  <a:srgbClr val="FF0000"/>
                </a:solidFill>
              </a:rPr>
              <a:t>La </a:t>
            </a:r>
            <a:r>
              <a:rPr lang="es-ES" sz="3500" b="1" dirty="0">
                <a:solidFill>
                  <a:srgbClr val="FF0000"/>
                </a:solidFill>
              </a:rPr>
              <a:t>acción por defecto se ejecutará después.</a:t>
            </a:r>
          </a:p>
          <a:p>
            <a:pPr marL="82296" indent="0">
              <a:buNone/>
            </a:pPr>
            <a:endParaRPr lang="es-ES" dirty="0"/>
          </a:p>
        </p:txBody>
      </p:sp>
    </p:spTree>
    <p:extLst>
      <p:ext uri="{BB962C8B-B14F-4D97-AF65-F5344CB8AC3E}">
        <p14:creationId xmlns:p14="http://schemas.microsoft.com/office/powerpoint/2010/main" val="3034074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115616" y="836712"/>
            <a:ext cx="7818072" cy="5616624"/>
          </a:xfrm>
        </p:spPr>
        <p:txBody>
          <a:bodyPr>
            <a:noAutofit/>
          </a:bodyPr>
          <a:lstStyle/>
          <a:p>
            <a:r>
              <a:rPr lang="es-ES" sz="1600" dirty="0"/>
              <a:t>A veces es interesante bloquear o evitar que se ejecute la acción por defecto. Por ejemplo, en el caso anterior podríamos evitar que nos conecte con la nueva página. Cuando programamos un gestor de eventos, ese gestor podrá devolver un </a:t>
            </a:r>
            <a:r>
              <a:rPr lang="es-ES" sz="1600" dirty="0" smtClean="0"/>
              <a:t>valor </a:t>
            </a:r>
            <a:r>
              <a:rPr lang="es-ES" sz="1600" dirty="0"/>
              <a:t>true o false usando la instrucción </a:t>
            </a:r>
            <a:r>
              <a:rPr lang="es-ES" sz="1600" dirty="0" err="1"/>
              <a:t>return</a:t>
            </a:r>
            <a:r>
              <a:rPr lang="es-ES" sz="1600" dirty="0"/>
              <a:t> true o </a:t>
            </a:r>
            <a:r>
              <a:rPr lang="es-ES" sz="1600" dirty="0" err="1"/>
              <a:t>return</a:t>
            </a:r>
            <a:r>
              <a:rPr lang="es-ES" sz="1600" dirty="0"/>
              <a:t> false. </a:t>
            </a:r>
            <a:r>
              <a:rPr lang="es-ES" sz="1600" dirty="0">
                <a:solidFill>
                  <a:srgbClr val="FF0000"/>
                </a:solidFill>
              </a:rPr>
              <a:t>False quiere decir "no ejecutes la acción por defecto". </a:t>
            </a:r>
            <a:r>
              <a:rPr lang="es-ES" sz="1600" dirty="0" smtClean="0"/>
              <a:t>En el ejemplo anterior,</a:t>
            </a:r>
            <a:endParaRPr lang="es-ES" sz="1600" dirty="0"/>
          </a:p>
          <a:p>
            <a:pPr marL="82296" indent="0">
              <a:buNone/>
            </a:pPr>
            <a:r>
              <a:rPr lang="es-ES" sz="1600" dirty="0" smtClean="0">
                <a:latin typeface="Courier New" panose="02070309020205020404" pitchFamily="49" charset="0"/>
                <a:cs typeface="Courier New" panose="02070309020205020404" pitchFamily="49" charset="0"/>
              </a:rPr>
              <a:t>&lt;</a:t>
            </a:r>
            <a:r>
              <a:rPr lang="es-ES" sz="1600" dirty="0">
                <a:latin typeface="Courier New" panose="02070309020205020404" pitchFamily="49" charset="0"/>
                <a:cs typeface="Courier New" panose="02070309020205020404" pitchFamily="49" charset="0"/>
              </a:rPr>
              <a:t>a </a:t>
            </a:r>
            <a:r>
              <a:rPr lang="es-ES" sz="1600" dirty="0" err="1">
                <a:latin typeface="Courier New" panose="02070309020205020404" pitchFamily="49" charset="0"/>
                <a:cs typeface="Courier New" panose="02070309020205020404" pitchFamily="49" charset="0"/>
              </a:rPr>
              <a:t>href</a:t>
            </a:r>
            <a:r>
              <a:rPr lang="es-ES" sz="1600" dirty="0">
                <a:latin typeface="Courier New" panose="02070309020205020404" pitchFamily="49" charset="0"/>
                <a:cs typeface="Courier New" panose="02070309020205020404" pitchFamily="49" charset="0"/>
              </a:rPr>
              <a:t>="pagina.html" </a:t>
            </a:r>
            <a:r>
              <a:rPr lang="es-ES" sz="1600" dirty="0" err="1">
                <a:latin typeface="Courier New" panose="02070309020205020404" pitchFamily="49" charset="0"/>
                <a:cs typeface="Courier New" panose="02070309020205020404" pitchFamily="49" charset="0"/>
              </a:rPr>
              <a:t>onclick</a:t>
            </a:r>
            <a:r>
              <a:rPr lang="es-ES" sz="1600" dirty="0">
                <a:latin typeface="Courier New" panose="02070309020205020404" pitchFamily="49" charset="0"/>
                <a:cs typeface="Courier New" panose="02070309020205020404" pitchFamily="49" charset="0"/>
              </a:rPr>
              <a:t>="alertar();</a:t>
            </a:r>
            <a:r>
              <a:rPr lang="es-ES" sz="1600" b="1" dirty="0" err="1">
                <a:solidFill>
                  <a:srgbClr val="FF0000"/>
                </a:solidFill>
                <a:latin typeface="Courier New" panose="02070309020205020404" pitchFamily="49" charset="0"/>
                <a:cs typeface="Courier New" panose="02070309020205020404" pitchFamily="49" charset="0"/>
              </a:rPr>
              <a:t>return</a:t>
            </a:r>
            <a:r>
              <a:rPr lang="es-ES" sz="1600" b="1" dirty="0">
                <a:solidFill>
                  <a:srgbClr val="FF0000"/>
                </a:solidFill>
                <a:latin typeface="Courier New" panose="02070309020205020404" pitchFamily="49" charset="0"/>
                <a:cs typeface="Courier New" panose="02070309020205020404" pitchFamily="49" charset="0"/>
              </a:rPr>
              <a:t> false</a:t>
            </a:r>
            <a:r>
              <a:rPr lang="es-ES" sz="1600" dirty="0">
                <a:latin typeface="Courier New" panose="02070309020205020404" pitchFamily="49" charset="0"/>
                <a:cs typeface="Courier New" panose="02070309020205020404" pitchFamily="49" charset="0"/>
              </a:rPr>
              <a:t>"&gt;Pulsa aquí&lt;/a&gt;</a:t>
            </a:r>
          </a:p>
          <a:p>
            <a:r>
              <a:rPr lang="es-ES" sz="1600" dirty="0" smtClean="0"/>
              <a:t>Al pulsar </a:t>
            </a:r>
            <a:r>
              <a:rPr lang="es-ES" sz="1600" dirty="0"/>
              <a:t>en el enlace realizará la llamada a la función alertar() y cuando termine ejecutará la instrucción </a:t>
            </a:r>
            <a:r>
              <a:rPr lang="es-ES" sz="1600" dirty="0" err="1"/>
              <a:t>return</a:t>
            </a:r>
            <a:r>
              <a:rPr lang="es-ES" sz="1600" dirty="0"/>
              <a:t> false, que le indicará al navegador que no ejecute la acción por defecto asignada a ese objeto (en este caso la acción por defecto de un hiperenlace es conectarnos con la página especificada en el atributo </a:t>
            </a:r>
            <a:r>
              <a:rPr lang="es-ES" sz="1600" dirty="0" err="1"/>
              <a:t>href</a:t>
            </a:r>
            <a:r>
              <a:rPr lang="es-ES" sz="1600" dirty="0"/>
              <a:t>).</a:t>
            </a:r>
          </a:p>
          <a:p>
            <a:r>
              <a:rPr lang="es-ES" sz="1600" dirty="0"/>
              <a:t>También sería posible hacer que nos preguntara si queremos o no ir a la página de destino. Eso podríamos hacerlo sustituyendo el script del evento por una llamada a una función que solicite una confirmación usando la función global </a:t>
            </a:r>
            <a:r>
              <a:rPr lang="es-ES" sz="1600" dirty="0" err="1" smtClean="0"/>
              <a:t>confirm</a:t>
            </a:r>
            <a:r>
              <a:rPr lang="es-ES" sz="1600" dirty="0" smtClean="0"/>
              <a:t>.</a:t>
            </a:r>
            <a:endParaRPr lang="es-ES" sz="1600" dirty="0"/>
          </a:p>
          <a:p>
            <a:pPr marL="82296" indent="0">
              <a:buNone/>
            </a:pPr>
            <a:r>
              <a:rPr lang="es-ES" sz="1600" dirty="0">
                <a:latin typeface="Courier New" panose="02070309020205020404" pitchFamily="49" charset="0"/>
                <a:cs typeface="Courier New" panose="02070309020205020404" pitchFamily="49" charset="0"/>
              </a:rPr>
              <a:t>&lt;a </a:t>
            </a:r>
            <a:r>
              <a:rPr lang="es-ES" sz="1600" dirty="0" err="1">
                <a:latin typeface="Courier New" panose="02070309020205020404" pitchFamily="49" charset="0"/>
                <a:cs typeface="Courier New" panose="02070309020205020404" pitchFamily="49" charset="0"/>
              </a:rPr>
              <a:t>href</a:t>
            </a:r>
            <a:r>
              <a:rPr lang="es-ES" sz="1600" dirty="0">
                <a:latin typeface="Courier New" panose="02070309020205020404" pitchFamily="49" charset="0"/>
                <a:cs typeface="Courier New" panose="02070309020205020404" pitchFamily="49" charset="0"/>
              </a:rPr>
              <a:t>="pagina.html" </a:t>
            </a:r>
            <a:r>
              <a:rPr lang="es-ES" sz="1600" dirty="0" err="1">
                <a:latin typeface="Courier New" panose="02070309020205020404" pitchFamily="49" charset="0"/>
                <a:cs typeface="Courier New" panose="02070309020205020404" pitchFamily="49" charset="0"/>
              </a:rPr>
              <a:t>onclick</a:t>
            </a:r>
            <a:r>
              <a:rPr lang="es-ES" sz="1600" dirty="0">
                <a:latin typeface="Courier New" panose="02070309020205020404" pitchFamily="49" charset="0"/>
                <a:cs typeface="Courier New" panose="02070309020205020404" pitchFamily="49" charset="0"/>
              </a:rPr>
              <a:t>="confirmar()"&gt;Pulsa aquí&lt;/a&gt;</a:t>
            </a:r>
          </a:p>
          <a:p>
            <a:pPr marL="82296" indent="0">
              <a:buNone/>
            </a:pPr>
            <a:r>
              <a:rPr lang="es-ES" sz="1600" dirty="0">
                <a:latin typeface="Courier New" panose="02070309020205020404" pitchFamily="49" charset="0"/>
                <a:cs typeface="Courier New" panose="02070309020205020404" pitchFamily="49" charset="0"/>
              </a:rPr>
              <a:t>//siendo la función confirmar()</a:t>
            </a:r>
          </a:p>
          <a:p>
            <a:pPr marL="82296" indent="0">
              <a:buNone/>
            </a:pPr>
            <a:r>
              <a:rPr lang="es-ES" sz="1600" dirty="0" err="1">
                <a:latin typeface="Courier New" panose="02070309020205020404" pitchFamily="49" charset="0"/>
                <a:cs typeface="Courier New" panose="02070309020205020404" pitchFamily="49" charset="0"/>
              </a:rPr>
              <a:t>function</a:t>
            </a:r>
            <a:r>
              <a:rPr lang="es-ES" sz="1600" dirty="0">
                <a:latin typeface="Courier New" panose="02070309020205020404" pitchFamily="49" charset="0"/>
                <a:cs typeface="Courier New" panose="02070309020205020404" pitchFamily="49" charset="0"/>
              </a:rPr>
              <a:t> confirmar(){</a:t>
            </a:r>
          </a:p>
          <a:p>
            <a:pPr marL="82296" indent="0">
              <a:buNone/>
            </a:pPr>
            <a:r>
              <a:rPr lang="es-ES" sz="1600" dirty="0" smtClean="0">
                <a:latin typeface="Courier New" panose="02070309020205020404" pitchFamily="49" charset="0"/>
                <a:cs typeface="Courier New" panose="02070309020205020404" pitchFamily="49" charset="0"/>
              </a:rPr>
              <a:t>     </a:t>
            </a:r>
            <a:r>
              <a:rPr lang="es-ES" sz="1600" b="1" dirty="0" err="1">
                <a:solidFill>
                  <a:srgbClr val="FF0000"/>
                </a:solidFill>
                <a:latin typeface="Courier New" panose="02070309020205020404" pitchFamily="49" charset="0"/>
                <a:cs typeface="Courier New" panose="02070309020205020404" pitchFamily="49" charset="0"/>
              </a:rPr>
              <a:t>return</a:t>
            </a:r>
            <a:r>
              <a:rPr lang="es-ES" sz="1600" b="1" dirty="0">
                <a:solidFill>
                  <a:srgbClr val="FF0000"/>
                </a:solidFill>
                <a:latin typeface="Courier New" panose="02070309020205020404" pitchFamily="49" charset="0"/>
                <a:cs typeface="Courier New" panose="02070309020205020404" pitchFamily="49" charset="0"/>
              </a:rPr>
              <a:t> </a:t>
            </a:r>
            <a:r>
              <a:rPr lang="es-ES" sz="1600" b="1" dirty="0" err="1">
                <a:solidFill>
                  <a:srgbClr val="FF0000"/>
                </a:solidFill>
                <a:latin typeface="Courier New" panose="02070309020205020404" pitchFamily="49" charset="0"/>
                <a:cs typeface="Courier New" panose="02070309020205020404" pitchFamily="49" charset="0"/>
              </a:rPr>
              <a:t>confirm</a:t>
            </a:r>
            <a:r>
              <a:rPr lang="es-ES" sz="1600" dirty="0">
                <a:latin typeface="Courier New" panose="02070309020205020404" pitchFamily="49" charset="0"/>
                <a:cs typeface="Courier New" panose="02070309020205020404" pitchFamily="49" charset="0"/>
              </a:rPr>
              <a:t>("¿Deseas cambiar a la página indicada?");</a:t>
            </a:r>
          </a:p>
          <a:p>
            <a:pPr marL="82296" indent="0">
              <a:buNone/>
            </a:pPr>
            <a:r>
              <a:rPr lang="es-ES" sz="1600" dirty="0">
                <a:latin typeface="Courier New" panose="02070309020205020404" pitchFamily="49" charset="0"/>
                <a:cs typeface="Courier New" panose="02070309020205020404" pitchFamily="49" charset="0"/>
              </a:rPr>
              <a:t>} </a:t>
            </a:r>
            <a:r>
              <a:rPr lang="es-ES" sz="1600" dirty="0" smtClean="0">
                <a:latin typeface="Courier New" panose="02070309020205020404" pitchFamily="49" charset="0"/>
                <a:cs typeface="Courier New" panose="02070309020205020404" pitchFamily="49" charset="0"/>
              </a:rPr>
              <a:t>//ANULACIÓN </a:t>
            </a:r>
            <a:r>
              <a:rPr lang="es-ES" sz="1600" dirty="0">
                <a:latin typeface="Courier New" panose="02070309020205020404" pitchFamily="49" charset="0"/>
                <a:cs typeface="Courier New" panose="02070309020205020404" pitchFamily="49" charset="0"/>
              </a:rPr>
              <a:t>DE LA ACCIÓN POR DEFECTO USANDO CONFIRM</a:t>
            </a:r>
            <a:r>
              <a:rPr lang="es-ES" sz="1600" dirty="0" smtClean="0">
                <a:latin typeface="Courier New" panose="02070309020205020404" pitchFamily="49" charset="0"/>
                <a:cs typeface="Courier New" panose="02070309020205020404" pitchFamily="49" charset="0"/>
              </a:rPr>
              <a:t>()</a:t>
            </a:r>
            <a:endParaRPr lang="es-ES" sz="1600" dirty="0"/>
          </a:p>
          <a:p>
            <a:pPr marL="82296" indent="0">
              <a:buNone/>
            </a:pPr>
            <a:r>
              <a:rPr lang="es-ES" sz="1600" dirty="0"/>
              <a:t>Cuando se utiliza este modelo de registro de eventos, la última instrucción del script NO termina en </a:t>
            </a:r>
            <a:r>
              <a:rPr lang="es-ES" sz="1600" dirty="0" smtClean="0"/>
              <a:t>;.</a:t>
            </a:r>
            <a:endParaRPr lang="es-ES" sz="1600" dirty="0"/>
          </a:p>
        </p:txBody>
      </p:sp>
      <p:sp>
        <p:nvSpPr>
          <p:cNvPr id="7" name="1 Título"/>
          <p:cNvSpPr>
            <a:spLocks noGrp="1"/>
          </p:cNvSpPr>
          <p:nvPr>
            <p:ph type="title"/>
          </p:nvPr>
        </p:nvSpPr>
        <p:spPr>
          <a:xfrm>
            <a:off x="1043608" y="274638"/>
            <a:ext cx="7890080" cy="490066"/>
          </a:xfrm>
        </p:spPr>
        <p:txBody>
          <a:bodyPr>
            <a:noAutofit/>
          </a:bodyPr>
          <a:lstStyle/>
          <a:p>
            <a:r>
              <a:rPr lang="es-ES" sz="3600" dirty="0"/>
              <a:t>Modelo de registro de eventos en línea</a:t>
            </a:r>
          </a:p>
        </p:txBody>
      </p:sp>
    </p:spTree>
    <p:extLst>
      <p:ext uri="{BB962C8B-B14F-4D97-AF65-F5344CB8AC3E}">
        <p14:creationId xmlns:p14="http://schemas.microsoft.com/office/powerpoint/2010/main" val="1819259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5616" y="188640"/>
            <a:ext cx="7818072" cy="634082"/>
          </a:xfrm>
        </p:spPr>
        <p:txBody>
          <a:bodyPr>
            <a:noAutofit/>
          </a:bodyPr>
          <a:lstStyle/>
          <a:p>
            <a:r>
              <a:rPr lang="es-ES" sz="3200" dirty="0" smtClean="0"/>
              <a:t>Modelo de registro de eventos tradicional</a:t>
            </a:r>
            <a:endParaRPr lang="es-ES" sz="3200" dirty="0"/>
          </a:p>
        </p:txBody>
      </p:sp>
      <p:sp>
        <p:nvSpPr>
          <p:cNvPr id="3" name="2 Marcador de contenido"/>
          <p:cNvSpPr>
            <a:spLocks noGrp="1"/>
          </p:cNvSpPr>
          <p:nvPr>
            <p:ph idx="1"/>
          </p:nvPr>
        </p:nvSpPr>
        <p:spPr>
          <a:xfrm>
            <a:off x="1043608" y="854033"/>
            <a:ext cx="7920880" cy="5743319"/>
          </a:xfrm>
        </p:spPr>
        <p:txBody>
          <a:bodyPr>
            <a:normAutofit fontScale="25000" lnSpcReduction="20000"/>
          </a:bodyPr>
          <a:lstStyle/>
          <a:p>
            <a:r>
              <a:rPr lang="es-ES" sz="7200" dirty="0"/>
              <a:t>En los navegadores antiguos, el modelo utilizado era el modelo en línea. Con la llegada de DHTML, el modelo se extendió para ser más flexible. En este nuevo modelo el evento pasó a ser una propiedad del elemento, de modo que el siguiente código de JavaScript es aceptado por los navegadores modernos.</a:t>
            </a:r>
          </a:p>
          <a:p>
            <a:pPr marL="82296" indent="0">
              <a:buNone/>
            </a:pPr>
            <a:r>
              <a:rPr lang="es-ES" sz="5600" b="1" dirty="0" err="1">
                <a:solidFill>
                  <a:srgbClr val="FF0000"/>
                </a:solidFill>
                <a:latin typeface="Courier New" panose="02070309020205020404" pitchFamily="49" charset="0"/>
                <a:cs typeface="Courier New" panose="02070309020205020404" pitchFamily="49" charset="0"/>
              </a:rPr>
              <a:t>elemento.onclick</a:t>
            </a:r>
            <a:r>
              <a:rPr lang="es-ES" sz="5600" b="1" dirty="0">
                <a:solidFill>
                  <a:srgbClr val="FF0000"/>
                </a:solidFill>
                <a:latin typeface="Courier New" panose="02070309020205020404" pitchFamily="49" charset="0"/>
                <a:cs typeface="Courier New" panose="02070309020205020404" pitchFamily="49" charset="0"/>
              </a:rPr>
              <a:t> = </a:t>
            </a:r>
            <a:r>
              <a:rPr lang="es-ES" sz="5600" b="1" dirty="0" err="1">
                <a:solidFill>
                  <a:srgbClr val="FF0000"/>
                </a:solidFill>
                <a:latin typeface="Courier New" panose="02070309020205020404" pitchFamily="49" charset="0"/>
                <a:cs typeface="Courier New" panose="02070309020205020404" pitchFamily="49" charset="0"/>
              </a:rPr>
              <a:t>hacerAlgo</a:t>
            </a:r>
            <a:r>
              <a:rPr lang="es-ES" sz="5600" b="1" dirty="0">
                <a:solidFill>
                  <a:srgbClr val="FF0000"/>
                </a:solidFill>
                <a:latin typeface="Courier New" panose="02070309020205020404" pitchFamily="49" charset="0"/>
                <a:cs typeface="Courier New" panose="02070309020205020404" pitchFamily="49" charset="0"/>
              </a:rPr>
              <a:t>;  </a:t>
            </a:r>
          </a:p>
          <a:p>
            <a:pPr marL="82296" indent="0">
              <a:buNone/>
            </a:pPr>
            <a:r>
              <a:rPr lang="es-ES" sz="5600" dirty="0">
                <a:latin typeface="Courier New" panose="02070309020205020404" pitchFamily="49" charset="0"/>
                <a:cs typeface="Courier New" panose="02070309020205020404" pitchFamily="49" charset="0"/>
              </a:rPr>
              <a:t>// cuando el usuario haga </a:t>
            </a:r>
            <a:r>
              <a:rPr lang="es-ES" sz="5600" dirty="0" err="1">
                <a:latin typeface="Courier New" panose="02070309020205020404" pitchFamily="49" charset="0"/>
                <a:cs typeface="Courier New" panose="02070309020205020404" pitchFamily="49" charset="0"/>
              </a:rPr>
              <a:t>click</a:t>
            </a:r>
            <a:r>
              <a:rPr lang="es-ES" sz="5600" dirty="0">
                <a:latin typeface="Courier New" panose="02070309020205020404" pitchFamily="49" charset="0"/>
                <a:cs typeface="Courier New" panose="02070309020205020404" pitchFamily="49" charset="0"/>
              </a:rPr>
              <a:t> en el objeto, se llamará a la función </a:t>
            </a:r>
            <a:r>
              <a:rPr lang="es-ES" sz="5600" dirty="0" err="1">
                <a:latin typeface="Courier New" panose="02070309020205020404" pitchFamily="49" charset="0"/>
                <a:cs typeface="Courier New" panose="02070309020205020404" pitchFamily="49" charset="0"/>
              </a:rPr>
              <a:t>hacerAlgo</a:t>
            </a:r>
            <a:r>
              <a:rPr lang="es-ES" sz="5600" dirty="0">
                <a:latin typeface="Courier New" panose="02070309020205020404" pitchFamily="49" charset="0"/>
                <a:cs typeface="Courier New" panose="02070309020205020404" pitchFamily="49" charset="0"/>
              </a:rPr>
              <a:t>()</a:t>
            </a:r>
          </a:p>
          <a:p>
            <a:pPr marL="82296" indent="0">
              <a:buNone/>
            </a:pPr>
            <a:r>
              <a:rPr lang="es-ES" sz="5600" dirty="0" smtClean="0">
                <a:latin typeface="Courier New" panose="02070309020205020404" pitchFamily="49" charset="0"/>
                <a:cs typeface="Courier New" panose="02070309020205020404" pitchFamily="49" charset="0"/>
              </a:rPr>
              <a:t>//REGISTRO </a:t>
            </a:r>
            <a:r>
              <a:rPr lang="es-ES" sz="5600" dirty="0">
                <a:latin typeface="Courier New" panose="02070309020205020404" pitchFamily="49" charset="0"/>
                <a:cs typeface="Courier New" panose="02070309020205020404" pitchFamily="49" charset="0"/>
              </a:rPr>
              <a:t>DE EVENTOS </a:t>
            </a:r>
            <a:r>
              <a:rPr lang="es-ES" sz="5600" dirty="0" smtClean="0">
                <a:latin typeface="Courier New" panose="02070309020205020404" pitchFamily="49" charset="0"/>
                <a:cs typeface="Courier New" panose="02070309020205020404" pitchFamily="49" charset="0"/>
              </a:rPr>
              <a:t>TRACICIONAL</a:t>
            </a:r>
          </a:p>
          <a:p>
            <a:pPr marL="82296" indent="0">
              <a:buNone/>
            </a:pPr>
            <a:r>
              <a:rPr lang="es-ES" sz="7200" dirty="0"/>
              <a:t>N</a:t>
            </a:r>
            <a:r>
              <a:rPr lang="es-ES" sz="7200" dirty="0" smtClean="0"/>
              <a:t>o </a:t>
            </a:r>
            <a:r>
              <a:rPr lang="es-ES" sz="7200" dirty="0"/>
              <a:t>usamos paréntesis en la función</a:t>
            </a:r>
            <a:r>
              <a:rPr lang="es-ES" sz="7200" b="1" dirty="0"/>
              <a:t> </a:t>
            </a:r>
            <a:r>
              <a:rPr lang="es-ES" sz="7200" b="1" dirty="0" err="1" smtClean="0"/>
              <a:t>hacerAlgo</a:t>
            </a:r>
            <a:r>
              <a:rPr lang="es-ES" sz="7200" b="1" dirty="0" smtClean="0"/>
              <a:t> (muy importante, YA QUE LA ESTARIAMOS EJECUTANDO)</a:t>
            </a:r>
            <a:r>
              <a:rPr lang="es-ES" sz="7200" dirty="0" smtClean="0"/>
              <a:t>. </a:t>
            </a:r>
            <a:r>
              <a:rPr lang="es-ES" sz="7200" dirty="0"/>
              <a:t>El método </a:t>
            </a:r>
            <a:r>
              <a:rPr lang="es-ES" sz="7200" b="1" dirty="0" err="1"/>
              <a:t>onclick</a:t>
            </a:r>
            <a:r>
              <a:rPr lang="es-ES" sz="7200" dirty="0"/>
              <a:t> espera que se le asigne una función completa. Si hiciéramos </a:t>
            </a:r>
            <a:r>
              <a:rPr lang="es-ES" sz="7200" b="1" dirty="0" err="1"/>
              <a:t>element</a:t>
            </a:r>
            <a:r>
              <a:rPr lang="es-ES" sz="7200" dirty="0" err="1"/>
              <a:t>.</a:t>
            </a:r>
            <a:r>
              <a:rPr lang="es-ES" sz="7200" b="1" dirty="0" err="1"/>
              <a:t>onclick</a:t>
            </a:r>
            <a:r>
              <a:rPr lang="es-ES" sz="7200" dirty="0"/>
              <a:t> = </a:t>
            </a:r>
            <a:r>
              <a:rPr lang="es-ES" sz="7200" b="1" dirty="0" err="1"/>
              <a:t>hacerAlgo</a:t>
            </a:r>
            <a:r>
              <a:rPr lang="es-ES" sz="7200" b="1" dirty="0"/>
              <a:t>()</a:t>
            </a:r>
            <a:r>
              <a:rPr lang="es-ES" sz="7200" dirty="0"/>
              <a:t>; la función sería ejecutada y el resultado devuelto por esa función sería asignado a la propiedad </a:t>
            </a:r>
            <a:r>
              <a:rPr lang="es-ES" sz="7200" b="1" dirty="0" err="1"/>
              <a:t>onclick</a:t>
            </a:r>
            <a:r>
              <a:rPr lang="es-ES" sz="7200" dirty="0"/>
              <a:t> del elemento. Pero esto no es lo que queremos que haga, queremos que se ejecute la función cuando se dispare el evento.</a:t>
            </a:r>
          </a:p>
          <a:p>
            <a:r>
              <a:rPr lang="es-ES" sz="7200" dirty="0"/>
              <a:t>Esta forma de registro </a:t>
            </a:r>
            <a:r>
              <a:rPr lang="es-ES" sz="7200" b="1" dirty="0">
                <a:solidFill>
                  <a:srgbClr val="FF0000"/>
                </a:solidFill>
              </a:rPr>
              <a:t>no fue estandarizada por el W3C</a:t>
            </a:r>
            <a:r>
              <a:rPr lang="es-ES" sz="7200" b="1" dirty="0"/>
              <a:t>, </a:t>
            </a:r>
            <a:r>
              <a:rPr lang="es-ES" sz="7200" dirty="0"/>
              <a:t>pero todavía es válida hoy en día debido a que fue ampliamente utilizada por Netscape y Microsoft. La ventaja de este modelo es que podemos asignar un evento a un objeto desde JavaScript, con lo que ya estamos separando el código de la estructura. Fíjate que aquí los nombres de los eventos sí que van siempre en minúsculas.</a:t>
            </a:r>
          </a:p>
          <a:p>
            <a:r>
              <a:rPr lang="es-ES" sz="7200" dirty="0" smtClean="0"/>
              <a:t>Para </a:t>
            </a:r>
            <a:r>
              <a:rPr lang="es-ES" sz="7200" dirty="0"/>
              <a:t>eliminar un gestor de eventos de un elemento u objeto, le asignamos </a:t>
            </a:r>
            <a:r>
              <a:rPr lang="es-ES" sz="7200" dirty="0" err="1"/>
              <a:t>null</a:t>
            </a:r>
            <a:r>
              <a:rPr lang="es-ES" sz="7200" dirty="0"/>
              <a:t>.</a:t>
            </a:r>
          </a:p>
          <a:p>
            <a:pPr marL="82296" indent="0">
              <a:buNone/>
            </a:pPr>
            <a:r>
              <a:rPr lang="es-ES" sz="5600" b="1" dirty="0" err="1">
                <a:solidFill>
                  <a:srgbClr val="FF0000"/>
                </a:solidFill>
                <a:latin typeface="Courier New" panose="02070309020205020404" pitchFamily="49" charset="0"/>
                <a:cs typeface="Courier New" panose="02070309020205020404" pitchFamily="49" charset="0"/>
              </a:rPr>
              <a:t>elemento.onclick</a:t>
            </a:r>
            <a:r>
              <a:rPr lang="es-ES" sz="5600" b="1" dirty="0">
                <a:solidFill>
                  <a:srgbClr val="FF0000"/>
                </a:solidFill>
                <a:latin typeface="Courier New" panose="02070309020205020404" pitchFamily="49" charset="0"/>
                <a:cs typeface="Courier New" panose="02070309020205020404" pitchFamily="49" charset="0"/>
              </a:rPr>
              <a:t> = </a:t>
            </a:r>
            <a:r>
              <a:rPr lang="es-ES" sz="5600" b="1" dirty="0" err="1">
                <a:solidFill>
                  <a:srgbClr val="FF0000"/>
                </a:solidFill>
                <a:latin typeface="Courier New" panose="02070309020205020404" pitchFamily="49" charset="0"/>
                <a:cs typeface="Courier New" panose="02070309020205020404" pitchFamily="49" charset="0"/>
              </a:rPr>
              <a:t>null</a:t>
            </a:r>
            <a:r>
              <a:rPr lang="es-ES" sz="5600" b="1" dirty="0">
                <a:solidFill>
                  <a:srgbClr val="FF0000"/>
                </a:solidFill>
                <a:latin typeface="Courier New" panose="02070309020205020404" pitchFamily="49" charset="0"/>
                <a:cs typeface="Courier New" panose="02070309020205020404" pitchFamily="49" charset="0"/>
              </a:rPr>
              <a:t>;  </a:t>
            </a:r>
          </a:p>
          <a:p>
            <a:pPr marL="82296" indent="0">
              <a:buNone/>
            </a:pPr>
            <a:r>
              <a:rPr lang="es-ES" sz="5600" dirty="0">
                <a:latin typeface="Courier New" panose="02070309020205020404" pitchFamily="49" charset="0"/>
                <a:cs typeface="Courier New" panose="02070309020205020404" pitchFamily="49" charset="0"/>
              </a:rPr>
              <a:t>// cuando el usuario haga </a:t>
            </a:r>
            <a:r>
              <a:rPr lang="es-ES" sz="5600" dirty="0" err="1">
                <a:latin typeface="Courier New" panose="02070309020205020404" pitchFamily="49" charset="0"/>
                <a:cs typeface="Courier New" panose="02070309020205020404" pitchFamily="49" charset="0"/>
              </a:rPr>
              <a:t>click</a:t>
            </a:r>
            <a:r>
              <a:rPr lang="es-ES" sz="5600" dirty="0">
                <a:latin typeface="Courier New" panose="02070309020205020404" pitchFamily="49" charset="0"/>
                <a:cs typeface="Courier New" panose="02070309020205020404" pitchFamily="49" charset="0"/>
              </a:rPr>
              <a:t> en el objeto, no se </a:t>
            </a:r>
            <a:r>
              <a:rPr lang="es-ES" sz="5600" dirty="0" smtClean="0">
                <a:latin typeface="Courier New" panose="02070309020205020404" pitchFamily="49" charset="0"/>
                <a:cs typeface="Courier New" panose="02070309020205020404" pitchFamily="49" charset="0"/>
              </a:rPr>
              <a:t>llama </a:t>
            </a:r>
            <a:r>
              <a:rPr lang="es-ES" sz="5600" dirty="0">
                <a:latin typeface="Courier New" panose="02070309020205020404" pitchFamily="49" charset="0"/>
                <a:cs typeface="Courier New" panose="02070309020205020404" pitchFamily="49" charset="0"/>
              </a:rPr>
              <a:t>a ninguna función</a:t>
            </a:r>
          </a:p>
          <a:p>
            <a:pPr marL="82296" indent="0">
              <a:buNone/>
            </a:pPr>
            <a:r>
              <a:rPr lang="es-ES" sz="5600" dirty="0" smtClean="0">
                <a:latin typeface="Courier New" panose="02070309020205020404" pitchFamily="49" charset="0"/>
                <a:cs typeface="Courier New" panose="02070309020205020404" pitchFamily="49" charset="0"/>
              </a:rPr>
              <a:t>//ANULACIÓN </a:t>
            </a:r>
            <a:r>
              <a:rPr lang="es-ES" sz="5600" dirty="0">
                <a:latin typeface="Courier New" panose="02070309020205020404" pitchFamily="49" charset="0"/>
                <a:cs typeface="Courier New" panose="02070309020205020404" pitchFamily="49" charset="0"/>
              </a:rPr>
              <a:t>DE UN GESTOR DE EVENTOS</a:t>
            </a:r>
          </a:p>
          <a:p>
            <a:endParaRPr lang="es-ES" sz="3600" dirty="0"/>
          </a:p>
          <a:p>
            <a:endParaRPr lang="es-ES" dirty="0"/>
          </a:p>
        </p:txBody>
      </p:sp>
    </p:spTree>
    <p:extLst>
      <p:ext uri="{BB962C8B-B14F-4D97-AF65-F5344CB8AC3E}">
        <p14:creationId xmlns:p14="http://schemas.microsoft.com/office/powerpoint/2010/main" val="3287805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043608" y="692696"/>
            <a:ext cx="7890080" cy="6048672"/>
          </a:xfrm>
        </p:spPr>
        <p:txBody>
          <a:bodyPr>
            <a:normAutofit fontScale="40000" lnSpcReduction="20000"/>
          </a:bodyPr>
          <a:lstStyle/>
          <a:p>
            <a:r>
              <a:rPr lang="es-ES" sz="3700" dirty="0" smtClean="0"/>
              <a:t>Una ventaja </a:t>
            </a:r>
            <a:r>
              <a:rPr lang="es-ES" sz="3700" dirty="0"/>
              <a:t>es que, como el gestor de eventos es una función, podremos realizar una llamada directa a ese gestor, con lo que estamos disparando el evento de forma manual. Por ejemplo:</a:t>
            </a:r>
          </a:p>
          <a:p>
            <a:pPr marL="82296" indent="0">
              <a:buNone/>
            </a:pPr>
            <a:r>
              <a:rPr lang="es-ES" sz="2800" b="1" dirty="0" err="1">
                <a:solidFill>
                  <a:srgbClr val="FF0000"/>
                </a:solidFill>
                <a:latin typeface="Courier New" panose="02070309020205020404" pitchFamily="49" charset="0"/>
                <a:cs typeface="Courier New" panose="02070309020205020404" pitchFamily="49" charset="0"/>
              </a:rPr>
              <a:t>elemento.onclick</a:t>
            </a:r>
            <a:r>
              <a:rPr lang="es-ES" sz="2800" b="1" dirty="0">
                <a:solidFill>
                  <a:srgbClr val="FF0000"/>
                </a:solidFill>
                <a:latin typeface="Courier New" panose="02070309020205020404" pitchFamily="49" charset="0"/>
                <a:cs typeface="Courier New" panose="02070309020205020404" pitchFamily="49" charset="0"/>
              </a:rPr>
              <a:t>(); </a:t>
            </a:r>
          </a:p>
          <a:p>
            <a:pPr marL="82296" indent="0">
              <a:buNone/>
            </a:pPr>
            <a:r>
              <a:rPr lang="es-ES" sz="2800" dirty="0">
                <a:latin typeface="Courier New" panose="02070309020205020404" pitchFamily="49" charset="0"/>
                <a:cs typeface="Courier New" panose="02070309020205020404" pitchFamily="49" charset="0"/>
              </a:rPr>
              <a:t>// disparamos el evento </a:t>
            </a:r>
            <a:r>
              <a:rPr lang="es-ES" sz="2800" dirty="0" err="1">
                <a:latin typeface="Courier New" panose="02070309020205020404" pitchFamily="49" charset="0"/>
                <a:cs typeface="Courier New" panose="02070309020205020404" pitchFamily="49" charset="0"/>
              </a:rPr>
              <a:t>click</a:t>
            </a:r>
            <a:r>
              <a:rPr lang="es-ES" sz="2800" dirty="0">
                <a:latin typeface="Courier New" panose="02070309020205020404" pitchFamily="49" charset="0"/>
                <a:cs typeface="Courier New" panose="02070309020205020404" pitchFamily="49" charset="0"/>
              </a:rPr>
              <a:t> de forma manual. Ejecuta la función </a:t>
            </a:r>
            <a:r>
              <a:rPr lang="es-ES" sz="2800" dirty="0" err="1">
                <a:latin typeface="Courier New" panose="02070309020205020404" pitchFamily="49" charset="0"/>
                <a:cs typeface="Courier New" panose="02070309020205020404" pitchFamily="49" charset="0"/>
              </a:rPr>
              <a:t>hacerAlgo</a:t>
            </a:r>
            <a:endParaRPr lang="es-ES" sz="2800" dirty="0">
              <a:latin typeface="Courier New" panose="02070309020205020404" pitchFamily="49" charset="0"/>
              <a:cs typeface="Courier New" panose="02070309020205020404" pitchFamily="49" charset="0"/>
            </a:endParaRPr>
          </a:p>
          <a:p>
            <a:pPr marL="82296" indent="0">
              <a:buNone/>
            </a:pPr>
            <a:r>
              <a:rPr lang="es-ES" sz="2800" dirty="0">
                <a:latin typeface="Courier New" panose="02070309020205020404" pitchFamily="49" charset="0"/>
                <a:cs typeface="Courier New" panose="02070309020205020404" pitchFamily="49" charset="0"/>
              </a:rPr>
              <a:t>// DISPARO DEL EVENTO DE FORMA </a:t>
            </a:r>
            <a:r>
              <a:rPr lang="es-ES" sz="2800" dirty="0" smtClean="0">
                <a:latin typeface="Courier New" panose="02070309020205020404" pitchFamily="49" charset="0"/>
                <a:cs typeface="Courier New" panose="02070309020205020404" pitchFamily="49" charset="0"/>
              </a:rPr>
              <a:t>MANUAL</a:t>
            </a:r>
          </a:p>
          <a:p>
            <a:r>
              <a:rPr lang="es-ES" sz="3800" dirty="0">
                <a:cs typeface="Courier New" panose="02070309020205020404" pitchFamily="49" charset="0"/>
              </a:rPr>
              <a:t>En el modelo en línea podíamos utilizar la palabra reservada </a:t>
            </a:r>
            <a:r>
              <a:rPr lang="es-ES" sz="3800" dirty="0" err="1">
                <a:cs typeface="Courier New" panose="02070309020205020404" pitchFamily="49" charset="0"/>
              </a:rPr>
              <a:t>this</a:t>
            </a:r>
            <a:r>
              <a:rPr lang="es-ES" sz="3800" dirty="0">
                <a:cs typeface="Courier New" panose="02070309020205020404" pitchFamily="49" charset="0"/>
              </a:rPr>
              <a:t> cuando programamos el gestor de eventos, tal y como se indica en el siguiente ejemplo:</a:t>
            </a:r>
          </a:p>
          <a:p>
            <a:pPr marL="82296" indent="0">
              <a:buNone/>
            </a:pPr>
            <a:r>
              <a:rPr lang="es-ES" sz="2800" dirty="0">
                <a:latin typeface="Courier New" panose="02070309020205020404" pitchFamily="49" charset="0"/>
                <a:cs typeface="Courier New" panose="02070309020205020404" pitchFamily="49" charset="0"/>
              </a:rPr>
              <a:t>&lt;a </a:t>
            </a:r>
            <a:r>
              <a:rPr lang="es-ES" sz="2800" dirty="0" err="1">
                <a:latin typeface="Courier New" panose="02070309020205020404" pitchFamily="49" charset="0"/>
                <a:cs typeface="Courier New" panose="02070309020205020404" pitchFamily="49" charset="0"/>
              </a:rPr>
              <a:t>href</a:t>
            </a:r>
            <a:r>
              <a:rPr lang="es-ES" sz="2800" dirty="0">
                <a:latin typeface="Courier New" panose="02070309020205020404" pitchFamily="49" charset="0"/>
                <a:cs typeface="Courier New" panose="02070309020205020404" pitchFamily="49" charset="0"/>
              </a:rPr>
              <a:t>="pagina.html" id="</a:t>
            </a:r>
            <a:r>
              <a:rPr lang="es-ES" sz="2800" dirty="0" err="1">
                <a:latin typeface="Courier New" panose="02070309020205020404" pitchFamily="49" charset="0"/>
                <a:cs typeface="Courier New" panose="02070309020205020404" pitchFamily="49" charset="0"/>
              </a:rPr>
              <a:t>mienlace</a:t>
            </a:r>
            <a:r>
              <a:rPr lang="es-ES" sz="2800" dirty="0">
                <a:latin typeface="Courier New" panose="02070309020205020404" pitchFamily="49" charset="0"/>
                <a:cs typeface="Courier New" panose="02070309020205020404" pitchFamily="49" charset="0"/>
              </a:rPr>
              <a:t>" </a:t>
            </a:r>
            <a:r>
              <a:rPr lang="es-ES" sz="2800" dirty="0" err="1">
                <a:solidFill>
                  <a:srgbClr val="FF0000"/>
                </a:solidFill>
                <a:latin typeface="Courier New" panose="02070309020205020404" pitchFamily="49" charset="0"/>
                <a:cs typeface="Courier New" panose="02070309020205020404" pitchFamily="49" charset="0"/>
              </a:rPr>
              <a:t>onClick</a:t>
            </a:r>
            <a:r>
              <a:rPr lang="es-ES" sz="2800" dirty="0">
                <a:solidFill>
                  <a:srgbClr val="FF0000"/>
                </a:solidFill>
                <a:latin typeface="Courier New" panose="02070309020205020404" pitchFamily="49" charset="0"/>
                <a:cs typeface="Courier New" panose="02070309020205020404" pitchFamily="49" charset="0"/>
              </a:rPr>
              <a:t>="alertar(</a:t>
            </a:r>
            <a:r>
              <a:rPr lang="es-ES" sz="2800" dirty="0" err="1">
                <a:solidFill>
                  <a:srgbClr val="FF0000"/>
                </a:solidFill>
                <a:latin typeface="Courier New" panose="02070309020205020404" pitchFamily="49" charset="0"/>
                <a:cs typeface="Courier New" panose="02070309020205020404" pitchFamily="49" charset="0"/>
              </a:rPr>
              <a:t>this</a:t>
            </a:r>
            <a:r>
              <a:rPr lang="es-ES" sz="2800" dirty="0">
                <a:solidFill>
                  <a:srgbClr val="FF0000"/>
                </a:solidFill>
                <a:latin typeface="Courier New" panose="02070309020205020404" pitchFamily="49" charset="0"/>
                <a:cs typeface="Courier New" panose="02070309020205020404" pitchFamily="49" charset="0"/>
              </a:rPr>
              <a:t>)"</a:t>
            </a:r>
            <a:r>
              <a:rPr lang="es-ES" sz="2800" dirty="0">
                <a:latin typeface="Courier New" panose="02070309020205020404" pitchFamily="49" charset="0"/>
                <a:cs typeface="Courier New" panose="02070309020205020404" pitchFamily="49" charset="0"/>
              </a:rPr>
              <a:t>&gt;Pulsa </a:t>
            </a:r>
            <a:r>
              <a:rPr lang="es-ES" sz="2800" dirty="0" err="1">
                <a:latin typeface="Courier New" panose="02070309020205020404" pitchFamily="49" charset="0"/>
                <a:cs typeface="Courier New" panose="02070309020205020404" pitchFamily="49" charset="0"/>
              </a:rPr>
              <a:t>aqui</a:t>
            </a:r>
            <a:r>
              <a:rPr lang="es-ES" sz="2800" dirty="0">
                <a:latin typeface="Courier New" panose="02070309020205020404" pitchFamily="49" charset="0"/>
                <a:cs typeface="Courier New" panose="02070309020205020404" pitchFamily="49" charset="0"/>
              </a:rPr>
              <a:t>&lt;/a&gt;</a:t>
            </a:r>
          </a:p>
          <a:p>
            <a:pPr marL="82296" indent="0">
              <a:buNone/>
            </a:pPr>
            <a:r>
              <a:rPr lang="es-ES" sz="2800" dirty="0">
                <a:latin typeface="Courier New" panose="02070309020205020404" pitchFamily="49" charset="0"/>
                <a:cs typeface="Courier New" panose="02070309020205020404" pitchFamily="49" charset="0"/>
              </a:rPr>
              <a:t>//siendo la función alertar</a:t>
            </a:r>
          </a:p>
          <a:p>
            <a:pPr marL="82296" indent="0">
              <a:buNone/>
            </a:pPr>
            <a:r>
              <a:rPr lang="es-ES" sz="2800" dirty="0" err="1">
                <a:latin typeface="Courier New" panose="02070309020205020404" pitchFamily="49" charset="0"/>
                <a:cs typeface="Courier New" panose="02070309020205020404" pitchFamily="49" charset="0"/>
              </a:rPr>
              <a:t>function</a:t>
            </a:r>
            <a:r>
              <a:rPr lang="es-ES" sz="2800" dirty="0">
                <a:latin typeface="Courier New" panose="02070309020205020404" pitchFamily="49" charset="0"/>
                <a:cs typeface="Courier New" panose="02070309020205020404" pitchFamily="49" charset="0"/>
              </a:rPr>
              <a:t> alertar(</a:t>
            </a:r>
            <a:r>
              <a:rPr lang="es-ES" sz="2800" b="1" dirty="0">
                <a:solidFill>
                  <a:srgbClr val="FF0000"/>
                </a:solidFill>
                <a:latin typeface="Courier New" panose="02070309020205020404" pitchFamily="49" charset="0"/>
                <a:cs typeface="Courier New" panose="02070309020205020404" pitchFamily="49" charset="0"/>
              </a:rPr>
              <a:t>objeto</a:t>
            </a:r>
            <a:r>
              <a:rPr lang="es-ES" sz="2800" dirty="0">
                <a:latin typeface="Courier New" panose="02070309020205020404" pitchFamily="49" charset="0"/>
                <a:cs typeface="Courier New" panose="02070309020205020404" pitchFamily="49" charset="0"/>
              </a:rPr>
              <a:t>) {</a:t>
            </a:r>
          </a:p>
          <a:p>
            <a:pPr marL="82296" indent="0">
              <a:buNone/>
            </a:pPr>
            <a:r>
              <a:rPr lang="es-ES" sz="2800" dirty="0">
                <a:latin typeface="Courier New" panose="02070309020205020404" pitchFamily="49" charset="0"/>
                <a:cs typeface="Courier New" panose="02070309020205020404" pitchFamily="49" charset="0"/>
              </a:rPr>
              <a:t>  </a:t>
            </a:r>
            <a:r>
              <a:rPr lang="es-ES" sz="2800" dirty="0" err="1">
                <a:latin typeface="Courier New" panose="02070309020205020404" pitchFamily="49" charset="0"/>
                <a:cs typeface="Courier New" panose="02070309020205020404" pitchFamily="49" charset="0"/>
              </a:rPr>
              <a:t>alert</a:t>
            </a:r>
            <a:r>
              <a:rPr lang="es-ES" sz="2800" dirty="0">
                <a:latin typeface="Courier New" panose="02070309020205020404" pitchFamily="49" charset="0"/>
                <a:cs typeface="Courier New" panose="02070309020205020404" pitchFamily="49" charset="0"/>
              </a:rPr>
              <a:t>("Te conectaremos con la página: "+</a:t>
            </a:r>
            <a:r>
              <a:rPr lang="es-ES" sz="2800" b="1" dirty="0" err="1">
                <a:solidFill>
                  <a:srgbClr val="FF0000"/>
                </a:solidFill>
                <a:latin typeface="Courier New" panose="02070309020205020404" pitchFamily="49" charset="0"/>
                <a:cs typeface="Courier New" panose="02070309020205020404" pitchFamily="49" charset="0"/>
              </a:rPr>
              <a:t>objeto.href</a:t>
            </a:r>
            <a:r>
              <a:rPr lang="es-ES" sz="2800" dirty="0">
                <a:latin typeface="Courier New" panose="02070309020205020404" pitchFamily="49" charset="0"/>
                <a:cs typeface="Courier New" panose="02070309020205020404" pitchFamily="49" charset="0"/>
              </a:rPr>
              <a:t>); }</a:t>
            </a:r>
          </a:p>
          <a:p>
            <a:pPr marL="82296" indent="0">
              <a:buNone/>
            </a:pPr>
            <a:r>
              <a:rPr lang="es-ES" sz="2800" dirty="0">
                <a:latin typeface="Courier New" panose="02070309020205020404" pitchFamily="49" charset="0"/>
                <a:cs typeface="Courier New" panose="02070309020205020404" pitchFamily="49" charset="0"/>
              </a:rPr>
              <a:t>}</a:t>
            </a:r>
          </a:p>
          <a:p>
            <a:pPr marL="82296" indent="0">
              <a:buNone/>
            </a:pPr>
            <a:r>
              <a:rPr lang="es-ES" sz="2800" dirty="0" smtClean="0">
                <a:latin typeface="Courier New" panose="02070309020205020404" pitchFamily="49" charset="0"/>
                <a:cs typeface="Courier New" panose="02070309020205020404" pitchFamily="49" charset="0"/>
              </a:rPr>
              <a:t>//USO </a:t>
            </a:r>
            <a:r>
              <a:rPr lang="es-ES" sz="2800" dirty="0">
                <a:latin typeface="Courier New" panose="02070309020205020404" pitchFamily="49" charset="0"/>
                <a:cs typeface="Courier New" panose="02070309020205020404" pitchFamily="49" charset="0"/>
              </a:rPr>
              <a:t>DE THIS EN EL GESTOR DE EVENTOS EN LÍNEA</a:t>
            </a:r>
          </a:p>
          <a:p>
            <a:pPr marL="82296" indent="0">
              <a:buNone/>
            </a:pPr>
            <a:r>
              <a:rPr lang="es-ES" sz="2800" dirty="0" smtClean="0">
                <a:latin typeface="Courier New" panose="02070309020205020404" pitchFamily="49" charset="0"/>
                <a:cs typeface="Courier New" panose="02070309020205020404" pitchFamily="49" charset="0"/>
              </a:rPr>
              <a:t>&lt;</a:t>
            </a:r>
            <a:r>
              <a:rPr lang="es-ES" sz="2800" dirty="0">
                <a:latin typeface="Courier New" panose="02070309020205020404" pitchFamily="49" charset="0"/>
                <a:cs typeface="Courier New" panose="02070309020205020404" pitchFamily="49" charset="0"/>
              </a:rPr>
              <a:t>a </a:t>
            </a:r>
            <a:r>
              <a:rPr lang="es-ES" sz="2800" dirty="0" err="1">
                <a:latin typeface="Courier New" panose="02070309020205020404" pitchFamily="49" charset="0"/>
                <a:cs typeface="Courier New" panose="02070309020205020404" pitchFamily="49" charset="0"/>
              </a:rPr>
              <a:t>href</a:t>
            </a:r>
            <a:r>
              <a:rPr lang="es-ES" sz="2800" dirty="0">
                <a:latin typeface="Courier New" panose="02070309020205020404" pitchFamily="49" charset="0"/>
                <a:cs typeface="Courier New" panose="02070309020205020404" pitchFamily="49" charset="0"/>
              </a:rPr>
              <a:t>="pagina.html" id="</a:t>
            </a:r>
            <a:r>
              <a:rPr lang="es-ES" sz="2800" dirty="0" err="1">
                <a:latin typeface="Courier New" panose="02070309020205020404" pitchFamily="49" charset="0"/>
                <a:cs typeface="Courier New" panose="02070309020205020404" pitchFamily="49" charset="0"/>
              </a:rPr>
              <a:t>mienlace</a:t>
            </a:r>
            <a:r>
              <a:rPr lang="es-ES" sz="2800" dirty="0">
                <a:latin typeface="Courier New" panose="02070309020205020404" pitchFamily="49" charset="0"/>
                <a:cs typeface="Courier New" panose="02070309020205020404" pitchFamily="49" charset="0"/>
              </a:rPr>
              <a:t>"&gt;Pulsa </a:t>
            </a:r>
            <a:r>
              <a:rPr lang="es-ES" sz="2800" dirty="0" err="1">
                <a:latin typeface="Courier New" panose="02070309020205020404" pitchFamily="49" charset="0"/>
                <a:cs typeface="Courier New" panose="02070309020205020404" pitchFamily="49" charset="0"/>
              </a:rPr>
              <a:t>aqui</a:t>
            </a:r>
            <a:r>
              <a:rPr lang="es-ES" sz="2800" dirty="0">
                <a:latin typeface="Courier New" panose="02070309020205020404" pitchFamily="49" charset="0"/>
                <a:cs typeface="Courier New" panose="02070309020205020404" pitchFamily="49" charset="0"/>
              </a:rPr>
              <a:t>&lt;/a&gt;</a:t>
            </a:r>
          </a:p>
          <a:p>
            <a:pPr marL="82296" indent="0">
              <a:buNone/>
            </a:pPr>
            <a:r>
              <a:rPr lang="es-ES" sz="2800" dirty="0">
                <a:latin typeface="Courier New" panose="02070309020205020404" pitchFamily="49" charset="0"/>
                <a:cs typeface="Courier New" panose="02070309020205020404" pitchFamily="49" charset="0"/>
              </a:rPr>
              <a:t>//siendo el script</a:t>
            </a:r>
          </a:p>
          <a:p>
            <a:pPr marL="82296" indent="0">
              <a:buNone/>
            </a:pPr>
            <a:r>
              <a:rPr lang="es-ES" sz="2800" dirty="0" err="1">
                <a:latin typeface="Courier New" panose="02070309020205020404" pitchFamily="49" charset="0"/>
                <a:cs typeface="Courier New" panose="02070309020205020404" pitchFamily="49" charset="0"/>
              </a:rPr>
              <a:t>document.getElementById</a:t>
            </a:r>
            <a:r>
              <a:rPr lang="es-ES" sz="2800" dirty="0">
                <a:latin typeface="Courier New" panose="02070309020205020404" pitchFamily="49" charset="0"/>
                <a:cs typeface="Courier New" panose="02070309020205020404" pitchFamily="49" charset="0"/>
              </a:rPr>
              <a:t>("</a:t>
            </a:r>
            <a:r>
              <a:rPr lang="es-ES" sz="2800" dirty="0" err="1">
                <a:latin typeface="Courier New" panose="02070309020205020404" pitchFamily="49" charset="0"/>
                <a:cs typeface="Courier New" panose="02070309020205020404" pitchFamily="49" charset="0"/>
              </a:rPr>
              <a:t>mienlace</a:t>
            </a:r>
            <a:r>
              <a:rPr lang="es-ES" sz="2800" dirty="0">
                <a:latin typeface="Courier New" panose="02070309020205020404" pitchFamily="49" charset="0"/>
                <a:cs typeface="Courier New" panose="02070309020205020404" pitchFamily="49" charset="0"/>
              </a:rPr>
              <a:t>").</a:t>
            </a:r>
            <a:r>
              <a:rPr lang="es-ES" sz="2800" dirty="0" err="1">
                <a:latin typeface="Courier New" panose="02070309020205020404" pitchFamily="49" charset="0"/>
                <a:cs typeface="Courier New" panose="02070309020205020404" pitchFamily="49" charset="0"/>
              </a:rPr>
              <a:t>onclick</a:t>
            </a:r>
            <a:r>
              <a:rPr lang="es-ES" sz="2800" dirty="0">
                <a:latin typeface="Courier New" panose="02070309020205020404" pitchFamily="49" charset="0"/>
                <a:cs typeface="Courier New" panose="02070309020205020404" pitchFamily="49" charset="0"/>
              </a:rPr>
              <a:t> = alertar; //programamos el evento</a:t>
            </a:r>
          </a:p>
          <a:p>
            <a:pPr marL="82296" indent="0">
              <a:buNone/>
            </a:pPr>
            <a:r>
              <a:rPr lang="es-ES" sz="2800" dirty="0" err="1">
                <a:latin typeface="Courier New" panose="02070309020205020404" pitchFamily="49" charset="0"/>
                <a:cs typeface="Courier New" panose="02070309020205020404" pitchFamily="49" charset="0"/>
              </a:rPr>
              <a:t>function</a:t>
            </a:r>
            <a:r>
              <a:rPr lang="es-ES" sz="2800" dirty="0">
                <a:latin typeface="Courier New" panose="02070309020205020404" pitchFamily="49" charset="0"/>
                <a:cs typeface="Courier New" panose="02070309020205020404" pitchFamily="49" charset="0"/>
              </a:rPr>
              <a:t> alertar() {</a:t>
            </a:r>
          </a:p>
          <a:p>
            <a:pPr marL="82296" indent="0">
              <a:buNone/>
            </a:pPr>
            <a:r>
              <a:rPr lang="es-ES" sz="2800" dirty="0">
                <a:latin typeface="Courier New" panose="02070309020205020404" pitchFamily="49" charset="0"/>
                <a:cs typeface="Courier New" panose="02070309020205020404" pitchFamily="49" charset="0"/>
              </a:rPr>
              <a:t>  </a:t>
            </a:r>
            <a:r>
              <a:rPr lang="es-ES" sz="2800" dirty="0" err="1">
                <a:latin typeface="Courier New" panose="02070309020205020404" pitchFamily="49" charset="0"/>
                <a:cs typeface="Courier New" panose="02070309020205020404" pitchFamily="49" charset="0"/>
              </a:rPr>
              <a:t>alert</a:t>
            </a:r>
            <a:r>
              <a:rPr lang="es-ES" sz="2800" dirty="0">
                <a:latin typeface="Courier New" panose="02070309020205020404" pitchFamily="49" charset="0"/>
                <a:cs typeface="Courier New" panose="02070309020205020404" pitchFamily="49" charset="0"/>
              </a:rPr>
              <a:t>("Te conectaremos con la página: "+</a:t>
            </a:r>
            <a:r>
              <a:rPr lang="es-ES" sz="2800" b="1" dirty="0" err="1">
                <a:latin typeface="Courier New" panose="02070309020205020404" pitchFamily="49" charset="0"/>
                <a:cs typeface="Courier New" panose="02070309020205020404" pitchFamily="49" charset="0"/>
              </a:rPr>
              <a:t>this</a:t>
            </a:r>
            <a:r>
              <a:rPr lang="es-ES" sz="2800" dirty="0" err="1">
                <a:latin typeface="Courier New" panose="02070309020205020404" pitchFamily="49" charset="0"/>
                <a:cs typeface="Courier New" panose="02070309020205020404" pitchFamily="49" charset="0"/>
              </a:rPr>
              <a:t>.href</a:t>
            </a:r>
            <a:r>
              <a:rPr lang="es-ES" sz="2800" dirty="0">
                <a:latin typeface="Courier New" panose="02070309020205020404" pitchFamily="49" charset="0"/>
                <a:cs typeface="Courier New" panose="02070309020205020404" pitchFamily="49" charset="0"/>
              </a:rPr>
              <a:t>);</a:t>
            </a:r>
          </a:p>
          <a:p>
            <a:pPr marL="82296" indent="0">
              <a:buNone/>
            </a:pPr>
            <a:r>
              <a:rPr lang="es-ES" sz="2800" dirty="0">
                <a:latin typeface="Courier New" panose="02070309020205020404" pitchFamily="49" charset="0"/>
                <a:cs typeface="Courier New" panose="02070309020205020404" pitchFamily="49" charset="0"/>
              </a:rPr>
              <a:t>}</a:t>
            </a:r>
          </a:p>
          <a:p>
            <a:pPr marL="82296" indent="0">
              <a:buNone/>
            </a:pPr>
            <a:r>
              <a:rPr lang="es-ES" sz="2800" dirty="0" smtClean="0">
                <a:latin typeface="Courier New" panose="02070309020205020404" pitchFamily="49" charset="0"/>
                <a:cs typeface="Courier New" panose="02070309020205020404" pitchFamily="49" charset="0"/>
              </a:rPr>
              <a:t>//USO </a:t>
            </a:r>
            <a:r>
              <a:rPr lang="es-ES" sz="2800" dirty="0">
                <a:latin typeface="Courier New" panose="02070309020205020404" pitchFamily="49" charset="0"/>
                <a:cs typeface="Courier New" panose="02070309020205020404" pitchFamily="49" charset="0"/>
              </a:rPr>
              <a:t>DE THIS EN EL MODELO DE GESTOR DE EVENTOS </a:t>
            </a:r>
            <a:r>
              <a:rPr lang="es-ES" sz="2800" dirty="0" smtClean="0">
                <a:latin typeface="Courier New" panose="02070309020205020404" pitchFamily="49" charset="0"/>
                <a:cs typeface="Courier New" panose="02070309020205020404" pitchFamily="49" charset="0"/>
              </a:rPr>
              <a:t>TRADICIONAL</a:t>
            </a:r>
          </a:p>
          <a:p>
            <a:pPr marL="82296" indent="0">
              <a:buNone/>
            </a:pPr>
            <a:r>
              <a:rPr lang="es-ES" sz="3500" dirty="0" smtClean="0"/>
              <a:t>Se emplea </a:t>
            </a:r>
            <a:r>
              <a:rPr lang="es-ES" sz="3500" b="1" dirty="0" err="1" smtClean="0"/>
              <a:t>this</a:t>
            </a:r>
            <a:r>
              <a:rPr lang="es-ES" sz="3500" dirty="0" smtClean="0"/>
              <a:t> </a:t>
            </a:r>
            <a:r>
              <a:rPr lang="es-ES" sz="3500" dirty="0"/>
              <a:t>dentro de la función </a:t>
            </a:r>
            <a:r>
              <a:rPr lang="es-ES" sz="3500" b="1" dirty="0"/>
              <a:t>alertar</a:t>
            </a:r>
            <a:r>
              <a:rPr lang="es-ES" sz="3500" dirty="0"/>
              <a:t>, sin pasar ningún objeto (tal y como hacíamos en el modelo en línea). En el modelo tradicional, el </a:t>
            </a:r>
            <a:r>
              <a:rPr lang="es-ES" sz="3500" b="1" dirty="0" err="1"/>
              <a:t>this</a:t>
            </a:r>
            <a:r>
              <a:rPr lang="es-ES" sz="3500" dirty="0"/>
              <a:t> que está dentro de la función, hace referencia al objeto donde hemos programado el evento. También hay que destacar que en este modelo es importante que el hiperenlace sea declarado antes de programar la asignación </a:t>
            </a:r>
            <a:r>
              <a:rPr lang="es-ES" sz="3500" b="1" dirty="0" err="1"/>
              <a:t>onclick</a:t>
            </a:r>
            <a:r>
              <a:rPr lang="es-ES" sz="3500" dirty="0"/>
              <a:t>, ya que si por ejemplo escribimos el hiperenlace después del bloque de código de JavaScript, éste no conocerá todavía el objeto y no le podrá asignar el evento de </a:t>
            </a:r>
            <a:r>
              <a:rPr lang="es-ES" sz="3500" b="1" dirty="0" err="1"/>
              <a:t>onclick</a:t>
            </a:r>
            <a:r>
              <a:rPr lang="es-ES" sz="3500" dirty="0"/>
              <a:t>. Esto último se podría solucionar programando la asignación de eventos a los objetos en una función que se ejecute en el momento en que el documento esté completamente cargado programando el evento </a:t>
            </a:r>
            <a:r>
              <a:rPr lang="es-ES" sz="3500" b="1" dirty="0" err="1"/>
              <a:t>onload</a:t>
            </a:r>
            <a:r>
              <a:rPr lang="es-ES" sz="3500" dirty="0"/>
              <a:t> del objeto </a:t>
            </a:r>
            <a:r>
              <a:rPr lang="es-ES" sz="3500" b="1" dirty="0" err="1"/>
              <a:t>window</a:t>
            </a:r>
            <a:r>
              <a:rPr lang="es-ES" sz="3500" dirty="0"/>
              <a:t>. Por ejemplo con </a:t>
            </a:r>
            <a:r>
              <a:rPr lang="es-ES" sz="3500" b="1" dirty="0" err="1"/>
              <a:t>window.onload</a:t>
            </a:r>
            <a:r>
              <a:rPr lang="es-ES" sz="3500" b="1" dirty="0"/>
              <a:t>=</a:t>
            </a:r>
            <a:r>
              <a:rPr lang="es-ES" sz="3500" b="1" dirty="0" err="1"/>
              <a:t>asignarEventos</a:t>
            </a:r>
            <a:r>
              <a:rPr lang="es-ES" sz="3500" dirty="0"/>
              <a:t>.</a:t>
            </a:r>
          </a:p>
          <a:p>
            <a:pPr marL="82296" indent="0">
              <a:buNone/>
            </a:pPr>
            <a:endParaRPr lang="es-ES" sz="2800" dirty="0">
              <a:latin typeface="Courier New" panose="02070309020205020404" pitchFamily="49" charset="0"/>
              <a:cs typeface="Courier New" panose="02070309020205020404" pitchFamily="49" charset="0"/>
            </a:endParaRPr>
          </a:p>
          <a:p>
            <a:pPr marL="82296" indent="0">
              <a:buNone/>
            </a:pPr>
            <a:endParaRPr lang="es-ES" sz="2800" dirty="0">
              <a:latin typeface="Courier New" panose="02070309020205020404" pitchFamily="49" charset="0"/>
              <a:cs typeface="Courier New" panose="02070309020205020404" pitchFamily="49" charset="0"/>
            </a:endParaRPr>
          </a:p>
          <a:p>
            <a:endParaRPr lang="es-ES" dirty="0"/>
          </a:p>
        </p:txBody>
      </p:sp>
      <p:sp>
        <p:nvSpPr>
          <p:cNvPr id="4" name="1 Título"/>
          <p:cNvSpPr>
            <a:spLocks noGrp="1"/>
          </p:cNvSpPr>
          <p:nvPr>
            <p:ph type="title"/>
          </p:nvPr>
        </p:nvSpPr>
        <p:spPr>
          <a:xfrm>
            <a:off x="1115616" y="116632"/>
            <a:ext cx="7818072" cy="634082"/>
          </a:xfrm>
        </p:spPr>
        <p:txBody>
          <a:bodyPr>
            <a:noAutofit/>
          </a:bodyPr>
          <a:lstStyle/>
          <a:p>
            <a:r>
              <a:rPr lang="es-ES" sz="3200" dirty="0" smtClean="0"/>
              <a:t>Modelo de registro de eventos tradicional</a:t>
            </a:r>
            <a:endParaRPr lang="es-ES" sz="3200" dirty="0"/>
          </a:p>
        </p:txBody>
      </p:sp>
    </p:spTree>
    <p:extLst>
      <p:ext uri="{BB962C8B-B14F-4D97-AF65-F5344CB8AC3E}">
        <p14:creationId xmlns:p14="http://schemas.microsoft.com/office/powerpoint/2010/main" val="995639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115616" y="980728"/>
            <a:ext cx="7818072" cy="5267672"/>
          </a:xfrm>
        </p:spPr>
        <p:txBody>
          <a:bodyPr>
            <a:normAutofit fontScale="92500" lnSpcReduction="20000"/>
          </a:bodyPr>
          <a:lstStyle/>
          <a:p>
            <a:r>
              <a:rPr lang="es-ES" dirty="0"/>
              <a:t>También podemos lograr que se realicen llamadas a más de una función cuando se produzca el evento. Esto lo podemos hacer de la siguiente forma:</a:t>
            </a:r>
          </a:p>
          <a:p>
            <a:pPr marL="82296" indent="0">
              <a:buNone/>
            </a:pPr>
            <a:r>
              <a:rPr lang="es-ES" sz="2600" b="1" dirty="0" err="1">
                <a:solidFill>
                  <a:srgbClr val="FF0000"/>
                </a:solidFill>
                <a:latin typeface="Courier New" panose="02070309020205020404" pitchFamily="49" charset="0"/>
                <a:cs typeface="Courier New" panose="02070309020205020404" pitchFamily="49" charset="0"/>
              </a:rPr>
              <a:t>elemento.onclick</a:t>
            </a:r>
            <a:r>
              <a:rPr lang="es-ES" sz="2600" b="1" dirty="0">
                <a:solidFill>
                  <a:srgbClr val="FF0000"/>
                </a:solidFill>
                <a:latin typeface="Courier New" panose="02070309020205020404" pitchFamily="49" charset="0"/>
                <a:cs typeface="Courier New" panose="02070309020205020404" pitchFamily="49" charset="0"/>
              </a:rPr>
              <a:t> = </a:t>
            </a:r>
            <a:r>
              <a:rPr lang="es-ES" sz="2600" b="1" dirty="0" err="1">
                <a:solidFill>
                  <a:srgbClr val="FF0000"/>
                </a:solidFill>
                <a:latin typeface="Courier New" panose="02070309020205020404" pitchFamily="49" charset="0"/>
                <a:cs typeface="Courier New" panose="02070309020205020404" pitchFamily="49" charset="0"/>
              </a:rPr>
              <a:t>function</a:t>
            </a:r>
            <a:r>
              <a:rPr lang="es-ES" sz="2600" b="1" dirty="0">
                <a:solidFill>
                  <a:srgbClr val="FF0000"/>
                </a:solidFill>
                <a:latin typeface="Courier New" panose="02070309020205020404" pitchFamily="49" charset="0"/>
                <a:cs typeface="Courier New" panose="02070309020205020404" pitchFamily="49" charset="0"/>
              </a:rPr>
              <a:t> ( ) { </a:t>
            </a:r>
          </a:p>
          <a:p>
            <a:pPr marL="82296" indent="0">
              <a:buNone/>
            </a:pPr>
            <a:r>
              <a:rPr lang="es-ES" sz="2600" b="1" dirty="0">
                <a:solidFill>
                  <a:srgbClr val="FF0000"/>
                </a:solidFill>
                <a:latin typeface="Courier New" panose="02070309020205020404" pitchFamily="49" charset="0"/>
                <a:cs typeface="Courier New" panose="02070309020205020404" pitchFamily="49" charset="0"/>
              </a:rPr>
              <a:t>   llamada1( ); </a:t>
            </a:r>
          </a:p>
          <a:p>
            <a:pPr marL="82296" indent="0">
              <a:buNone/>
            </a:pPr>
            <a:r>
              <a:rPr lang="es-ES" sz="2600" b="1" dirty="0">
                <a:solidFill>
                  <a:srgbClr val="FF0000"/>
                </a:solidFill>
                <a:latin typeface="Courier New" panose="02070309020205020404" pitchFamily="49" charset="0"/>
                <a:cs typeface="Courier New" panose="02070309020205020404" pitchFamily="49" charset="0"/>
              </a:rPr>
              <a:t>   llamada2( ); </a:t>
            </a:r>
          </a:p>
          <a:p>
            <a:pPr marL="82296" indent="0">
              <a:buNone/>
            </a:pPr>
            <a:r>
              <a:rPr lang="es-ES" sz="2600" b="1" dirty="0" smtClean="0">
                <a:solidFill>
                  <a:srgbClr val="FF0000"/>
                </a:solidFill>
                <a:latin typeface="Courier New" panose="02070309020205020404" pitchFamily="49" charset="0"/>
                <a:cs typeface="Courier New" panose="02070309020205020404" pitchFamily="49" charset="0"/>
              </a:rPr>
              <a:t>};</a:t>
            </a:r>
          </a:p>
          <a:p>
            <a:pPr marL="82296" indent="0">
              <a:buNone/>
            </a:pPr>
            <a:r>
              <a:rPr lang="es-ES" sz="2600" dirty="0" smtClean="0">
                <a:latin typeface="Courier New" panose="02070309020205020404" pitchFamily="49" charset="0"/>
                <a:cs typeface="Courier New" panose="02070309020205020404" pitchFamily="49" charset="0"/>
              </a:rPr>
              <a:t>//PROGRAMANDO </a:t>
            </a:r>
            <a:r>
              <a:rPr lang="es-ES" sz="2600" dirty="0">
                <a:latin typeface="Courier New" panose="02070309020205020404" pitchFamily="49" charset="0"/>
                <a:cs typeface="Courier New" panose="02070309020205020404" pitchFamily="49" charset="0"/>
              </a:rPr>
              <a:t>UN EVENTO MULTIFUNCIÓN</a:t>
            </a:r>
          </a:p>
          <a:p>
            <a:endParaRPr lang="es-ES" dirty="0"/>
          </a:p>
          <a:p>
            <a:r>
              <a:rPr lang="es-ES" dirty="0"/>
              <a:t>D</a:t>
            </a:r>
            <a:r>
              <a:rPr lang="es-ES" dirty="0" smtClean="0"/>
              <a:t>espués </a:t>
            </a:r>
            <a:r>
              <a:rPr lang="es-ES" dirty="0"/>
              <a:t>de asignar una función a una propiedad de un objeto hay que poner un punto y coma después de la llave de cierre.</a:t>
            </a:r>
          </a:p>
          <a:p>
            <a:endParaRPr lang="es-ES" dirty="0"/>
          </a:p>
        </p:txBody>
      </p:sp>
      <p:sp>
        <p:nvSpPr>
          <p:cNvPr id="7" name="1 Título"/>
          <p:cNvSpPr>
            <a:spLocks noGrp="1"/>
          </p:cNvSpPr>
          <p:nvPr>
            <p:ph type="title"/>
          </p:nvPr>
        </p:nvSpPr>
        <p:spPr>
          <a:xfrm>
            <a:off x="1115616" y="274638"/>
            <a:ext cx="7818072" cy="490066"/>
          </a:xfrm>
        </p:spPr>
        <p:txBody>
          <a:bodyPr>
            <a:noAutofit/>
          </a:bodyPr>
          <a:lstStyle/>
          <a:p>
            <a:r>
              <a:rPr lang="es-ES" sz="3200" dirty="0" smtClean="0"/>
              <a:t>Modelo de registro de eventos tradicional</a:t>
            </a:r>
            <a:endParaRPr lang="es-ES" sz="3200" dirty="0"/>
          </a:p>
        </p:txBody>
      </p:sp>
    </p:spTree>
    <p:extLst>
      <p:ext uri="{BB962C8B-B14F-4D97-AF65-F5344CB8AC3E}">
        <p14:creationId xmlns:p14="http://schemas.microsoft.com/office/powerpoint/2010/main" val="1789955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5616" y="188640"/>
            <a:ext cx="7818072" cy="648072"/>
          </a:xfrm>
        </p:spPr>
        <p:txBody>
          <a:bodyPr>
            <a:normAutofit fontScale="90000"/>
          </a:bodyPr>
          <a:lstStyle/>
          <a:p>
            <a:r>
              <a:rPr lang="es-ES" sz="4000" dirty="0" smtClean="0"/>
              <a:t>Modelo de registro avanzado de eventos según W3C</a:t>
            </a:r>
            <a:endParaRPr lang="es-ES" dirty="0"/>
          </a:p>
        </p:txBody>
      </p:sp>
      <p:sp>
        <p:nvSpPr>
          <p:cNvPr id="3" name="2 Marcador de contenido"/>
          <p:cNvSpPr>
            <a:spLocks noGrp="1"/>
          </p:cNvSpPr>
          <p:nvPr>
            <p:ph idx="1"/>
          </p:nvPr>
        </p:nvSpPr>
        <p:spPr>
          <a:xfrm>
            <a:off x="1043608" y="1124744"/>
            <a:ext cx="7890080" cy="5123656"/>
          </a:xfrm>
        </p:spPr>
        <p:txBody>
          <a:bodyPr>
            <a:noAutofit/>
          </a:bodyPr>
          <a:lstStyle/>
          <a:p>
            <a:pPr>
              <a:spcBef>
                <a:spcPts val="0"/>
              </a:spcBef>
            </a:pPr>
            <a:r>
              <a:rPr lang="es-ES" sz="2300" dirty="0" smtClean="0"/>
              <a:t>El </a:t>
            </a:r>
            <a:r>
              <a:rPr lang="es-ES" sz="2300" dirty="0"/>
              <a:t>W3C, en su especificación del DOM de nivel 2, pone especial atención a los problemas del modelo tradicional de registro de eventos y ofrece una forma sencilla de registrar sobre un objeto determinado los eventos que queramos. </a:t>
            </a:r>
            <a:r>
              <a:rPr lang="es-ES" sz="2300" dirty="0" smtClean="0"/>
              <a:t>La </a:t>
            </a:r>
            <a:r>
              <a:rPr lang="es-ES" sz="2300" dirty="0"/>
              <a:t>clave para poder hacer todo eso está en el método </a:t>
            </a:r>
            <a:r>
              <a:rPr lang="es-ES" sz="2300" b="1" dirty="0" err="1">
                <a:solidFill>
                  <a:srgbClr val="FF0000"/>
                </a:solidFill>
              </a:rPr>
              <a:t>addEventListener</a:t>
            </a:r>
            <a:r>
              <a:rPr lang="es-ES" sz="2300" b="1" dirty="0">
                <a:solidFill>
                  <a:srgbClr val="FF0000"/>
                </a:solidFill>
              </a:rPr>
              <a:t>()</a:t>
            </a:r>
            <a:r>
              <a:rPr lang="es-ES" sz="2300" dirty="0">
                <a:solidFill>
                  <a:srgbClr val="FF0000"/>
                </a:solidFill>
              </a:rPr>
              <a:t>.</a:t>
            </a:r>
          </a:p>
          <a:p>
            <a:pPr>
              <a:spcBef>
                <a:spcPts val="0"/>
              </a:spcBef>
            </a:pPr>
            <a:r>
              <a:rPr lang="es-ES" sz="2300" dirty="0"/>
              <a:t>Este método tiene tres argumentos: </a:t>
            </a:r>
          </a:p>
          <a:p>
            <a:pPr lvl="1">
              <a:spcBef>
                <a:spcPts val="0"/>
              </a:spcBef>
            </a:pPr>
            <a:r>
              <a:rPr lang="es-ES" sz="2300" dirty="0">
                <a:solidFill>
                  <a:srgbClr val="00B050"/>
                </a:solidFill>
              </a:rPr>
              <a:t>El tipo de evento. </a:t>
            </a:r>
          </a:p>
          <a:p>
            <a:pPr lvl="1">
              <a:spcBef>
                <a:spcPts val="0"/>
              </a:spcBef>
            </a:pPr>
            <a:r>
              <a:rPr lang="es-ES" sz="2300" dirty="0">
                <a:solidFill>
                  <a:srgbClr val="00B050"/>
                </a:solidFill>
              </a:rPr>
              <a:t>La función a ejecutar.</a:t>
            </a:r>
          </a:p>
          <a:p>
            <a:pPr lvl="1">
              <a:spcBef>
                <a:spcPts val="0"/>
              </a:spcBef>
            </a:pPr>
            <a:r>
              <a:rPr lang="es-ES" sz="2300" dirty="0">
                <a:solidFill>
                  <a:srgbClr val="00B050"/>
                </a:solidFill>
              </a:rPr>
              <a:t>Un valor booleano (true o false).</a:t>
            </a:r>
          </a:p>
          <a:p>
            <a:pPr>
              <a:spcBef>
                <a:spcPts val="0"/>
              </a:spcBef>
            </a:pPr>
            <a:r>
              <a:rPr lang="es-ES" sz="2300" dirty="0"/>
              <a:t>El último argumento se utiliza para indicar en qué momento se deben ejecutar las acciones asociadas al evento:</a:t>
            </a:r>
          </a:p>
          <a:p>
            <a:pPr lvl="1">
              <a:spcBef>
                <a:spcPts val="0"/>
              </a:spcBef>
            </a:pPr>
            <a:r>
              <a:rPr lang="es-ES" sz="2300" dirty="0">
                <a:solidFill>
                  <a:srgbClr val="FF0000"/>
                </a:solidFill>
              </a:rPr>
              <a:t>En la fase de captura (true). </a:t>
            </a:r>
          </a:p>
          <a:p>
            <a:pPr lvl="1">
              <a:spcBef>
                <a:spcPts val="0"/>
              </a:spcBef>
            </a:pPr>
            <a:r>
              <a:rPr lang="es-ES" sz="2300" dirty="0">
                <a:solidFill>
                  <a:srgbClr val="FF0000"/>
                </a:solidFill>
              </a:rPr>
              <a:t>En la fase de propagación (false</a:t>
            </a:r>
            <a:r>
              <a:rPr lang="es-ES" sz="2300" dirty="0" smtClean="0">
                <a:solidFill>
                  <a:srgbClr val="FF0000"/>
                </a:solidFill>
              </a:rPr>
              <a:t>).</a:t>
            </a:r>
          </a:p>
          <a:p>
            <a:pPr marL="402336" lvl="1" indent="0">
              <a:spcBef>
                <a:spcPts val="0"/>
              </a:spcBef>
              <a:buNone/>
            </a:pPr>
            <a:r>
              <a:rPr lang="es-ES" sz="2300" dirty="0" smtClean="0"/>
              <a:t>Más adelante se verá la diferencia</a:t>
            </a:r>
            <a:endParaRPr lang="es-ES" sz="2300" dirty="0"/>
          </a:p>
          <a:p>
            <a:pPr marL="82296" indent="0">
              <a:spcBef>
                <a:spcPts val="0"/>
              </a:spcBef>
              <a:buNone/>
            </a:pPr>
            <a:endParaRPr lang="es-ES" sz="2400" dirty="0"/>
          </a:p>
        </p:txBody>
      </p:sp>
    </p:spTree>
    <p:extLst>
      <p:ext uri="{BB962C8B-B14F-4D97-AF65-F5344CB8AC3E}">
        <p14:creationId xmlns:p14="http://schemas.microsoft.com/office/powerpoint/2010/main" val="16202602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io">
  <a:themeElements>
    <a:clrScheme name="Solsticio">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io">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io">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491</TotalTime>
  <Words>2847</Words>
  <Application>Microsoft Office PowerPoint</Application>
  <PresentationFormat>Presentación en pantalla (4:3)</PresentationFormat>
  <Paragraphs>207</Paragraphs>
  <Slides>17</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17</vt:i4>
      </vt:variant>
    </vt:vector>
  </HeadingPairs>
  <TitlesOfParts>
    <vt:vector size="25" baseType="lpstr">
      <vt:lpstr>Arial</vt:lpstr>
      <vt:lpstr>Calibri</vt:lpstr>
      <vt:lpstr>Courier New</vt:lpstr>
      <vt:lpstr>Gill Sans MT</vt:lpstr>
      <vt:lpstr>Times New Roman</vt:lpstr>
      <vt:lpstr>Verdana</vt:lpstr>
      <vt:lpstr>Wingdings 2</vt:lpstr>
      <vt:lpstr>Solsticio</vt:lpstr>
      <vt:lpstr>Eventos en JavaScript</vt:lpstr>
      <vt:lpstr>Eventos</vt:lpstr>
      <vt:lpstr>Modelo de registro de eventos en línea</vt:lpstr>
      <vt:lpstr>Modelo de registro de eventos en línea</vt:lpstr>
      <vt:lpstr>Modelo de registro de eventos en línea</vt:lpstr>
      <vt:lpstr>Modelo de registro de eventos tradicional</vt:lpstr>
      <vt:lpstr>Modelo de registro de eventos tradicional</vt:lpstr>
      <vt:lpstr>Modelo de registro de eventos tradicional</vt:lpstr>
      <vt:lpstr>Modelo de registro avanzado de eventos según W3C</vt:lpstr>
      <vt:lpstr>Presentación de PowerPoint</vt:lpstr>
      <vt:lpstr>Presentación de PowerPoint</vt:lpstr>
      <vt:lpstr>Presentación de PowerPoint</vt:lpstr>
      <vt:lpstr>Presentación de PowerPoint</vt:lpstr>
      <vt:lpstr>Eventos (https://www.w3schools.com/jsref/dom_obj_event.asp) </vt:lpstr>
      <vt:lpstr>Orden de disparo de los eventos</vt:lpstr>
      <vt:lpstr>Orden de disparo de los eventos: modelo W3C</vt:lpstr>
      <vt:lpstr>Orden de disparo de los eventos: modelo W3C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Gestión de eventos y formularios en JavaScript</dc:title>
  <dc:creator>conchi</dc:creator>
  <cp:lastModifiedBy>conchi</cp:lastModifiedBy>
  <cp:revision>83</cp:revision>
  <dcterms:created xsi:type="dcterms:W3CDTF">2017-12-20T10:25:04Z</dcterms:created>
  <dcterms:modified xsi:type="dcterms:W3CDTF">2020-02-18T18:00:41Z</dcterms:modified>
</cp:coreProperties>
</file>