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7" r:id="rId28"/>
    <p:sldId id="278" r:id="rId29"/>
    <p:sldId id="281" r:id="rId30"/>
    <p:sldId id="279" r:id="rId31"/>
    <p:sldId id="280" r:id="rId32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0147815" val="973" revOS="4"/>
      <pr:smFileRevision xmlns:pr="smNativeData" dt="1580147815" val="101"/>
      <pr:guideOptions xmlns:pr="smNativeData" dt="1580147815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86" d="100"/>
          <a:sy n="86" d="100"/>
        </p:scale>
        <p:origin x="3588" y="209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" d="100"/>
        <a:sy n="1" d="100"/>
      </p:scale>
      <p:origin x="0" y="0"/>
    </p:cViewPr>
  </p:sorterViewPr>
  <p:notesViewPr>
    <p:cSldViewPr>
      <p:cViewPr>
        <p:scale>
          <a:sx n="86" d="100"/>
          <a:sy n="86" d="100"/>
        </p:scale>
        <p:origin x="3588" y="20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s-es" sz="120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s-es" sz="120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FCE1B6-F8D2-A917-9C44-0E42AF0A6A5B}" type="datetime1">
              <a:t>27/01/2020</a:t>
            </a:fld>
          </a:p>
        </p:txBody>
      </p:sp>
      <p:sp>
        <p:nvSpPr>
          <p:cNvPr id="4" name="Marcador de imagen de diapositiva 3"/>
          <p:cNvSpPr>
            <a:spLocks noGrp="1" noChangeArrowheads="1"/>
            <a:extLst>
              <a:ext uri="smNativeData">
                <pr:smNativeData xmlns:pr="smNativeData" val="SMDATA_13_ZyQvX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EAAAACYAAAAIAAAAvw8AAP8fAAA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5" name="Marcador de notas 4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Editar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s-es" sz="120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s-es" sz="120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FCE732-7CD2-A911-9C44-8A44A90A6ADF}" type="slidenum">
              <a:t>‹Nº›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CAAANwIAAGA2AABFCwAAEAAAACYAAAAIAAAAgYAAAAAAAAA="/>
              </a:ext>
            </a:extLst>
          </p:cNvSpPr>
          <p:nvPr>
            <p:ph type="ctrTitle"/>
          </p:nvPr>
        </p:nvSpPr>
        <p:spPr>
          <a:xfrm>
            <a:off x="1432560" y="360045"/>
            <a:ext cx="7406640" cy="147193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s-es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título del patrón</a:t>
            </a:r>
            <a:endParaRPr lang="en-us"/>
          </a:p>
        </p:txBody>
      </p:sp>
      <p:sp>
        <p:nvSpPr>
          <p:cNvPr id="3" name="21 Subtítulo"/>
          <p:cNvSpPr>
            <a:spLocks noGrp="1" noChangeArrowheads="1"/>
            <a:extLst>
              <a:ext uri="smNativeData">
                <pr:smNativeData xmlns:pr="smNativeData" val="SMDATA_13_ZyQvXhMAAAAlAAAAZAAAAA0AAAAAkAAAAAA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CAAAYQsAAGA2AAApFgAAEAAAACYAAAAIAAAAEYAAAAAAAAA="/>
              </a:ext>
            </a:extLst>
          </p:cNvSpPr>
          <p:nvPr>
            <p:ph type="subTitle" idx="1"/>
          </p:nvPr>
        </p:nvSpPr>
        <p:spPr>
          <a:xfrm>
            <a:off x="1432560" y="1849755"/>
            <a:ext cx="7406640" cy="1752600"/>
          </a:xfrm>
        </p:spPr>
        <p:txBody>
          <a:bodyPr vert="horz" wrap="square" lIns="91440" tIns="0" rIns="91440" bIns="45720" numCol="1" spcCol="215900" anchor="t">
            <a:prstTxWarp prst="textNoShape">
              <a:avLst/>
            </a:prstTxWarp>
          </a:bodyPr>
          <a:lstStyle>
            <a:lvl1pPr marL="27305" indent="0" algn="l">
              <a:buNone/>
              <a:defRPr lang="es-es" sz="2600">
                <a:solidFill>
                  <a:srgbClr val="36120A"/>
                </a:solidFill>
              </a:defRPr>
            </a:lvl1pPr>
            <a:lvl2pPr marL="457200" indent="0" algn="ctr">
              <a:buNone/>
              <a:defRPr lang="es-es"/>
            </a:lvl2pPr>
            <a:lvl3pPr marL="914400" indent="0" algn="ctr">
              <a:buNone/>
              <a:defRPr lang="es-es"/>
            </a:lvl3pPr>
            <a:lvl4pPr marL="1371600" indent="0" algn="ctr">
              <a:buNone/>
              <a:defRPr lang="es-es"/>
            </a:lvl4pPr>
            <a:lvl5pPr marL="1828800" indent="0" algn="ctr">
              <a:buNone/>
              <a:defRPr lang="es-es"/>
            </a:lvl5pPr>
            <a:lvl6pPr marL="2286000" indent="0" algn="ctr">
              <a:buNone/>
              <a:defRPr lang="es-es"/>
            </a:lvl6pPr>
            <a:lvl7pPr marL="2743200" indent="0" algn="ctr">
              <a:buNone/>
              <a:defRPr lang="es-es"/>
            </a:lvl7pPr>
            <a:lvl8pPr marL="3200400" indent="0" algn="ctr">
              <a:buNone/>
              <a:defRPr lang="es-es"/>
            </a:lvl8pPr>
            <a:lvl9pPr marL="3657600" indent="0" algn="ctr">
              <a:buNone/>
              <a:defRPr lang="es-es"/>
            </a:lvl9pPr>
          </a:lstStyle>
          <a:p>
            <a:pPr>
              <a:defRPr lang="es-es"/>
            </a:pPr>
            <a:r>
              <a:t>Haga clic para modificar el estilo de subtítulo del patrón</a:t>
            </a:r>
            <a:endParaRPr lang="en-us"/>
          </a:p>
        </p:txBody>
      </p:sp>
      <p:sp>
        <p:nvSpPr>
          <p:cNvPr id="4" name="6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EF41-0FD2-A919-9C44-F94CA10A6AAC}" type="datetime1">
              <a:t>27/01/2020</a:t>
            </a:fld>
          </a:p>
        </p:txBody>
      </p:sp>
      <p:sp>
        <p:nvSpPr>
          <p:cNvPr id="5" name="19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9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CD33-7DD2-A93B-9C44-8B6E830A6ADE}" type="slidenum">
              <a:t>‹Nº›</a:t>
            </a:fld>
          </a:p>
        </p:txBody>
      </p:sp>
      <p:sp>
        <p:nvSpPr>
          <p:cNvPr id="7" name="7 Elipse"/>
          <p:cNvSpPr>
            <a:extLst>
              <a:ext uri="smNativeData">
                <pr:smNativeData xmlns:pr="smNativeData" val="SMDATA_13_ZyQvXhMAAAAlAAAAZgAAAA0AAAAAkAAAAEgAAACQAAAASAAAAAAAAAABAAAAAAAAAAEAAABQAAAAAAAAAAAA8D8AAAAAAADwPwAAAAAAAOA/AAAAAAAA4D8AAAAAAADgPwAAAAAAAOA/AAAAAAAA4D8AAAAAAADgPwAAAAAAAOA/AAAAAAAA4D8CAAAAjAAAAAEAAAAGAAAAAKzXANvz/wAQAAAABgAAAAAAAAAAAAAAAAAAAAAAAAAAAAAAZAAAAAEAAABAAAAAzv///7X///8AAAAAAAAAAAIAAAAyAAAAbMboAAYAAADE4/AAAAAAAAAAAAAAAAAAAAAAAAAAAAAAAAAAAAAAAAAAAAAAAAAAAAAAAAAAAAAAAAAAFAAAADwAAAABAAAAAAAAADGOpgAD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EAAAAAAAAAAAAAAAAAAAAAAAAAECcAABAnAAAAAAAAAAAAAAAAAAAAAAUPCgwAAAAAAAAoAAAAAAAAAGQAAAAAAAAAwMD/AAAAAABkAAAAMgAAAAAAAABkAAAAAAAAAH9/fwAKAAAAHwAAAFQAAAAArNcA2/P/AGzG6ADE4/AAAAAAAAAAAAAAAAAAAAAAAAAAAAAAAAAAMY6mAH9/fwDn3skDzMzMAMDA/wB/f38AAAAAAAAAAAAAAAAAAAAAAAAAAAAhAAAAGAAAABQAAACrBQAAsggAAPYGAAD+CQAAEAAAACYAAAAIAAAA//////////8="/>
              </a:ext>
            </a:extLst>
          </p:cNvSpPr>
          <p:nvPr/>
        </p:nvSpPr>
        <p:spPr>
          <a:xfrm>
            <a:off x="921385" y="1413510"/>
            <a:ext cx="210185" cy="210820"/>
          </a:xfrm>
          <a:prstGeom prst="ellipse">
            <a:avLst/>
          </a:prstGeom>
          <a:gradFill flip="none" rotWithShape="1">
            <a:gsLst>
              <a:gs pos="0">
                <a:srgbClr val="DBF3FF">
                  <a:alpha val="85000"/>
                </a:srgbClr>
              </a:gs>
              <a:gs pos="94000">
                <a:srgbClr val="C4E3F0">
                  <a:alpha val="88000"/>
                </a:srgbClr>
              </a:gs>
              <a:gs pos="50000">
                <a:srgbClr val="6CC6E8">
                  <a:alpha val="90000"/>
                </a:srgbClr>
              </a:gs>
              <a:gs pos="100000">
                <a:srgbClr val="00ACD7">
                  <a:alpha val="95000"/>
                </a:srgbClr>
              </a:gs>
            </a:gsLst>
            <a:path path="circle">
              <a:fillToRect l="25000" t="12500" r="75000" b="87500"/>
            </a:path>
            <a:tileRect/>
          </a:gradFill>
          <a:ln w="1905" cap="flat" cmpd="sng" algn="ctr">
            <a:solidFill>
              <a:srgbClr val="318EA6">
                <a:alpha val="6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000000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8" name="8 Elipse"/>
          <p:cNvSpPr>
            <a:extLst>
              <a:ext uri="smNativeData">
                <pr:smNativeData xmlns:pr="smNativeData" val="SMDATA_13_ZyQvXhMAAAAlAAAAZgAAAA0AAAAAkAAAAEgAAACQAAAASAAAAAAAAAABAAAAAAAAAAEAAABQAAAAAAAAAAAA8D8AAAAAAADwPwAAAAAAAOA/AAAAAAAA4D8AAAAAAADgPwAAAAAAAOA/AAAAAAAA4D8AAAAAAADgPwAAAAAAAOA/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oAAAAAAAAAGQAAAAAAAAAwMD/AAAAAABkAAAAMgAAAAAAAABkAAAAAAAAAH9/fwAKAAAAHwAAAFQAAACb1u4AyejxAKbb7AC84O8AAAAAAAAAAAAAAAAAAAAAAAAAAAAAAAAAMYCUAH9/fwDn3skDzMzMAMDA/wB/f38AAAAAAAAAAAAAAAAAAAAAAAAAAAAhAAAAGAAAABQAAAAeBwAARggAAIMHAACrCAAAEAAAACYAAAAIAAAA//////////8="/>
              </a:ext>
            </a:extLst>
          </p:cNvSpPr>
          <p:nvPr/>
        </p:nvSpPr>
        <p:spPr>
          <a:xfrm>
            <a:off x="1156970" y="1344930"/>
            <a:ext cx="64135" cy="64135"/>
          </a:xfrm>
          <a:prstGeom prst="ellipse">
            <a:avLst/>
          </a:prstGeom>
          <a:noFill/>
          <a:ln w="12700" cap="flat" cmpd="sng" algn="ctr">
            <a:solidFill>
              <a:srgbClr val="318094">
                <a:alpha val="6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000000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CAAAsQEAAPU2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CAAA6AgAAPU2AABw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B859-17D2-A94E-9C44-E11BF60A6AB4}" type="datetime1">
              <a:t>27/01/2020</a:t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DC8C-C2D2-A92A-9C44-347F920A6A61}" type="slidenum">
              <a:t>‹Nº›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wKgAAsQEAAHA1AACwJQAAEAAAACYAAAAIAAAAAwAAAAAAAAA="/>
              </a:ext>
            </a:extLst>
          </p:cNvSpPr>
          <p:nvPr>
            <p:ph type="title"/>
          </p:nvPr>
        </p:nvSpPr>
        <p:spPr>
          <a:xfrm>
            <a:off x="6858000" y="274955"/>
            <a:ext cx="18288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wAAsQEAAEApAACwJQAAEAAAACYAAAAIAAAAAwAAAAAAAAA="/>
              </a:ext>
            </a:extLst>
          </p:cNvSpPr>
          <p:nvPr>
            <p:ph idx="1"/>
          </p:nvPr>
        </p:nvSpPr>
        <p:spPr>
          <a:xfrm>
            <a:off x="1143000" y="274955"/>
            <a:ext cx="55626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D050-1ED2-A926-9C44-E8739E0A6ABD}" type="datetime1">
              <a:t>27/01/2020</a:t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E21C-52D2-A914-9C44-A441AC0A6AF1}" type="slidenum">
              <a:t>‹Nº›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CAAAsQEAAPU2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CAAA6AgAAPU2AABw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8A7F-31D2-A97C-9C44-C729C40A6A92}" type="datetime1">
              <a:t>27/01/2020</a:t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8565-2BD2-A973-9C44-DD26CB0A6A88}" type="slidenum">
              <a:t>‹Nº›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Rectángulo"/>
          <p:cNvSpPr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BAAAAAQAAAAAAAAAAAAAAAAAAAAAAAAAAAAAAAAAAAAAAAAAA////AH9/fwAAAAADzMzMAMDA/wB/f38AAAAAAAAAAAAAAAAAAAAAAAAAAAAhAAAAGAAAABQAAAALDgAAAAAAADs4AAAwKgAAEAAAACYAAAAIAAAA//////////8="/>
              </a:ext>
            </a:extLst>
          </p:cNvSpPr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3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cDwAA/w8AADw3AAAPHgAAEAAAACYAAAAIAAAAgYAAAAAAAAA="/>
              </a:ext>
            </a:extLst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lnSpc>
                <a:spcPts val="4500"/>
              </a:lnSpc>
              <a:buNone/>
              <a:defRPr lang="es-es" sz="4000" b="1" cap="all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 cap="all"/>
            </a:pPr>
            <a:r>
              <a:t>Haga clic para modificar el estilo de título del patrón</a:t>
            </a:r>
            <a:endParaRPr lang="en-us" cap="all"/>
          </a:p>
        </p:txBody>
      </p:sp>
      <p:sp>
        <p:nvSpPr>
          <p:cNvPr id="4" name="2 Marcador de texto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cDwAAkAYAADw3AADZDwAAEAAAACYAAAAIAAAAgYAAAAAAAAA="/>
              </a:ext>
            </a:extLst>
          </p:cNvSpPr>
          <p:nvPr>
            <p:ph idx="1"/>
          </p:nvPr>
        </p:nvSpPr>
        <p:spPr>
          <a:xfrm>
            <a:off x="2578100" y="1066800"/>
            <a:ext cx="6400800" cy="15093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lang="es-es" sz="2000">
                <a:solidFill>
                  <a:srgbClr val="36120A"/>
                </a:solidFill>
              </a:defRPr>
            </a:lvl1pPr>
            <a:lvl2pPr>
              <a:buNone/>
              <a:defRPr lang="es-es" sz="1800">
                <a:solidFill>
                  <a:srgbClr val="8C8C8C"/>
                </a:solidFill>
              </a:defRPr>
            </a:lvl2pPr>
            <a:lvl3pPr>
              <a:buNone/>
              <a:defRPr lang="es-es" sz="1600">
                <a:solidFill>
                  <a:srgbClr val="8C8C8C"/>
                </a:solidFill>
              </a:defRPr>
            </a:lvl3pPr>
            <a:lvl4pPr>
              <a:buNone/>
              <a:defRPr lang="es-es" sz="1400">
                <a:solidFill>
                  <a:srgbClr val="8C8C8C"/>
                </a:solidFill>
              </a:defRPr>
            </a:lvl4pPr>
            <a:lvl5pPr>
              <a:buNone/>
              <a:defRPr lang="es-es" sz="1400">
                <a:solidFill>
                  <a:srgbClr val="8C8C8C"/>
                </a:solidFill>
              </a:defRPr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96F9-B7D2-A960-9C44-4135D80A6A14}" type="datetime1">
              <a:t>27/01/2020</a:t>
            </a:fld>
          </a:p>
        </p:txBody>
      </p:sp>
      <p:sp>
        <p:nvSpPr>
          <p:cNvPr id="6" name="4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5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D612-5CD2-A920-9C44-AA75980A6AFF}" type="slidenum">
              <a:t>‹Nº›</a:t>
            </a:fld>
          </a:p>
        </p:txBody>
      </p:sp>
      <p:sp>
        <p:nvSpPr>
          <p:cNvPr id="8" name="9 Rectángulo"/>
          <p:cNvSpPr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QAAAAAAAAAAAAAAAAAAAAEAAAB1cGQASwAAAMT///8AAAAAZAAAAGQAAAAAAAAAy8vLAEsAAADE////AAAAAGQAAABkAAAAAAAAABcAAAAUAAAAAAAAAAAAAAD/fwAA/38AAAAAAAAJAAAABAAAAAAAAAAMAAAAEAAAAAAAAAAAAAAAAAAAAAAAAAAeAAAAaAAAAAAAAAAAAAAAAAAAAAAAAAAAAAAAECcAABAnAAAAAAAAAAAAAAAAAAAAAAAAAAAAAAAAAAAAAAAAAAAAAD0AAAAAAAAAwMD/AAAAAABkAAAAMgAAAAAAAABkAAAAAAAAAH9/fwAKAAAAHwAAAFQAAAAAAAABAAAAAQAAAAAAAAAAAAAAAAAAAAAAAAAAAAAAAAAAAAAAAAAA////AH9/fwB1cGQAy8vLAMDA/wB/f38AAAAAAAAAAAAAAAAAAAAAAAAAAAAhAAAAGAAAABQAAAAQDgAAAAAAAIgOAAAwKgAAEAAAACYAAAAIAAAA//////////8="/>
              </a:ext>
            </a:extLst>
          </p:cNvSpPr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735" dist="38100" dir="10800000" algn="tl">
              <a:srgbClr val="757064">
                <a:alpha val="2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9" name="7 Elipse"/>
          <p:cNvSpPr>
            <a:extLst>
              <a:ext uri="smNativeData">
                <pr:smNativeData xmlns:pr="smNativeData" val="SMDATA_13_ZyQvXhMAAAAlAAAAZgAAAA0AAAAAkAAAAEgAAACQAAAASAAAAAAAAAABAAAAAAAAAAEAAABQAAAAAAAAAAAA8D8AAAAAAADwPwAAAAAAAOA/AAAAAAAA4D8AAAAAAADgPwAAAAAAAOA/AAAAAAAA4D8AAAAAAADgPwAAAAAAAOA/AAAAAAAA4D8CAAAAjAAAAAEAAAAGAAAAAKzXANvz/wAQAAAABgAAAAAAAAAAAAAAAAAAAAAAAAAAAAAAZAAAAAEAAABAAAAAzv///7X///8AAAAAAAAAAAIAAAAyAAAAbMboAAYAAADE4/AAAAAAAAAAAAAAAAAAAAAAAAAAAAAAAAAAAAAAAAAAAAAAAAAAAAAAAAAAAAAAAAAAFAAAADwAAAABAAAAAAAAADGOpgAD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EAAAAAAAAAAAAAAAAAAAAAAAAAECcAABAnAAAAAAAAAAAAAAAAAAAAAAUPCgwAAAAAAAAoAAAAAAAAAGQAAAAAAAAAwMD/AAAAAABkAAAAMgAAAAAAAABkAAAAAAAAAH9/fwAKAAAAHwAAAFQAAAAArNcA2/P/AGzG6ADE4/AAAAAAAAAAAAAAAAAAAAAAAAAAAAAAAAAAMY6mAH9/fwAAAAADzMzMAMDA/wB/f38AAAAAAAAAAAAAAAAAAAAAAAAAAAAhAAAAGAAAABQAAABdDQAAUREAAKgOAACcEgAAEAAAACYAAAAIAAAA//////////8="/>
              </a:ext>
            </a:extLst>
          </p:cNvSpPr>
          <p:nvPr/>
        </p:nvSpPr>
        <p:spPr>
          <a:xfrm>
            <a:off x="2172335" y="2814955"/>
            <a:ext cx="210185" cy="210185"/>
          </a:xfrm>
          <a:prstGeom prst="ellipse">
            <a:avLst/>
          </a:prstGeom>
          <a:gradFill flip="none" rotWithShape="1">
            <a:gsLst>
              <a:gs pos="0">
                <a:srgbClr val="DBF3FF">
                  <a:alpha val="85000"/>
                </a:srgbClr>
              </a:gs>
              <a:gs pos="94000">
                <a:srgbClr val="C4E3F0">
                  <a:alpha val="88000"/>
                </a:srgbClr>
              </a:gs>
              <a:gs pos="50000">
                <a:srgbClr val="6CC6E8">
                  <a:alpha val="90000"/>
                </a:srgbClr>
              </a:gs>
              <a:gs pos="100000">
                <a:srgbClr val="00ACD7">
                  <a:alpha val="95000"/>
                </a:srgbClr>
              </a:gs>
            </a:gsLst>
            <a:path path="circle">
              <a:fillToRect l="25000" t="12500" r="75000" b="87500"/>
            </a:path>
            <a:tileRect/>
          </a:gradFill>
          <a:ln w="1905" cap="flat" cmpd="sng" algn="ctr">
            <a:solidFill>
              <a:srgbClr val="318EA6">
                <a:alpha val="6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000000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10" name="8 Elipse"/>
          <p:cNvSpPr>
            <a:extLst>
              <a:ext uri="smNativeData">
                <pr:smNativeData xmlns:pr="smNativeData" val="SMDATA_13_ZyQvXhMAAAAlAAAAZgAAAA0AAAAAkAAAAEgAAACQAAAASAAAAAAAAAABAAAAAAAAAAEAAABQAAAAAAAAAAAA8D8AAAAAAADwPwAAAAAAAOA/AAAAAAAA4D8AAAAAAADgPwAAAAAAAOA/AAAAAAAA4D8AAAAAAADgPwAAAAAAAOA/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oAAAAAAAAAGQAAAAAAAAAwMD/AAAAAABkAAAAMgAAAAAAAABkAAAAAAAAAH9/fwAKAAAAHwAAAFQAAACb1u4AyejxAKbb7AC84O8AAAAAAAAAAAAAAAAAAAAAAAAAAAAAAAAAMYCUAH9/fwAAAAADzMzMAMDA/wB/f38AAAAAAAAAAAAAAAAAAAAAAAAAAAAhAAAAGAAAABQAAADQDgAA5BAAADUPAABJEQAAEAAAACYAAAAIAAAA//////////8="/>
              </a:ext>
            </a:extLst>
          </p:cNvSpPr>
          <p:nvPr/>
        </p:nvSpPr>
        <p:spPr>
          <a:xfrm>
            <a:off x="2407920" y="2745740"/>
            <a:ext cx="64135" cy="64135"/>
          </a:xfrm>
          <a:prstGeom prst="ellipse">
            <a:avLst/>
          </a:prstGeom>
          <a:noFill/>
          <a:ln w="12700" cap="flat" cmpd="sng" algn="ctr">
            <a:solidFill>
              <a:srgbClr val="318094">
                <a:alpha val="6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000000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CAAAsAEAAPU2AAC4CAAAEAAAACYAAAAIAAAAAQAAAAAAAAA="/>
              </a:ext>
            </a:extLst>
          </p:cNvSpPr>
          <p:nvPr>
            <p:ph type="title"/>
          </p:nvPr>
        </p:nvSpPr>
        <p:spPr>
          <a:xfrm>
            <a:off x="1435735" y="274320"/>
            <a:ext cx="7498080" cy="1143000"/>
          </a:xfrm>
        </p:spPr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CAAAYAkAAFUfAAAQJgAAEAAAACYAAAAIAAAAAYAAAAAAAAA="/>
              </a:ext>
            </a:extLst>
          </p:cNvSpPr>
          <p:nvPr>
            <p:ph idx="1"/>
          </p:nvPr>
        </p:nvSpPr>
        <p:spPr>
          <a:xfrm>
            <a:off x="1435735" y="1524000"/>
            <a:ext cx="3657600" cy="4663440"/>
          </a:xfrm>
        </p:spPr>
        <p:txBody>
          <a:bodyPr/>
          <a:lstStyle>
            <a:lvl1pPr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1IAAAYAkAAPU2AAAQJgAAEAAAACYAAAAIAAAAAYAAAAAAAAA="/>
              </a:ext>
            </a:extLst>
          </p:cNvSpPr>
          <p:nvPr>
            <p:ph idx="2"/>
          </p:nvPr>
        </p:nvSpPr>
        <p:spPr>
          <a:xfrm>
            <a:off x="5276215" y="1524000"/>
            <a:ext cx="3657600" cy="4663440"/>
          </a:xfrm>
        </p:spPr>
        <p:txBody>
          <a:bodyPr/>
          <a:lstStyle>
            <a:lvl1pPr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A1D7-99D2-A957-9C44-6F02EF0A6A3A}" type="datetime1">
              <a:t>27/01/2020</a:t>
            </a:fld>
          </a:p>
        </p:txBody>
      </p:sp>
      <p:sp>
        <p:nvSpPr>
          <p:cNvPr id="6" name="5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6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UB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BB47-09D2-A94D-9C44-FF18F50A6AAA}" type="slidenum">
              <a:t>‹Nº›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vx8AAHA1AADHJgAAEAAAACYAAAAIAAAAAYAAAAAAAAA="/>
              </a:ext>
            </a:extLst>
          </p:cNvSpPr>
          <p:nvPr>
            <p:ph type="title"/>
          </p:nvPr>
        </p:nvSpPr>
        <p:spPr>
          <a:xfrm>
            <a:off x="457200" y="5160645"/>
            <a:ext cx="8229600" cy="1143000"/>
          </a:xfrm>
        </p:spPr>
        <p:txBody>
          <a:bodyPr/>
          <a:lstStyle>
            <a:lvl1pPr algn="ctr">
              <a:defRPr lang="es-es" sz="4500" b="1" baseline="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P///wgR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BAAAAAQAAAAAAAAAAAAAAAAAAAAAAAAAAAAAAAAAAAAAAAAAAAAAAAX9/fwAAAAADzMzMAMDA/wB/f38AAAAAAAAAAAAAAAAAAAAAAAAAAAAhAAAAGAAAABQAAADQAgAABQIAAJAbAAD1BQAAEAAAACYAAAAIAAAAgYAAAP8fAAA="/>
              </a:ext>
            </a:extLst>
          </p:cNvSpPr>
          <p:nvPr>
            <p:ph idx="1"/>
          </p:nvPr>
        </p:nvSpPr>
        <p:spPr>
          <a:xfrm>
            <a:off x="457200" y="328295"/>
            <a:ext cx="4023360" cy="640080"/>
          </a:xfrm>
          <a:solidFill>
            <a:schemeClr val="bg1"/>
          </a:solidFill>
          <a:ln w="10795" cap="flat" cmpd="sng" algn="ctr">
            <a:solidFill>
              <a:schemeClr val="bg1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lang="es-es" sz="1900" b="0">
                <a:solidFill>
                  <a:schemeClr val="tx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P///wgR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BAAAAAQAAAAAAAAAAAAAAAAAAAAAAAAAAAAAAAAAAAAAAAAAAAAAAAX9/fwAAAAADzMzMAMDA/wB/f38AAAAAAAAAAAAAAAAAAAAAAAAAAAAhAAAAGAAAABQAAACwHAAABQIAAHA1AAD1BQAAEAAAACYAAAAIAAAAgYAAAP8fAAA="/>
              </a:ext>
            </a:extLst>
          </p:cNvSpPr>
          <p:nvPr>
            <p:ph idx="3"/>
          </p:nvPr>
        </p:nvSpPr>
        <p:spPr>
          <a:xfrm>
            <a:off x="4663440" y="328295"/>
            <a:ext cx="4023360" cy="640080"/>
          </a:xfrm>
          <a:solidFill>
            <a:schemeClr val="bg1"/>
          </a:solidFill>
          <a:ln w="10795" cap="flat" cmpd="sng" algn="ctr">
            <a:solidFill>
              <a:schemeClr val="bg1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lang="es-es" sz="1900" b="0">
                <a:solidFill>
                  <a:schemeClr val="tx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wAAAP///wgR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X9/fwAAAAADzMzMAMDA/wB/f38AAAAAAAAAAAAAAAAAAAAAAAAAAAAhAAAAGAAAABQAAADQAgAA9wUAAJAbAABHHwAAEAAAACYAAAAIAAAAAYAAAIAfAAA="/>
              </a:ext>
            </a:extLst>
          </p:cNvSpPr>
          <p:nvPr>
            <p:ph idx="2"/>
          </p:nvPr>
        </p:nvSpPr>
        <p:spPr>
          <a:xfrm>
            <a:off x="457200" y="969645"/>
            <a:ext cx="4023360" cy="4114800"/>
          </a:xfrm>
          <a:ln w="10795" cap="flat" cmpd="sng" algn="ctr">
            <a:solidFill>
              <a:schemeClr val="bg1"/>
            </a:solidFill>
            <a:prstDash val="dash"/>
            <a:headEnd type="none"/>
            <a:tailEnd type="none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lang="es-es" sz="2400"/>
            </a:lvl1pPr>
            <a:lvl2pPr>
              <a:lnSpc>
                <a:spcPct val="100000"/>
              </a:lnSpc>
              <a:spcBef>
                <a:spcPts val="700"/>
              </a:spcBef>
              <a:defRPr lang="es-es" sz="2000"/>
            </a:lvl2pPr>
            <a:lvl3pPr>
              <a:lnSpc>
                <a:spcPct val="100000"/>
              </a:lnSpc>
              <a:spcBef>
                <a:spcPts val="700"/>
              </a:spcBef>
              <a:defRPr lang="es-es" sz="1800"/>
            </a:lvl3pPr>
            <a:lvl4pPr>
              <a:lnSpc>
                <a:spcPct val="100000"/>
              </a:lnSpc>
              <a:spcBef>
                <a:spcPts val="700"/>
              </a:spcBef>
              <a:defRPr lang="es-es" sz="1600"/>
            </a:lvl4pPr>
            <a:lvl5pPr>
              <a:lnSpc>
                <a:spcPct val="100000"/>
              </a:lnSpc>
              <a:spcBef>
                <a:spcPts val="700"/>
              </a:spcBef>
              <a:defRPr lang="es-es" sz="1600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wAAAP///wgR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X9/fwAAAAADzMzMAMDA/wB/f38AAAAAAAAAAAAAAAAAAAAAAAAAAAAhAAAAGAAAABQAAACwHAAA9wUAAHA1AABHHwAAEAAAACYAAAAIAAAAAYAAAIAfAAA="/>
              </a:ext>
            </a:extLst>
          </p:cNvSpPr>
          <p:nvPr>
            <p:ph idx="4"/>
          </p:nvPr>
        </p:nvSpPr>
        <p:spPr>
          <a:xfrm>
            <a:off x="4663440" y="969645"/>
            <a:ext cx="4023360" cy="4114800"/>
          </a:xfrm>
          <a:ln w="10795" cap="flat" cmpd="sng" algn="ctr">
            <a:solidFill>
              <a:schemeClr val="bg1"/>
            </a:solidFill>
            <a:prstDash val="dash"/>
            <a:headEnd type="none"/>
            <a:tailEnd type="none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lang="es-es" sz="2400"/>
            </a:lvl1pPr>
            <a:lvl2pPr>
              <a:lnSpc>
                <a:spcPct val="100000"/>
              </a:lnSpc>
              <a:spcBef>
                <a:spcPts val="700"/>
              </a:spcBef>
              <a:defRPr lang="es-es" sz="2000"/>
            </a:lvl2pPr>
            <a:lvl3pPr>
              <a:lnSpc>
                <a:spcPct val="100000"/>
              </a:lnSpc>
              <a:spcBef>
                <a:spcPts val="700"/>
              </a:spcBef>
              <a:defRPr lang="es-es" sz="1800"/>
            </a:lvl3pPr>
            <a:lvl4pPr>
              <a:lnSpc>
                <a:spcPct val="100000"/>
              </a:lnSpc>
              <a:spcBef>
                <a:spcPts val="700"/>
              </a:spcBef>
              <a:defRPr lang="es-es" sz="1600"/>
            </a:lvl4pPr>
            <a:lvl5pPr>
              <a:lnSpc>
                <a:spcPct val="100000"/>
              </a:lnSpc>
              <a:spcBef>
                <a:spcPts val="700"/>
              </a:spcBef>
              <a:defRPr lang="es-es" sz="1600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DF4D-03D2-A929-9C44-F57C910A6AA0}" type="datetime1">
              <a:t>27/01/2020</a:t>
            </a:fld>
          </a:p>
        </p:txBody>
      </p:sp>
      <p:sp>
        <p:nvSpPr>
          <p:cNvPr id="8" name="7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8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AD36-78D2-A95B-9C44-8E0EE30A6ADB}" type="slidenum">
              <a:t>‹Nº›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Gx0w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CAAAsAEAAPU2AAC4CAAAEAAAACYAAAAIAAAAAQAAAAAAAAA="/>
              </a:ext>
            </a:extLst>
          </p:cNvSpPr>
          <p:nvPr>
            <p:ph type="title"/>
          </p:nvPr>
        </p:nvSpPr>
        <p:spPr>
          <a:xfrm>
            <a:off x="1435735" y="274320"/>
            <a:ext cx="7498080" cy="1143000"/>
          </a:xfrm>
        </p:spPr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9B0D-43D2-A96D-9C44-B538D50A6AE0}" type="datetime1">
              <a:t>27/01/2020</a:t>
            </a:fld>
          </a:p>
        </p:txBody>
      </p:sp>
      <p:sp>
        <p:nvSpPr>
          <p:cNvPr id="4" name="3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4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DTsig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810B-45D2-A977-9C44-B322CF0A6AE6}" type="slidenum">
              <a:t>‹Nº›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Rectángulo"/>
          <p:cNvSpPr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BAAAAAQAAAAAAAAAAAAAAAAAAAAAAAAAAAAAAAAAAAAAAAAAA////AH9/fwAAAAADzMzMAMDA/wB/f38AAAAAAAAAAAAAAAAAAAAAAAAAAAAhAAAAGAAAABQAAAA+BgAAAAAAAEA4AAAwKgAAEAAAACYAAAAIAAAA//////////8="/>
              </a:ext>
            </a:extLst>
          </p:cNvSpPr>
          <p:nvPr/>
        </p:nvSpPr>
        <p:spPr>
          <a:xfrm>
            <a:off x="1014730" y="0"/>
            <a:ext cx="812927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3" name="1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DE98-D6D2-A928-9C44-207D900A6A75}" type="datetime1">
              <a:t>27/01/2020</a:t>
            </a:fld>
          </a:p>
        </p:txBody>
      </p:sp>
      <p:sp>
        <p:nvSpPr>
          <p:cNvPr id="4" name="2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MkC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3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FF4D-03D2-A909-9C44-F55CB10A6AA0}" type="slidenum">
              <a:t>‹Nº›</a:t>
            </a:fld>
          </a:p>
        </p:txBody>
      </p:sp>
      <p:sp>
        <p:nvSpPr>
          <p:cNvPr id="6" name="5 Rectángulo"/>
          <p:cNvSpPr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QAAAAAAAAAAAAAAAAAAAAEAAAB1cGQASwAAAMT///8AAAAAZAAAAGQAAAAAAAAAy8vLAEsAAADE////AAAAAGQAAABkAAAAAAAAABcAAAAUAAAAAAAAAAAAAAD/fwAA/38AAAAAAAAJAAAABAAAAAAAAAAMAAAAEAAAAAAAAAAAAAAAAAAAAAAAAAAeAAAAaAAAAAAAAAAAAAAAAAAAAAAAAAAAAAAAECcAABAnAAAAAAAAAAAAAAAAAAAAAAAAAAAAAAAAAAAAAAAAAAAAAD0AAAAAAAAAwMD/AAAAAABkAAAAMgAAAAAAAABkAAAAAAAAAH9/fwAKAAAAHwAAAFQAAAAAAAABAAAAAQAAAAAAAAAAAAAAAAAAAAAAAAAAAAAAAAAAAAAAAAAA////AH9/fwB1cGQAy8vLAMDA/wB/f38AAAAAAAAAAAAAAAAAAAAAAAAAAAAhAAAAGAAAABQAAAA+BgAAAAAAALIGAAAwKgAAEAAAACYAAAAIAAAA//////////8="/>
              </a:ext>
            </a:extLst>
          </p:cNvSpPr>
          <p:nvPr/>
        </p:nvSpPr>
        <p:spPr>
          <a:xfrm>
            <a:off x="1014730" y="0"/>
            <a:ext cx="736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735" dist="38100" dir="10800000" algn="tl">
              <a:srgbClr val="757064">
                <a:alpha val="2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QEAAEAaAAB7CAAAEAAAACYAAAAIAAAAgYAAAIAfAAA="/>
              </a:ext>
            </a:extLst>
          </p:cNvSpPr>
          <p:nvPr>
            <p:ph type="title"/>
          </p:nvPr>
        </p:nvSpPr>
        <p:spPr>
          <a:xfrm>
            <a:off x="457200" y="216535"/>
            <a:ext cx="3810000" cy="1162050"/>
          </a:xfrm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ts val="2000"/>
              </a:lnSpc>
              <a:buNone/>
              <a:defRPr lang="es-es" sz="2200" b="1" cap="all" baseline="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 cap="all"/>
            </a:pPr>
            <a:r>
              <a:t>Haga clic para modificar el estilo de título del patrón</a:t>
            </a:r>
            <a:endParaRPr lang="en-us" cap="all"/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qAgAAEAaAAD0DAAAEAAAACYAAAAIAAAAAYAAAAAAAAA="/>
              </a:ext>
            </a:extLst>
          </p:cNvSpPr>
          <p:nvPr>
            <p:ph idx="2"/>
          </p:nvPr>
        </p:nvSpPr>
        <p:spPr>
          <a:xfrm>
            <a:off x="457200" y="1407160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lang="es-es" sz="14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IA0AAPg0AACwJQAAEAAAACYAAAAIAAAAAYAAAAAAAAA="/>
              </a:ext>
            </a:extLst>
          </p:cNvSpPr>
          <p:nvPr>
            <p:ph idx="1"/>
          </p:nvPr>
        </p:nvSpPr>
        <p:spPr>
          <a:xfrm>
            <a:off x="457200" y="2133600"/>
            <a:ext cx="8153400" cy="3992880"/>
          </a:xfrm>
        </p:spPr>
        <p:txBody>
          <a:bodyPr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8B0E-40D2-A97D-9C44-B628C50A6AE3}" type="datetime1">
              <a:t>27/01/2020</a:t>
            </a:fld>
          </a:p>
        </p:txBody>
      </p:sp>
      <p:sp>
        <p:nvSpPr>
          <p:cNvPr id="6" name="5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6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9415-5BD2-A962-9C44-AD37DA0A6AF8}" type="slidenum">
              <a:t>‹Nº›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JAAAkAYAABc1AADAEgAAEAAAACYAAAAIAAAAgaAAAAAAAAA="/>
              </a:ext>
            </a:extLst>
          </p:cNvSpPr>
          <p:nvPr>
            <p:ph type="title"/>
          </p:nvPr>
        </p:nvSpPr>
        <p:spPr>
          <a:xfrm>
            <a:off x="5887085" y="1066800"/>
            <a:ext cx="2743200" cy="1981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buNone/>
              <a:defRPr lang="es-es" sz="2100" b="1">
                <a:effectLst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título del patrón</a:t>
            </a:r>
            <a:endParaRPr lang="en-us"/>
          </a:p>
        </p:txBody>
      </p:sp>
      <p:sp>
        <p:nvSpPr>
          <p:cNvPr id="3" name="4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FCC12C-62D2-A937-9C44-94628F0A6AC1}" type="datetime1">
              <a:t>27/01/2020</a:t>
            </a:fld>
          </a:p>
        </p:txBody>
      </p:sp>
      <p:sp>
        <p:nvSpPr>
          <p:cNvPr id="4" name="5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6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FCC3B1-FFD2-A935-9C44-09608D0A6A5C}" type="slidenum">
              <a:t>‹Nº›</a:t>
            </a:fld>
          </a:p>
        </p:txBody>
      </p:sp>
      <p:sp>
        <p:nvSpPr>
          <p:cNvPr id="6" name="7 Rectángulo"/>
          <p:cNvSpPr>
            <a:extLst>
              <a:ext uri="smNativeData">
                <pr:smNativeData xmlns:pr="smNativeData" val="SMDATA_13_ZyQvXhMAAAAlAAAAZAAAAA0AAAAAkAAAALAB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P///wCMAAAAAQAAACMAAAAjAAAAIwAAAB4AAAAAAAAAZAAAAGQAAAAAAAAAZAAAAGQAAAAVAAAAYAAAAAEAAAAAAAAAAQAAAAAAAAAAAAAAAAAAAAAAAABdNwAAAAAAAAAAAAABAAAAAAAAAAEAAABkAAAAAAAAABQAAAAAAAAAAAAAACYAAAAAAAAASAAAAAAAAAAmAAAAZAAAABYAAABMAAAAAQAAAAAAAAAAAAAAAAAAAAEAAAAAAAAAQQAAAAAAAAAdAAAAZAAAAGQAAAAAAAAAy8vLAEEAAAAAAAAAHQAAAGQAAABkAAAAAAAAABcAAAAUAAAAAAAAAAAAAAD/fwAA/38AAAAAAAAJAAAABAAAAAAAAAAMAAAAEAAAAAAAAAAAAAAAAAAAAAAAAAAeAAAAaAAAAAAAAAAAAAAAAAAAAAAAAAAAAAAAECcAABAnAAAAAAAAAAAAAAAAAAAAAAAAAAAAAAAAAAAAAAAAAAAAAFcAAAAAAAAAwMD/AAAAAAAAAAAAAAAAAAAAAABkAAAAAAAAAH9/fwAKAAAAHwAAAFQAAAD///8AAAAAAQAAAAAAAAAAAAAAAAAAAAAAAAAAAAAAAAAAAAAAAAAA////AAAAAAAAAAAAy8vLAMDA/wB/f38AAAAAAAAAAAAAAAAAAAAAAAAAAAAhAAAAGAAAABQAAACwBAAAkAYAANAgAACwIgAAEAAAACYAAAAIAAAA//////////8="/>
              </a:ext>
            </a:extLst>
          </p:cNvSpPr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8415" dir="5400000" algn="tl">
              <a:srgbClr val="000000">
                <a:alpha val="35000"/>
              </a:srgbClr>
            </a:outerShdw>
          </a:effectLst>
          <a:sp3d prstMaterial="legacyMatte"/>
        </p:spPr>
        <p:txBody>
          <a:bodyPr vert="horz" wrap="square" lIns="91440" tIns="274320" rIns="91440" bIns="45720" numCol="1" spcCol="215900" anchor="t"/>
          <a:lstStyle/>
          <a:p>
            <a:pPr marL="0" indent="-283210" algn="l">
              <a:lnSpc>
                <a:spcPts val="3000"/>
              </a:lnSpc>
              <a:spcBef>
                <a:spcPts val="600"/>
              </a:spcBef>
              <a:buNone/>
              <a:defRPr lang="es-es"/>
            </a:pPr>
            <a:endParaRPr lang="en-us" sz="3200"/>
          </a:p>
        </p:txBody>
      </p:sp>
      <p:sp>
        <p:nvSpPr>
          <p:cNvPr id="7" name="2 Marcador de posición de imagen"/>
          <p:cNvSpPr>
            <a:spLocks noGrp="1" noChangeArrowheads="1"/>
            <a:extLst>
              <a:ext uri="smNativeData">
                <pr:smNativeData xmlns:pr="smNativeData" val="SMDATA_13_ZyQvXhMAAAAlAAAAZQAAAA0AAAAAkAAAALABAACQAAAASAAAAAAAAAAAAAAAAAAAAAEAAABQAAAAfuNrzywJkD8AAAAAAADwvwAAAAAAAOA/AAAAAAAA4D8AAAAAAADgPwAAAAAAAOA/AAAAAAAA4D8AAAAAAADgPwAAAAAAAOA/AAAAAAAA4D8CAAAAjAAAAAEAAAAAAAAA597JCv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DAAAAAQAAAAAAAAAAAAAAAAAAAAAAAAAAAAAAAAAAAAAAAAAAAAAAAn9/fwAAAAADzMzMAMDA/wB/f38AAAAAAAAAAAAAAAAAAAAAAAAAAAAhAAAAGAAAABQAAAAoBQAACAcAAFggAACnHAAAEAAAACYAAAAIAAAAFYEAAP//4QE="/>
              </a:ext>
            </a:extLst>
          </p:cNvSpPr>
          <p:nvPr>
            <p:ph type="pic" idx="1"/>
          </p:nvPr>
        </p:nvSpPr>
        <p:spPr>
          <a:xfrm>
            <a:off x="838200" y="1143000"/>
            <a:ext cx="4419600" cy="3514725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2743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s-es" sz="3200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en el icono para agregar una imagen</a:t>
            </a:r>
            <a:endParaRPr lang="en-us"/>
          </a:p>
        </p:txBody>
      </p:sp>
      <p:sp>
        <p:nvSpPr>
          <p:cNvPr id="8" name="8 Proceso"/>
          <p:cNvSpPr>
            <a:extLst>
              <a:ext uri="smNativeData">
                <pr:smNativeData xmlns:pr="smNativeData" val="SMDATA_13_ZyQvXhMAAAAlAAAALAEAAA0AAAAAkAAAAEgAAACQAAAASAAAAAAAAAABAAAAAAAAAAEAAABQAAAAAAAAAAAA4D8AAAAAAADgPwAAAAAAAOA/AAAAAAAA4D8AAAAAAADgPwAAAAAAAOA/AAAAAAAA4D8AAAAAAADgPwAAAAAAAOA/AAAAAAAA4D8CAAAAjAAAAAEAAAAAAAAA+/v7AP///wg4AAAAAAAAAAAAAAAAAAAAAAAAAAAAAAAAAAAAZAAAAAEAAABAAAAAAAAAAAAAAAAAAAAAAAAAAAAAAAAAAAAAAAAAAAAAAAAAAAAAAAAAAAAAAAAAAAAAAAAAAAAAAAAAAAAAAAAAAAAAAAAAAAAAAAAAAAAAAAAAAAAAFAAAADwAAAABAAAAAAAAAP///wAKAAAAAQAAACMAAAAjAAAAIwAAAAEAAAAAAAAAZAAAAGQAAAAAAAAAZAAAAGQAAAAVAAAAYAAAAAAAAAAAAAAADwAAACADAAAAAAAAAAAAAAEAAACgMgAAVgcAAKr4//8BAAAAf39/AAEAAABkAAAAAAAAABQAAABAHwAAAAAAACYAAAAAAAAAwOD//wAAAAAmAAAAZAAAABYAAABMAAAAAQAAAAAAAAAAAAAAAAAAAAEAAADs2rAAPAAAABcAAAAhAAAAYAAAAGAAAAAAAAAAy8vLADwAAAAXAAAAIQAAAGAAAABgAAAAAAAAABcAAAAUAAAAAAAAAAAAAAD/fwAA/38AAAAAAAAJAAAABAAAAAAAAAAMAAAAEAAAAAAAAAAAAAAAAAAAAAAAAAAeAAAAaAAAAAAAAAAAAAAAAAAAAAAAAAAAAAAAECcAABAnAAAAAAAAAAAAAAAAAAAAAAAAAAAAAAAAAAAAAAAAAAAAACgAAAAAAAAAwMD/AAAAAABkAAAAMgAAAAAAAABkAAAAAAAAAH9/fwAKAAAAHwAAAFQAAAD7+/sAAAAAAQAAAAAAAAAAAAAAAAAAAAAAAAAAAAAAAAAAAAAAAAAA////AH9/fwDs2rAAy8vLAMDA/wB/f38AAAAAAAAAAAAAAAAAAAAAAAAAAAAhAAAAGAAAABQAAABxAgAA3wUAAKkGAAAhBwAAEAAAACYAAAAIAAAA//////////8="/>
              </a:ext>
            </a:extLst>
          </p:cNvSpPr>
          <p:nvPr/>
        </p:nvSpPr>
        <p:spPr>
          <a:xfrm rot="19468670">
            <a:off x="396875" y="954405"/>
            <a:ext cx="685800" cy="204470"/>
          </a:xfrm>
          <a:prstGeom prst="flowChartProcess">
            <a:avLst/>
          </a:prstGeom>
          <a:solidFill>
            <a:srgbClr val="FBFBFB">
              <a:alpha val="44000"/>
            </a:srgbClr>
          </a:solidFill>
          <a:ln w="63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" dist="25542" dir="3307480" sx="96000" sy="96000" algn="tl">
              <a:srgbClr val="ECDAB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9" name="9 Proceso"/>
          <p:cNvSpPr>
            <a:extLst>
              <a:ext uri="smNativeData">
                <pr:smNativeData xmlns:pr="smNativeData" val="SMDATA_13_ZyQvXhMAAAAlAAAALAEAAA0AAAAAkAAAAEgAAACQAAAASAAAAAAAAAABAAAAAAAAAAEAAABQAAAAAAAAAAAA4D8AAAAAAADgPwAAAAAAAOA/AAAAAAAA4D8AAAAAAADgPwAAAAAAAOA/AAAAAAAA4D8AAAAAAADgPwAAAAAAAOA/AAAAAAAA4D8CAAAAjAAAAAEAAAAAAAAA+/v7AP///wg4AAAAAAAAAAAAAAAAAAAAAAAAAAAAAAAAAAAAZAAAAAEAAABAAAAAAAAAAAAAAAAAAAAAAAAAAAAAAAAAAAAAAAAAAAAAAAAAAAAAAAAAAAAAAAAAAAAAAAAAAAAAAAAAAAAAAAAAAAAAAAAAAAAAAAAAAAAAAAAAAAAAFAAAADwAAAABAAAAAAAAAP///wAKAAAAAQAAACMAAAAjAAAAIwAAAAEAAAAAAAAAZAAAAGQAAAAAAAAAZAAAAGQAAAAVAAAAYAAAAAAAAAAAAAAADwAAACADAAAAAAAAAAAAAAEAAACgMgAAVgcAAKr4//8BAAAAf39/AAEAAABkAAAAAAAAABQAAABAHwAAAAAAACYAAAAAAAAAwOD//wAAAAAmAAAAZAAAABYAAABMAAAAAQAAAAAAAAAAAAAAAAAAAAEAAADn3skKUAAAABcAAAAhAAAAYAAAAGAAAAAAAAAAy8vLAFAAAAAXAAAAIQAAAGAAAABgAAAAAAAAABcAAAAUAAAAAAAAAAAAAAD/fwAA/38AAAAAAAAJAAAABAAAAAAAAAAMAAAAEAAAAAAAAAAAAAAAAAAAAAAAAAAeAAAAaAAAAAAAAAAAAAAAAAAAAAAAAAAAAAAAECcAABAnAAAAAAAAAAAAAAAAAAAAAAAAAAAAAAAAAAAAAAAAAAAAACgAAAAAAAAAwMD/AAAAAABkAAAAMgAAAAAAAABkAAAAAAAAAH9/fwAKAAAAHwAAAFQAAAD7+/sAAAAAAQAAAAAAAAAAAAAAAAAAAAAAAAAAAAAAAAAAAAAAAAAA////AH9/fwAAAAADy8vLAMDA/wB/f38AAAAAAAAAAAAAAAAAAAAAAAAAAAAhAAAAGAAAABQAAADIHgAAwwUAAMYiAAAFBwAAEAAAACYAAAAIAAAA//////////8="/>
              </a:ext>
            </a:extLst>
          </p:cNvSpPr>
          <p:nvPr/>
        </p:nvSpPr>
        <p:spPr>
          <a:xfrm rot="2103354" flipH="1">
            <a:off x="5003800" y="936625"/>
            <a:ext cx="648970" cy="204470"/>
          </a:xfrm>
          <a:prstGeom prst="flowChartProcess">
            <a:avLst/>
          </a:prstGeom>
          <a:solidFill>
            <a:srgbClr val="FBFBFB">
              <a:alpha val="44000"/>
            </a:srgbClr>
          </a:solidFill>
          <a:ln w="63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" dist="25542" dir="3307480" sx="96000" sy="96000" algn="tl">
              <a:schemeClr val="bg2">
                <a:alpha val="20000"/>
              </a:scheme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10" name="3 Marcador de text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iB0AAFggAAA4IgAAEAAAACYAAAAIAAAAgYAAAAAAAAA="/>
              </a:ext>
            </a:extLst>
          </p:cNvSpPr>
          <p:nvPr>
            <p:ph idx="2"/>
          </p:nvPr>
        </p:nvSpPr>
        <p:spPr>
          <a:xfrm>
            <a:off x="838200" y="4800600"/>
            <a:ext cx="4419600" cy="762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lang="es-es" sz="1400">
                <a:solidFill>
                  <a:srgbClr val="777777"/>
                </a:solidFill>
              </a:defRPr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5C543D"/>
              <a:srgbClr val="FBE9BF"/>
            </a:duotone>
          </a:blip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ircular"/>
          <p:cNvSpPr>
            <a:extLst>
              <a:ext uri="smNativeData">
                <pr:smNativeData xmlns:pr="smNativeData" val="SMDATA_13_ZyQvXhMAAAAlAAAAZgAAAA0AAAAAkAAAAEgAAACQAAAASAAAAAAAAAABAAAAAAAAAAEAAABQAAAAAAAAAAAA6D90dzpWZP7fPwAAAAAAAOA/AAAAAAAA4D8AAAAAAADgPwAAAAAAAOA/AAAAAAAA4D8AAAAAAADgPwAAAAAAAOA/AAAAAAAA4D8CAAAAjAAAAAEAAAAAAAAA/vrzAP///whEAAAAAAAAAAAAAAAAAAAAAAAAAAAAAAAAAAAAZAAAAAEAAABAAAAAAAAAAAAAAAAAAAAAAAAAAAAAAAAAAAAAAAAAAAAAAAAAAAAAAAAAAAAAAAAAAAAAAAAAAAAAAAAAAAAAAAAAAAAAAAAAAAAAAAAAAAAAAAAAAAAAFAAAADwAAAABAAAAAAAAANPEngAFAAAAAQAAACMAAAAjAAAAIw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GQAAAAAAAAAwMD/AAAAAABkAAAAMgAAAAAAAABkAAAAAAAAAH9/fwAKAAAAHwAAAFQAAAD++vMA////AQAAAAAAAAAAAAAAAAAAAAAAAAAAAAAAAAAAAAAAAAAA08SeAH9/fwDn3skDzMzMAMDA/wB/f38AAAAAAAAAAAAAAAAAAAAAAAAAAAAhAAAAGAAAABQAAAD7+v//+/r//xAFAAAQBQAAEAAAACYAAAAIAAAA//////////8="/>
              </a:ext>
            </a:extLst>
          </p:cNvSpPr>
          <p:nvPr/>
        </p:nvSpPr>
        <p:spPr>
          <a:xfrm>
            <a:off x="-815975" y="-815975"/>
            <a:ext cx="1638935" cy="1638935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AF3">
              <a:alpha val="32000"/>
            </a:srgbClr>
          </a:solidFill>
          <a:ln w="3175" cap="flat" cmpd="sng" algn="ctr">
            <a:solidFill>
              <a:srgbClr val="D3C49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3" name="7 Elipse"/>
          <p:cNvSpPr>
            <a:extLst>
              <a:ext uri="smNativeData">
                <pr:smNativeData xmlns:pr="smNativeData" val="SMDATA_13_ZyQvXhMAAAAlAAAAZgAAAA0AAAAAkAAAAEgAAACQAAAASAAAAAAAAAABAAAAAAAAAAEAAABQAAAAAAAAAAAA8D8AAAAAAADw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BAAAAAAAAAP/03wArAAAAAQAAACMAAAAjAAAAIwAAAAEAAAAAAAAAZAAAAGQAAAAAAAAAZAAAAGQAAAAVAAAAYAAAAAAAAAAAAAAADwAAACADAAAAAAAAAAAAAAEAAACgMgAAVgcAAKr4//8BAAAAf39/AAEAAABkAAAAAAAAABQAAABAHwAAAAAAACYAAAAAAAAAwOD//wAAAAAmAAAAZAAAABYAAABMAAAAAQAAAAAAAAAAAAAAAAAAAAEAAACxqI8ADwAAAAAAAAAoAAAAZAAAAGQAAAAAAAAAy8vLAA8AAAAAAAAAKAAAAGQAAABkAAAAAAAAABcAAAAUAAAAAAAAAAAAAAD/fwAA/38AAAAAAAAJAAAABAAAAAAAAAAMAAAAEAAAAAAAAAAAAAAAAAAAAAAAAAAeAAAAaAAAAAAAAAAAAAAAAAAAAAAAAAAAAAAAECcAABAnAAAAAAAAAAAAAAAAAAAAAAAAAAAAAAAAAAAAAAAAAAAAACgAAAAAAAAAwMD/AAAAAABkAAAAMgAAAAAAAABkAAAAAAAAAH9/fwAKAAAAHwAAAFQAAAA4kacF////AQAAAAAAAAAAAAAAAAAAAAAAAAAAAAAAAAAAAAAAAAAA//TfAH9/fwCxqI8Ay8vLAMDA/wB/f38AAAAAAAAAAAAAAAAAAAAAAAAAAAAhAAAAGAAAABQAAAAKAQAAIQAAAIILAACaCgAAEAAAACYAAAAIAAAA//////////8="/>
              </a:ext>
            </a:extLst>
          </p:cNvSpPr>
          <p:nvPr/>
        </p:nvSpPr>
        <p:spPr>
          <a:xfrm>
            <a:off x="168910" y="20955"/>
            <a:ext cx="1701800" cy="1702435"/>
          </a:xfrm>
          <a:prstGeom prst="ellipse">
            <a:avLst/>
          </a:prstGeom>
          <a:noFill/>
          <a:ln w="27305" cap="flat" cmpd="sng" algn="ctr">
            <a:solidFill>
              <a:srgbClr val="FFF4DF"/>
            </a:solidFill>
            <a:prstDash val="solid"/>
            <a:headEnd type="none"/>
            <a:tailEnd type="none"/>
          </a:ln>
          <a:effectLst>
            <a:outerShdw blurRad="25400" dist="25400" dir="5400000" algn="tl">
              <a:srgbClr val="B1A88F">
                <a:alpha val="8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4" name="10 Anillo"/>
          <p:cNvSpPr>
            <a:extLst>
              <a:ext uri="smNativeData">
                <pr:smNativeData xmlns:pr="smNativeData" val="SMDATA_13_ZyQvXhMAAAAlAAAAdQAAAA0AAAAAkAAAAEgAAACQAAAASAAAAAAAAAABAAAAAAAAAAEAAABQAAAABVH3AUht6D8AAAAAAADgPwAAAAAAAOA/AAAAAAAA4D8AAAAAAADgPwAAAAAAAOA/AAAAAAAA4D8AAAAAAADgPwAAAAAAAOA/AAAAAAAA4D8CAAAAjAAAAAEAAAAGAAAA79KPAP/89wApAAAAHwAAAAAAAAAAAAAAAAAAAAAAAAAAAAAAZAAAAAEAAABAAAAAbvz//zj///8AAAAAAAAAAAEAAAAfAAAA//37AAAAAAAAAAAAAAAAAAAAAAAAAAAAAAAAAAAAAAAAAAAAAAAAAAAAAAAAAAAAAAAAAAAAAAAAAAAAFAAAADwAAAABAAAAAAAAAMi4kwAMAAAAAQAAACMAAAAjAAAAIwAAAAEAAAAAAAAAZAAAAGQAAAAAAAAAZAAAAGQAAAAVAAAAYAAAAAAAAAAAAAAADwAAACADAAAAAAAAAAAAAAEAAACgMgAAVgcAAKr4//8BAAAAf39/AAEAAABkAAAAAAAAABQAAABAHwAAAAAAACYAAAAAAAAAwOD//wAAAAAmAAAAZAAAABYAAABMAAAAAQAAAAAAAAAAAAAAAAAAAAEAAABbVEYAQQAAAAYAAAAXAAAAZAAAAGQAAAAAAAAAy8vLAEEAAAAGAAAAFwAAAGQAAABkAAAAAAAAABcAAAAUAAAAAAAAAAAAAAD/fwAA/38AAAAAAAAJAAAABAAAAAAAAAAMAAAAEAAAAAAAAAAAAAAAAAAAAAAAAAAeAAAAaAAAAAEAAAAAAAAAAAAAAAAAAAAAAAAAECcAABAnAAAAAAAAAAAAAAAAAAAAAB4oLQAAAAAAAAAAAAAAAAAAABQAAAAAAAAAwMD/AAAAAABkAAAAMgAAAAAAAABkAAAAAAAAAH9/fwAKAAAAHwAAAFQAAADv0o8A//z3AP/9+wAAAAAAAAAAAAAAAAAAAAAAAAAAAAAAAAAAAAAAyLiTAH9/fwBbVEYAy8vLAMDA/wB/f38AAAAAAAAAAAAAAAAAAAAAAAAAAAAhAAAAGAAAABQAAAAgAQAAfgYAAA0IAABGDQAAEAAAACYAAAAIAAAA//////////8="/>
              </a:ext>
            </a:extLst>
          </p:cNvSpPr>
          <p:nvPr/>
        </p:nvSpPr>
        <p:spPr>
          <a:xfrm rot="2315674">
            <a:off x="182880" y="1055370"/>
            <a:ext cx="1125855" cy="1102360"/>
          </a:xfrm>
          <a:prstGeom prst="donut">
            <a:avLst>
              <a:gd name="adj" fmla="val 11833"/>
            </a:avLst>
          </a:prstGeom>
          <a:gradFill flip="none" rotWithShape="1">
            <a:gsLst>
              <a:gs pos="0">
                <a:srgbClr val="FFFCF7">
                  <a:alpha val="60000"/>
                </a:srgbClr>
              </a:gs>
              <a:gs pos="69000">
                <a:srgbClr val="FFFDFB">
                  <a:alpha val="55000"/>
                </a:srgbClr>
              </a:gs>
              <a:gs pos="100000">
                <a:srgbClr val="EFD28F">
                  <a:alpha val="70000"/>
                </a:srgbClr>
              </a:gs>
            </a:gsLst>
            <a:path path="circle">
              <a:fillToRect l="-407000" t="-50000" r="507000" b="150000"/>
            </a:path>
            <a:tileRect/>
          </a:gradFill>
          <a:ln w="7620" cap="flat" cmpd="sng" algn="ctr">
            <a:solidFill>
              <a:srgbClr val="C8B893"/>
            </a:solidFill>
            <a:prstDash val="solid"/>
            <a:headEnd type="none"/>
            <a:tailEnd type="none"/>
          </a:ln>
          <a:effectLst>
            <a:outerShdw blurRad="12700" dist="15094" dir="4522748" algn="tl">
              <a:srgbClr val="5B5446">
                <a:alpha val="3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5" name="11 Rectángulo"/>
          <p:cNvSpPr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////AH9/fwDn3skDzMzMAMDA/wB/f38AAAAAAAAAAAAAAAAAAAAAAAAAAAAhAAAAGAAAABQAAAA7BgAAAAAAAEA4AAAwKgAAEAAAACYAAAAIAAAA//////////8="/>
              </a:ext>
            </a:extLst>
          </p:cNvSpPr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  <p:sp>
        <p:nvSpPr>
          <p:cNvPr id="6" name="4 Marcador de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V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CAAAsQEAAPU2AAC5CAAAEAAAACYAAAAIAAAAgS8AAP//wQE="/>
              </a:ext>
            </a:extLst>
          </p:cNvSpPr>
          <p:nvPr>
            <p:ph type="title"/>
          </p:nvPr>
        </p:nvSpPr>
        <p:spPr>
          <a:xfrm>
            <a:off x="1435735" y="274955"/>
            <a:ext cx="749808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  <a:endParaRPr lang="en-us"/>
          </a:p>
        </p:txBody>
      </p:sp>
      <p:sp>
        <p:nvSpPr>
          <p:cNvPr id="7" name="8 Marcador de text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CAAA6AgAAPU2AABwJgAAEAAAACYAAAAIAAAAAS8AAP//wQE="/>
              </a:ext>
            </a:extLst>
          </p:cNvSpPr>
          <p:nvPr>
            <p:ph type="body" idx="1"/>
          </p:nvPr>
        </p:nvSpPr>
        <p:spPr>
          <a:xfrm>
            <a:off x="1435735" y="1447800"/>
            <a:ext cx="7498080" cy="480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  <a:endParaRPr lang="en-us"/>
          </a:p>
        </p:txBody>
      </p:sp>
      <p:sp>
        <p:nvSpPr>
          <p:cNvPr id="8" name="23 Marcador de fech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FgAAyiYAACgjAAC4KQAAEAAAACYAAAAIAAAAgY8AAP//wQE="/>
              </a:ext>
            </a:extLst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s-es" sz="1200">
                <a:solidFill>
                  <a:srgbClr val="B7AA8A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FC8047-09D2-A976-9C44-FF23CE0A6AAA}" type="datetime1">
              <a:t/>
            </a:fld>
          </a:p>
        </p:txBody>
      </p:sp>
      <p:sp>
        <p:nvSpPr>
          <p:cNvPr id="9" name="9 Marcador de pie de págin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IwAAyiYAAPg0AAC4KQAAEAAAACYAAAAIAAAAgY8AAP//wQE="/>
              </a:ext>
            </a:extLst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1200">
                <a:solidFill>
                  <a:srgbClr val="B7AA8A"/>
                </a:solidFill>
                <a:effectLst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10" name="21 Marcador de número de diapositiva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9NAAAyiYAAM03AAC4KQAAEAAAACYAAAAIAAAAgY8AAP//wQE="/>
              </a:ext>
            </a:extLst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s-es" sz="1200">
                <a:solidFill>
                  <a:srgbClr val="B7AA8A"/>
                </a:solidFill>
                <a:effectLst/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FCB0A3-EDD2-A946-9C44-1B13FE0A6A4E}" type="slidenum">
              <a:t>26</a:t>
            </a:fld>
          </a:p>
        </p:txBody>
      </p:sp>
      <p:sp>
        <p:nvSpPr>
          <p:cNvPr id="11" name="14 Rectángulo"/>
          <p:cNvSpPr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P///wAUAAAAAQAAABQAAAAUAAAAFAAAAAEAAAAAAAAAZAAAAGQAAAAAAAAAZAAAAGQAAAAVAAAAYAAAAAAAAAAAAAAADwAAACADAAAAAAAAAAAAAAEAAACgMgAAVgcAAKr4//8BAAAAf39/AAEAAABkAAAAAAAAABQAAABAHwAAAAAAACYAAAAAAAAAwOD//wAAAAAmAAAAZAAAABYAAABMAAAAAQAAAAAAAAAAAAAAAAAAAAEAAAB1cGQASwAAAMT///8AAAAAZAAAAGQAAAAAAAAAy8vLAEsAAADE////AAAAAGQAAABkAAAAAAAAABcAAAAUAAAAAAAAAAAAAAD/fwAA/38AAAAAAAAJAAAABAAAAAAAAAAMAAAAEAAAAAAAAAAAAAAAAAAAAAAAAAAeAAAAaAAAAAAAAAAAAAAAAAAAAAAAAAAAAAAAECcAABAnAAAAAAAAAAAAAAAAAAAAAAAAAAAAAAAAAAAAAAAAAAAAAD0AAAAAAAAAwMD/AAAAAABkAAAAMgAAAAAAAABkAAAAAAAAAH9/fwAKAAAAHwAAAFQAAAD///8B////AQAAAAAAAAAAAAAAAAAAAAAAAAAAAAAAAAAAAAAAAAAA////AH9/fwB1cGQAy8vLAMDA/wB/f38AAAAAAAAAAAAAAAAAAAAAAAAAAAAhAAAAGAAAABQAAAA+BgAAAAAAALIGAAAwKgAAEAAAACYAAAAIAAAA//////////8="/>
              </a:ext>
            </a:extLst>
          </p:cNvSpPr>
          <p:nvPr/>
        </p:nvSpPr>
        <p:spPr>
          <a:xfrm>
            <a:off x="1014730" y="0"/>
            <a:ext cx="736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735" dist="38100" dir="10800000" algn="tl">
              <a:srgbClr val="757064">
                <a:alpha val="25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s-es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4300" b="0" i="0" u="none" strike="noStrike" kern="1" spc="0" baseline="0">
          <a:solidFill>
            <a:srgbClr val="562314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Gill Sans MT" pitchFamily="0" charset="0"/>
          <a:ea typeface="Gill Sans MT" pitchFamily="0" charset="0"/>
          <a:cs typeface="Gill Sans M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9pPr>
    </p:titleStyle>
    <p:bodyStyle>
      <a:lvl1pPr marL="365760" marR="0" indent="-283210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ts val="2560"/>
        <a:buFont typeface="Wingdings 2" pitchFamily="0" charset="0"/>
        <a:buChar char=""/>
        <a:tabLst/>
        <a:defRPr lang="es-es" sz="32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1pPr>
      <a:lvl2pPr marL="640080" marR="0" indent="-237490" algn="l" defTabSz="914400">
        <a:lnSpc>
          <a:spcPct val="100000"/>
        </a:lnSpc>
        <a:spcBef>
          <a:spcPts val="550"/>
        </a:spcBef>
        <a:spcAft>
          <a:spcPts val="0"/>
        </a:spcAft>
        <a:buClr>
          <a:schemeClr val="accent1"/>
        </a:buClr>
        <a:buSzTx/>
        <a:buFont typeface="Verdana" pitchFamily="2" charset="0"/>
        <a:buChar char="◦"/>
        <a:tabLst/>
        <a:defRPr lang="es-es" sz="2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2pPr>
      <a:lvl3pPr marL="887095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>
          <a:schemeClr val="accent2"/>
        </a:buClr>
        <a:buSzTx/>
        <a:buFont typeface="Wingdings 2" pitchFamily="0" charset="0"/>
        <a:buChar char=""/>
        <a:tabLst/>
        <a:defRPr lang="es-es" sz="24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3pPr>
      <a:lvl4pPr marL="1097280" marR="0" indent="-173990" algn="l" defTabSz="914400">
        <a:lnSpc>
          <a:spcPct val="100000"/>
        </a:lnSpc>
        <a:spcBef>
          <a:spcPts val="480"/>
        </a:spcBef>
        <a:spcAft>
          <a:spcPts val="0"/>
        </a:spcAft>
        <a:buClr>
          <a:schemeClr val="accent3"/>
        </a:buClr>
        <a:buSzTx/>
        <a:buFont typeface="Wingdings 2" pitchFamily="0" charset="0"/>
        <a:buChar char=""/>
        <a:tabLst/>
        <a:defRPr lang="es-es" sz="20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4pPr>
      <a:lvl5pPr marL="1298575" marR="0" indent="-182880" algn="l" defTabSz="914400">
        <a:lnSpc>
          <a:spcPct val="100000"/>
        </a:lnSpc>
        <a:spcBef>
          <a:spcPts val="480"/>
        </a:spcBef>
        <a:spcAft>
          <a:spcPts val="0"/>
        </a:spcAft>
        <a:buClr>
          <a:schemeClr val="accent4"/>
        </a:buClr>
        <a:buSzTx/>
        <a:buFont typeface="Wingdings 2" pitchFamily="0" charset="0"/>
        <a:buChar char=""/>
        <a:tabLst/>
        <a:defRPr lang="es-es" sz="20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5pPr>
      <a:lvl6pPr marL="1508760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Wingdings 2" pitchFamily="0" charset="0"/>
        <a:buChar char=""/>
        <a:tabLst/>
        <a:defRPr lang="es-es" sz="20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6pPr>
      <a:lvl7pPr marL="1718945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Tx/>
        <a:buFont typeface="Wingdings 2" pitchFamily="0" charset="0"/>
        <a:buChar char=""/>
        <a:tabLst/>
        <a:defRPr lang="es-es" sz="20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7pPr>
      <a:lvl8pPr marL="1920240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Tx/>
        <a:buFont typeface="Wingdings 2" pitchFamily="0" charset="0"/>
        <a:buChar char=""/>
        <a:tabLst/>
        <a:defRPr lang="es-es" sz="20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8pPr>
      <a:lvl9pPr marL="2130425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Tx/>
        <a:buFont typeface="Wingdings 2" pitchFamily="0" charset="0"/>
        <a:buChar char=""/>
        <a:tabLst/>
        <a:defRPr lang="es-es" sz="20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sref/jsref_foreach.asp" TargetMode="External"/><Relationship Id="rId3" Type="http://schemas.openxmlformats.org/officeDocument/2006/relationships/hyperlink" Target="https://www.w3schools.com/js/js_array_iteration.asp" TargetMode="Externa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sref/jsref_splice.asp" TargetMode="Externa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sref/jsref_obj_array.asp" TargetMode="Externa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tnassoft.com/2016/09/13/el-objeto-set-en-javascript-los-nuevos-arrays-en-es6-teoria-ejemplos-y-rendimiento-comparado/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ABwAAFRkAAKQ2AAAjIgAAEAAAACYAAAAIAAAAASAAAAAAAAA="/>
              </a:ext>
            </a:extLst>
          </p:cNvSpPr>
          <p:nvPr>
            <p:ph type="ctrTitle"/>
          </p:nvPr>
        </p:nvSpPr>
        <p:spPr>
          <a:xfrm>
            <a:off x="1259840" y="4077335"/>
            <a:ext cx="7622540" cy="147193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ctr">
              <a:defRPr lang="es-es"/>
            </a:pPr>
            <a:r>
              <a:t>Estructuras de datos definidas por el usuario: Arrays y Conjuntos</a:t>
            </a:r>
          </a:p>
        </p:txBody>
      </p:sp>
      <p:pic>
        <p:nvPicPr>
          <p:cNvPr id="3" name="Picture 2" descr="Resultado de imagen de js logo oficial"/>
          <p:cNvPicPr>
            <a:picLocks noChangeAspect="1"/>
            <a:extLst>
              <a:ext uri="smNativeData">
                <pr:smNativeData xmlns:pr="smNativeData" val="SMDATA_15_ZyQvXhMAAAAlAAAAEQAAAC0AAAAAkAAAAEgAAACQAAAASAAAAAAAAAAAAAAAAAAAAAEAAABQAAAAAAAAAAAA4D8AAAAAAADgPwAAAAAAAOA/AAAAAAAA4D8AAAAAAADgPwAAAAAAAOA/AAAAAAAA4D8AAAAAAADgPwAAAAAAAOA/AAAAAAAA4D8CAAAAjAAAAAAAAAAAAAAAOJG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AcAAAA4AAAAAAAAAAAAAAAAAAAA////AAAAAAAAAAAAAAAAAAAAAAAAAAAAAAAAAAAAAABkAAAAZAAAAAAAAAAjAAAABAAAAGQAAAAXAAAAFAAAAAAAAAAAAAAA/38AAP9/AAAAAAAACQAAAAQAAAA+PGE6DAAAABAAAAAAAAAAAAAAAAAAAAAAAAAAHgAAAGgAAAAAAAAAAAAAAAAAAAAAAAAAAAAAABAnAAAQJwAAAAAAAAAAAAAAAAAAAAAAAAAAAAAAAAAAAAAAAAAAAAAUAAAAAAAAAMDA/wAAAAAAZAAAADIAAAAAAAAAZAAAAAAAAAB/f38ACgAAAB8AAABUAAAAOJGnBf///wEAAAAAAAAAAAAAAAAAAAAAAAAAAAAAAAAAAAAAAAAAAAAAAAJ/f38A597JA8zMzADAwP8Af39/AAAAAAAAAAAAAAAAAP///wAAAAAAIQAAABgAAAAUAAAAYRIAAHoGAACfJwAAMh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1052830"/>
            <a:ext cx="3453130" cy="28803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F391-DFD2-A905-9C44-2950BD0A6A7C}" type="slidenum">
              <a:t>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KQEAAPU2AAAQBQAAEAAAACYAAAAIAAAAASAAAAAAAAA="/>
              </a:ext>
            </a:extLst>
          </p:cNvSpPr>
          <p:nvPr>
            <p:ph type="title"/>
          </p:nvPr>
        </p:nvSpPr>
        <p:spPr>
          <a:xfrm>
            <a:off x="1115695" y="188595"/>
            <a:ext cx="7818120" cy="63436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recorrido (bucles)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JgUAAPU2AACWKAAAAAAAACYAAAAIAAAAASAAAAAAAAA="/>
              </a:ext>
            </a:extLst>
          </p:cNvSpPr>
          <p:nvPr>
            <p:ph type="body" idx="1"/>
          </p:nvPr>
        </p:nvSpPr>
        <p:spPr>
          <a:xfrm>
            <a:off x="1115695" y="836930"/>
            <a:ext cx="7818120" cy="576072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planetas = new  Array();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planetas[0] = "Mercurio"; planetas[1] = "Venus"; 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planetas[2] = "Tierra"; planetas[3] = "Marte"; 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planetas[4] = "Júpiter"; planetas[5] = "Saturno";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planetas[6] = "Urano"; planetas[7] = "Neptuno";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1600"/>
            </a:pPr>
            <a:r>
              <a:rPr lang="es-es" b="1"/>
              <a:t>For</a:t>
            </a:r>
            <a:endParaRPr lang="es-es" b="1"/>
          </a:p>
          <a:p>
            <a:pPr marL="81280" indent="273050">
              <a:buNone/>
              <a:defRPr lang="es-es" sz="1600"/>
            </a:pPr>
            <a:r>
              <a:rPr lang="es-es">
                <a:solidFill>
                  <a:srgbClr val="FF0000"/>
                </a:solidFill>
                <a:latin typeface="Courier New" pitchFamily="3" charset="0"/>
                <a:ea typeface="Gill Sans MT" pitchFamily="0" charset="0"/>
                <a:cs typeface="Courier New" pitchFamily="3" charset="0"/>
              </a:rPr>
              <a:t>for</a:t>
            </a: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 (i=0;i&lt;planetas.length;i++)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  	document.write(planetas[i] + "&lt;br/&gt;");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</a:p>
          <a:p>
            <a:pPr>
              <a:defRPr lang="es-es" sz="1600"/>
            </a:pPr>
            <a:r>
              <a:rPr lang="es-es" b="1"/>
              <a:t>while</a:t>
            </a:r>
            <a:endParaRPr lang="es-es" b="1"/>
          </a:p>
          <a:p>
            <a:pPr marL="81280" indent="27305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i=0;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	</a:t>
            </a:r>
            <a:r>
              <a:rPr lang="es-es">
                <a:solidFill>
                  <a:srgbClr val="FF0000"/>
                </a:solidFill>
                <a:latin typeface="Courier New" pitchFamily="3" charset="0"/>
                <a:ea typeface="Gill Sans MT" pitchFamily="0" charset="0"/>
                <a:cs typeface="Courier New" pitchFamily="3" charset="0"/>
              </a:rPr>
              <a:t>while</a:t>
            </a: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 (i &lt; planetas.length) {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	   document.write(planetas[i]+ "&lt;br/&gt;");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	   i++;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	}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</a:p>
          <a:p>
            <a:pPr>
              <a:defRPr lang="es-es" sz="16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CnAAI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A220-6ED2-A954-9C44-9801EC0A6ACD}" type="slidenum">
              <a:t>10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sQEAAPU2AAAmBQAAEAAAACYAAAAIAAAAASAAAAAAAAA="/>
              </a:ext>
            </a:extLst>
          </p:cNvSpPr>
          <p:nvPr>
            <p:ph type="title"/>
          </p:nvPr>
        </p:nvSpPr>
        <p:spPr>
          <a:xfrm>
            <a:off x="1115695" y="274955"/>
            <a:ext cx="7818120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recorrido (bucles)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8AnQ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6wYAAPU2AABwJgAAEAAAACYAAAAIAAAAASAAAAAAAAA="/>
              </a:ext>
            </a:extLst>
          </p:cNvSpPr>
          <p:nvPr>
            <p:ph type="body" idx="1"/>
          </p:nvPr>
        </p:nvSpPr>
        <p:spPr>
          <a:xfrm>
            <a:off x="1187450" y="1124585"/>
            <a:ext cx="7746365" cy="51238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rPr lang="es-es" b="1"/>
              <a:t>for each </a:t>
            </a:r>
            <a:r>
              <a:t>(disponible en versiones de JavaScript 1.6 o superiores) </a:t>
            </a:r>
          </a:p>
          <a:p>
            <a:pPr marL="82550" indent="0">
              <a:buNone/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for each (var planeta in planetas) {</a:t>
            </a: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   document.write(planeta+"&lt;br/&gt;");</a:t>
            </a: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}</a:t>
            </a: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/>
            </a:pPr>
            <a:r>
              <a:t>// Imprimirá todos los nombres de planeta con un salto de línea al final de cada nombre.</a:t>
            </a:r>
          </a:p>
          <a:p>
            <a:pPr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[document.write(planeta +"&lt;br/&gt;") for each (planeta in planetas)];</a:t>
            </a: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/>
            </a:pP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9B74-3AD2-A96D-9C44-CC38D50A6A99}" type="slidenum">
              <a:t>11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sQEAAPU2AAAmBQAAAAAAACYAAAAIAAAAASAAAAAAAAA="/>
              </a:ext>
            </a:extLst>
          </p:cNvSpPr>
          <p:nvPr>
            <p:ph type="title"/>
          </p:nvPr>
        </p:nvSpPr>
        <p:spPr>
          <a:xfrm>
            <a:off x="1187450" y="274955"/>
            <a:ext cx="7746365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 sz="3600"/>
            </a:pPr>
            <a:r>
              <a:t>Arrays: recorrido (método forEach)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CAYAAPU2AAAkKAAAAAAAACYAAAAIAAAAASAAAAAAAAA="/>
              </a:ext>
            </a:extLst>
          </p:cNvSpPr>
          <p:nvPr>
            <p:ph type="body" idx="1"/>
          </p:nvPr>
        </p:nvSpPr>
        <p:spPr>
          <a:xfrm>
            <a:off x="1187450" y="980440"/>
            <a:ext cx="7746365" cy="554482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1600"/>
            </a:pPr>
            <a:r>
              <a:t>Método </a:t>
            </a:r>
            <a:r>
              <a:rPr lang="es-es">
                <a:solidFill>
                  <a:srgbClr val="FF0000"/>
                </a:solidFill>
              </a:rPr>
              <a:t>.forEach </a:t>
            </a:r>
            <a:r>
              <a:t>(no confundir con el anterior)</a:t>
            </a:r>
          </a:p>
          <a:p>
            <a:pPr>
              <a:defRPr lang="es-es" sz="1600"/>
            </a:pPr>
            <a:r>
              <a:t>Llama a la función que se defina para cada uno de los elementos del array. En el siguiente ejemplo, se invoca a la función convertirMayus, que visualiza en la consola una cadena mayúsculas.</a:t>
            </a: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function convertirMayus(valor){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 	console.log( valor.toUpperCase());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}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planetas.</a:t>
            </a:r>
            <a:r>
              <a:rPr lang="es-es" b="1">
                <a:solidFill>
                  <a:srgbClr val="FF0000"/>
                </a:solidFill>
                <a:latin typeface="Courier New" pitchFamily="3" charset="0"/>
                <a:ea typeface="Gill Sans MT" pitchFamily="0" charset="0"/>
                <a:cs typeface="Courier New" pitchFamily="3" charset="0"/>
              </a:rPr>
              <a:t>forEach</a:t>
            </a: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 (convertirMayus);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</a:p>
          <a:p>
            <a:pPr marL="82550" indent="0">
              <a:buNone/>
              <a:defRPr lang="es-es" sz="1600"/>
            </a:pPr>
            <a:r>
              <a:t>O también, empleando una función anónima:</a:t>
            </a: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planetas.forEach ( function (valor){ 	console.log(valor.toUpperCase()); 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})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t>O también, empleando una función flecha:</a:t>
            </a:r>
          </a:p>
          <a:p>
            <a:pPr marL="82550" indent="0">
              <a:buNone/>
              <a:defRPr lang="es-es" sz="16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planetas.forEach ( (valor) =&gt; { 	console.log(valor.toUpperCase()); })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1600"/>
            </a:pPr>
            <a:r>
              <a:rPr lang="es-es">
                <a:hlinkClick r:id="rId2"/>
              </a:rPr>
              <a:t>https://www.w3schools.com/jsref/jsref_foreach.asp</a:t>
            </a:r>
            <a:r>
              <a:t> </a:t>
            </a:r>
          </a:p>
          <a:p>
            <a:pPr marL="82550" indent="0">
              <a:buNone/>
              <a:defRPr lang="es-es" sz="1600"/>
            </a:pPr>
            <a:r>
              <a:rPr lang="es-es" b="1">
                <a:solidFill>
                  <a:srgbClr val="FF0000"/>
                </a:solidFill>
              </a:rPr>
              <a:t>Ver otros métodos que permite recorrer un array:</a:t>
            </a:r>
            <a:endParaRPr lang="es-es" b="1">
              <a:solidFill>
                <a:srgbClr val="FF0000"/>
              </a:solidFill>
            </a:endParaRPr>
          </a:p>
          <a:p>
            <a:pPr marL="82550" indent="0">
              <a:buNone/>
              <a:defRPr lang="es-es" sz="1600"/>
            </a:pPr>
            <a:r>
              <a:rPr lang="es-es">
                <a:hlinkClick r:id="rId3"/>
              </a:rPr>
              <a:t>https://www.w3schools.com/js/js_array_iteration.asp</a:t>
            </a: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CEE7-A9D2-A938-9C44-5F6D800A6A0A}" type="slidenum">
              <a:t>12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sQEAAPU2AACXBQAAEAAAACYAAAAIAAAAASAAAAAAAAA="/>
              </a:ext>
            </a:extLst>
          </p:cNvSpPr>
          <p:nvPr>
            <p:ph type="title"/>
          </p:nvPr>
        </p:nvSpPr>
        <p:spPr>
          <a:xfrm>
            <a:off x="1187450" y="274955"/>
            <a:ext cx="7746365" cy="6337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eliminación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6wYAAPU2AACzJwAAAAAAACYAAAAIAAAAASAAAAAAAAA="/>
              </a:ext>
            </a:extLst>
          </p:cNvSpPr>
          <p:nvPr>
            <p:ph type="body" idx="1"/>
          </p:nvPr>
        </p:nvSpPr>
        <p:spPr>
          <a:xfrm>
            <a:off x="1187450" y="1124585"/>
            <a:ext cx="7746365" cy="532892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Para borrar cualquier dato almacenado en un elemento del array, se puede  su valor a </a:t>
            </a:r>
            <a:r>
              <a:rPr lang="es-es" b="1"/>
              <a:t>null</a:t>
            </a:r>
            <a:r>
              <a:t> o a una cadena vacía "".</a:t>
            </a:r>
          </a:p>
          <a:p>
            <a:pPr>
              <a:defRPr lang="es-es" sz="2000"/>
            </a:pPr>
            <a:r>
              <a:t>Hasta que apareció el operador </a:t>
            </a:r>
            <a:r>
              <a:rPr lang="es-es" b="1">
                <a:solidFill>
                  <a:srgbClr val="FF0000"/>
                </a:solidFill>
              </a:rPr>
              <a:t>delete</a:t>
            </a:r>
            <a:r>
              <a:t> en las versiones más modernas de los navegadores, no se podía eliminar completamente una posición del array.</a:t>
            </a:r>
          </a:p>
          <a:p>
            <a:pPr>
              <a:defRPr lang="es-es" sz="2000"/>
            </a:pPr>
            <a:r>
              <a:rPr lang="es-es" b="1" i="1"/>
              <a:t>Al borrar un elemento del array, se eliminará su índice de la lista de índices del array, pero no se reducirá la longitud del array.</a:t>
            </a:r>
          </a:p>
          <a:p>
            <a:pPr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DD0A-44D2-A92B-9C44-B27E930A6AE7}" type="slidenum">
              <a:t>13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ABwAAsQEAAPU2AADmBAAAEAAAACYAAAAIAAAAASAAAAAAAAA="/>
              </a:ext>
            </a:extLst>
          </p:cNvSpPr>
          <p:nvPr>
            <p:ph type="title"/>
          </p:nvPr>
        </p:nvSpPr>
        <p:spPr>
          <a:xfrm>
            <a:off x="1259840" y="274955"/>
            <a:ext cx="7673975" cy="52133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eliminación (delete)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egYAAPU2AAAkKAAAAAAAACYAAAAIAAAAASAAAAAAAAA="/>
              </a:ext>
            </a:extLst>
          </p:cNvSpPr>
          <p:nvPr>
            <p:ph type="body" idx="1"/>
          </p:nvPr>
        </p:nvSpPr>
        <p:spPr>
          <a:xfrm>
            <a:off x="1187450" y="1052830"/>
            <a:ext cx="7746365" cy="547243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elarray.length;          //  resultado: 8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delete elarray[5];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elarray.length;          //  resultado: 8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elarray[5];              //  resultado:  undefined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El proceso de borrar una entrada del array no libera la memoria ocupada por esos datos necesariamente. El intérprete de JavaScript se encargará de liberar memoria ocupada cuando la necesite.</a:t>
            </a:r>
          </a:p>
          <a:p>
            <a:pPr>
              <a:defRPr lang="es-es" sz="2000"/>
            </a:pPr>
            <a:r>
              <a:t>El operador </a:t>
            </a:r>
            <a:r>
              <a:rPr lang="es-es" b="1"/>
              <a:t>delete</a:t>
            </a:r>
            <a:r>
              <a:t> es compatible a partir de estas versiones: WinIE4 + , MacIE4 + , NN4 + , Moz + , Safari + , Opera + , Chrome +.</a:t>
            </a:r>
          </a:p>
          <a:p>
            <a:pPr>
              <a:defRPr lang="es-es" sz="2000"/>
            </a:pPr>
          </a:p>
          <a:p>
            <a:pPr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E803-4DD2-A91E-9C44-BB4BA60A6AEE}" type="slidenum">
              <a:t>14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sQEAAPU2AABXBQAAEAAAACYAAAAIAAAAASAAAAAAAAA="/>
              </a:ext>
            </a:extLst>
          </p:cNvSpPr>
          <p:nvPr>
            <p:ph type="title"/>
          </p:nvPr>
        </p:nvSpPr>
        <p:spPr>
          <a:xfrm>
            <a:off x="1115695" y="274955"/>
            <a:ext cx="7818120" cy="5930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eliminación (delete)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egYAAPU2AAAkKAAAAAAAACYAAAAIAAAAASAAAAAAAAA="/>
              </a:ext>
            </a:extLst>
          </p:cNvSpPr>
          <p:nvPr>
            <p:ph type="body" idx="1"/>
          </p:nvPr>
        </p:nvSpPr>
        <p:spPr>
          <a:xfrm>
            <a:off x="1115695" y="1052830"/>
            <a:ext cx="7818120" cy="547243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oceanos = new Array("Atlántico","Pacífico","Ártico","Índico");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delete oceanos[2];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t>El tercer elemento del array ("Ártico"), será eliminado del mismo, pero la longitud del array seguirá siendo la misma, y el array resultante será: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oceanos[0] = "Atlántico";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oceanos[1] = "Pacífico";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oceanos[3] = "Índico";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 b="1"/>
              <a:t>oceanos[2]</a:t>
            </a:r>
            <a:r>
              <a:t> nos devolverá (</a:t>
            </a:r>
            <a:r>
              <a:rPr lang="es-es" b="1"/>
              <a:t>undefined</a:t>
            </a:r>
            <a:r>
              <a:t>).</a:t>
            </a:r>
          </a:p>
          <a:p>
            <a:pPr marL="82550" indent="0">
              <a:buNone/>
              <a:defRPr lang="es-es" sz="2000"/>
            </a:pPr>
            <a:r>
              <a:t>El operador </a:t>
            </a:r>
            <a:r>
              <a:rPr lang="es-es" b="1"/>
              <a:t>delete</a:t>
            </a:r>
            <a:r>
              <a:t>, se recomienda para arrays que usen texto como índices del array, ya que de esta forma se producirán menos confusiones a la hora de borrar los elementos. </a:t>
            </a:r>
          </a:p>
          <a:p>
            <a:pPr marL="82550" indent="0">
              <a:buNone/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D7F5-BBD2-A921-9C44-4D74990A6A18}" type="slidenum">
              <a:t>15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sQEAAPU2AACXBQAAEAAAACYAAAAIAAAAASAAAAAAAAA="/>
              </a:ext>
            </a:extLst>
          </p:cNvSpPr>
          <p:nvPr>
            <p:ph type="title"/>
          </p:nvPr>
        </p:nvSpPr>
        <p:spPr>
          <a:xfrm>
            <a:off x="1187450" y="274955"/>
            <a:ext cx="7746365" cy="6337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eliminación (splice)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CAYAAPU2AABwJgAAEAAAACYAAAAIAAAAAQAAAAAAAAA="/>
              </a:ext>
            </a:extLst>
          </p:cNvSpPr>
          <p:nvPr>
            <p:ph type="body" idx="1"/>
          </p:nvPr>
        </p:nvSpPr>
        <p:spPr>
          <a:xfrm>
            <a:off x="1187450" y="980440"/>
            <a:ext cx="7746365" cy="5267960"/>
          </a:xfrm>
        </p:spPr>
        <p:txBody>
          <a:bodyPr/>
          <a:lstStyle/>
          <a:p>
            <a:pPr marL="82550" indent="0">
              <a:buNone/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var fruits = ["Banana", "Orange", "Apple", "Mango"];</a:t>
            </a: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fruits.splice(2, 1);</a:t>
            </a: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/>
            </a:pPr>
            <a:r>
              <a:t>Los elementos del array tras ejecutar la llamada a splice: Banana,Orange,Mango</a:t>
            </a:r>
          </a:p>
          <a:p>
            <a:pPr>
              <a:defRPr lang="es-es"/>
            </a:pPr>
            <a:r>
              <a:t>(elimina el elemento de la posición 2)</a:t>
            </a:r>
          </a:p>
          <a:p>
            <a:pPr>
              <a:defRPr lang="es-es"/>
            </a:pPr>
            <a:r>
              <a:t>El método splice también permite añadir elementos a un array</a:t>
            </a:r>
          </a:p>
          <a:p>
            <a:pPr marL="82550" indent="0">
              <a:buNone/>
              <a:defRPr lang="es-es"/>
            </a:pPr>
            <a:r>
              <a:rPr lang="es-es">
                <a:hlinkClick r:id="rId2"/>
              </a:rPr>
              <a:t>https://www.w3schools.com/jsref/jsref_splice.asp</a:t>
            </a:r>
            <a:r>
              <a:t> </a:t>
            </a: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82FD-B3D2-A974-9C44-4521CC0A6A10}" type="slidenum">
              <a:t>16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sQEAAPU2AAC0BAAAEAAAACYAAAAIAAAAASAAAAAAAAA="/>
              </a:ext>
            </a:extLst>
          </p:cNvSpPr>
          <p:nvPr>
            <p:ph type="title"/>
          </p:nvPr>
        </p:nvSpPr>
        <p:spPr>
          <a:xfrm>
            <a:off x="1115695" y="274955"/>
            <a:ext cx="7818120" cy="48958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Array: algunos métodos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187450" y="877570"/>
          <a:ext cx="7633335" cy="5065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5380"/>
                <a:gridCol w="6497955"/>
              </a:tblGrid>
              <a:tr h="53340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s-es" b="1">
                          <a:solidFill>
                            <a:srgbClr val="FFFFFF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t>Método</a:t>
                      </a:r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es-es" b="1">
                          <a:solidFill>
                            <a:srgbClr val="FFFFFF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t>Descripción</a:t>
                      </a:r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smNativeData">
                    <pr:rowheight xmlns="" xmlns:pr="smNativeData" dt="1580147815" type="min" val="533400"/>
                  </a:ext>
                </a:extLst>
              </a:tr>
              <a:tr h="32956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concat()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Une dos o más arrays y devuelve el resultado de la unión.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smNativeData">
                    <pr:rowheight xmlns="" xmlns:pr="smNativeData" dt="1580147815" type="min" val="329565"/>
                  </a:ext>
                </a:extLst>
              </a:tr>
              <a:tr h="32956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join()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Une todos los elementos de un array en una cadena de texto.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smNativeData">
                    <pr:rowheight xmlns="" xmlns:pr="smNativeData" dt="1580147815" type="min" val="329565"/>
                  </a:ext>
                </a:extLst>
              </a:tr>
              <a:tr h="32956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pop()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Elimina el último elemento de un array y devuelve el elemento eliminado.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smNativeData">
                    <pr:rowheight xmlns="" xmlns:pr="smNativeData" dt="1580147815" type="min" val="329565"/>
                  </a:ext>
                </a:extLst>
              </a:tr>
              <a:tr h="408940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push()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Añade nuevos elementos al final de un array y devuelve la nueva longitud del array.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smNativeData">
                    <pr:rowheight xmlns="" xmlns:pr="smNativeData" dt="1580147815" type="min" val="408940"/>
                  </a:ext>
                </a:extLst>
              </a:tr>
              <a:tr h="32956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reverse()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Invierte el orden de los elementos en un array.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smNativeData">
                    <pr:rowheight xmlns="" xmlns:pr="smNativeData" dt="1580147815" type="min" val="329565"/>
                  </a:ext>
                </a:extLst>
              </a:tr>
              <a:tr h="32956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shift()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Elimina el primer elemento de un array y devuelve ese elemento.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smNativeData">
                    <pr:rowheight xmlns="" xmlns:pr="smNativeData" dt="1580147815" type="min" val="329565"/>
                  </a:ext>
                </a:extLst>
              </a:tr>
              <a:tr h="68262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slice(a,b)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Selecciona una parte de un array y devuelve un nuevo array con la parte seleccionada.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a</a:t>
                      </a: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 representa la posición del primer elemento seleccionado y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b</a:t>
                      </a: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 representa la posición siguiente al último elemento seleccionado. 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smNativeData">
                    <pr:rowheight xmlns="" xmlns:pr="smNativeData" dt="1580147815" type="min" val="682625"/>
                  </a:ext>
                </a:extLst>
              </a:tr>
              <a:tr h="32956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sort()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Ordena los elementos de un array.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smNativeData">
                    <pr:rowheight xmlns="" xmlns:pr="smNativeData" dt="1580147815" type="min" val="329565"/>
                  </a:ext>
                </a:extLst>
              </a:tr>
              <a:tr h="32956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splice()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Añade/elimina elementos de un array.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smNativeData">
                    <pr:rowheight xmlns="" xmlns:pr="smNativeData" dt="1580147815" type="min" val="329565"/>
                  </a:ext>
                </a:extLst>
              </a:tr>
              <a:tr h="32956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toString()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Convierte un array a una cadena y devuelve el resultado.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smNativeData">
                    <pr:rowheight xmlns="" xmlns:pr="smNativeData" dt="1580147815" type="min" val="329565"/>
                  </a:ext>
                </a:extLst>
              </a:tr>
              <a:tr h="408940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unshift()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Añade nuevos elementos al comienzo de un array y devuelve la nueva longitud.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smNativeData">
                    <pr:rowheight xmlns="" xmlns:pr="smNativeData" dt="1580147815" type="min" val="408940"/>
                  </a:ext>
                </a:extLst>
              </a:tr>
              <a:tr h="329565">
                <a:tc>
                  <a:txBody>
                    <a:bodyPr vert="horz" wrap="square" numCol="1"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600" b="1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valueOf()</a:t>
                      </a:r>
                      <a:endParaRPr lang="es-es" sz="1600" b="1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es-es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es-es" sz="1400">
                          <a:solidFill>
                            <a:schemeClr val="tx1"/>
                          </a:solidFill>
                          <a:latin typeface="Calibri" pitchFamily="2" charset="0"/>
                          <a:ea typeface="Times New Roman" pitchFamily="1" charset="0"/>
                          <a:cs typeface="Calibri" pitchFamily="2" charset="0"/>
                        </a:rPr>
                        <a:t>Devuelve el valor primitivo de un array.</a:t>
                      </a:r>
                      <a:endParaRPr lang="es-es" sz="1400">
                        <a:solidFill>
                          <a:schemeClr val="tx1"/>
                        </a:solidFill>
                        <a:latin typeface="Calibri" pitchFamily="2" charset="0"/>
                        <a:ea typeface="Times New Roman" pitchFamily="1" charset="0"/>
                        <a:cs typeface="Calibri" pitchFamily="2" charset="0"/>
                      </a:endParaRPr>
                    </a:p>
                  </a:txBody>
                  <a:tcPr anchor="ctr" marL="68580" marR="0" marT="685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smNativeData">
                    <pr:rowheight xmlns="" xmlns:pr="smNativeData" dt="1580147815" type="min" val="329565"/>
                  </a:ext>
                </a:extLst>
              </a:tr>
            </a:tbl>
          </a:graphicData>
        </a:graphic>
      </p:graphicFrame>
      <p:sp>
        <p:nvSpPr>
          <p:cNvPr id="4" name="Rectángulo 2"/>
          <p:cNvSpPr>
            <a:extLst>
              <a:ext uri="smNativeData">
                <pr:smNativeData xmlns:pr="smNativeData" val="SMDATA_13_ZyQv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FyUAAEM2AAByKQAAECAAACYAAAAIAAAA//////////8="/>
              </a:ext>
            </a:extLst>
          </p:cNvSpPr>
          <p:nvPr/>
        </p:nvSpPr>
        <p:spPr>
          <a:xfrm>
            <a:off x="1187450" y="6029325"/>
            <a:ext cx="763333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sz="2000"/>
              <a:t>Para ver todos los métodos revisar: </a:t>
            </a:r>
            <a:r>
              <a:rPr lang="es-es" sz="2000">
                <a:hlinkClick r:id="rId2"/>
              </a:rPr>
              <a:t>https://www.w3schools.com/jsref/jsref_obj_array.asp</a:t>
            </a:r>
            <a:r>
              <a:rPr lang="es-es" sz="2000"/>
              <a:t> </a:t>
            </a:r>
            <a:endParaRPr lang="es-es" sz="2000"/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CAD4-9AD2-A93C-9C44-6C69840A6A39}" type="slidenum">
              <a:t>17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sQEAAPU2AABXBQAAEAAAACYAAAAIAAAAASAAAAAAAAA="/>
              </a:ext>
            </a:extLst>
          </p:cNvSpPr>
          <p:nvPr>
            <p:ph type="title"/>
          </p:nvPr>
        </p:nvSpPr>
        <p:spPr>
          <a:xfrm>
            <a:off x="1115695" y="274955"/>
            <a:ext cx="7818120" cy="5930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arrays paralelos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egYAAPU2AACzJwAAAAAAACYAAAAIAAAAASAAAAAAAAA="/>
              </a:ext>
            </a:extLst>
          </p:cNvSpPr>
          <p:nvPr>
            <p:ph type="body" idx="1"/>
          </p:nvPr>
        </p:nvSpPr>
        <p:spPr>
          <a:xfrm>
            <a:off x="1115695" y="1052830"/>
            <a:ext cx="7818120" cy="54006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Permite realizar la búsqueda en varios arrays a la vez, empleado el mismo índice, de tal forma que podamos almacenar diferentes tipos de datos relacionados entre sí en arrays que se comportan de forma sincronizada.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profesores = [“Fran",“María",“Iván"];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modulos=[“PROG",“LM",“BD"];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alumnos=[18,12,17];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t>Usando los tres arrays de forma sincronizada y haciendo referencia al índice=2 vemos que Iván es imparte BD y que tiene 17 alumnos.</a:t>
            </a:r>
          </a:p>
          <a:p>
            <a:pPr marL="82550" indent="0">
              <a:buNone/>
              <a:defRPr lang="es-es" sz="2000"/>
            </a:pP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AE49-07D2-A958-9C44-F10DE00A6AA4}" type="slidenum">
              <a:t>18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CnAAI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sQEAAPU2AAAmBQAAEAAAACYAAAAIAAAAASAAAAAAAAA="/>
              </a:ext>
            </a:extLst>
          </p:cNvSpPr>
          <p:nvPr>
            <p:ph type="title"/>
          </p:nvPr>
        </p:nvSpPr>
        <p:spPr>
          <a:xfrm>
            <a:off x="1187450" y="274955"/>
            <a:ext cx="7746365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arrays paralelos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8AnQ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6wYAAPU2AACWKAAAAAAAACYAAAAIAAAAASAAAAAAAAA="/>
              </a:ext>
            </a:extLst>
          </p:cNvSpPr>
          <p:nvPr>
            <p:ph type="body" idx="1"/>
          </p:nvPr>
        </p:nvSpPr>
        <p:spPr>
          <a:xfrm>
            <a:off x="1115695" y="1124585"/>
            <a:ext cx="7818120" cy="54730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Para que los arrays paralelos sean homogéneos, éstos tendrán que tener la misma longitud, ya que de esta forma se mantendrá la consistencia de la estructura lógica creada.</a:t>
            </a:r>
          </a:p>
          <a:p>
            <a:pPr>
              <a:defRPr lang="es-es" sz="2000"/>
            </a:pPr>
            <a:r>
              <a:t>Entre las ventajas del uso de arrays paralelos tenemos:</a:t>
            </a:r>
          </a:p>
          <a:p>
            <a:pPr lvl="1">
              <a:defRPr lang="es-es" sz="2000"/>
            </a:pPr>
            <a:r>
              <a:t>Se pueden usar en lenguajes que soporten solamente arrays como tipos primitivos y no registros (como puede ser JavaScript).</a:t>
            </a:r>
          </a:p>
          <a:p>
            <a:pPr lvl="1">
              <a:defRPr lang="es-es" sz="2000"/>
            </a:pPr>
            <a:r>
              <a:t>Son fáciles de entender y utilizar.</a:t>
            </a:r>
          </a:p>
          <a:p>
            <a:pPr lvl="1">
              <a:defRPr lang="es-es" sz="2000"/>
            </a:pPr>
            <a:r>
              <a:t>Pueden ahorrar una gran cantidad de espacio evitando, en algunos casos, complicaciones de sincronización.</a:t>
            </a:r>
          </a:p>
          <a:p>
            <a:pPr lvl="1">
              <a:defRPr lang="es-es" sz="2000"/>
            </a:pPr>
            <a:r>
              <a:t>El recorrido secuencial de cada posición del array es extremadamente rápido en las máquinas actuales.</a:t>
            </a: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I8Aqv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CDB4-FAD2-A93B-9C44-0C6E830A6A59}" type="slidenum">
              <a:t>19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rBgAAsQEAAPU2AABdBwAAEAAAACYAAAAIAAAAAQAAAAAAAAA="/>
              </a:ext>
            </a:extLst>
          </p:cNvSpPr>
          <p:nvPr>
            <p:ph type="title"/>
          </p:nvPr>
        </p:nvSpPr>
        <p:spPr>
          <a:xfrm>
            <a:off x="1043305" y="274955"/>
            <a:ext cx="7890510" cy="922020"/>
          </a:xfrm>
        </p:spPr>
        <p:txBody>
          <a:bodyPr/>
          <a:lstStyle/>
          <a:p>
            <a:pPr>
              <a:defRPr lang="es-es"/>
            </a:pPr>
            <a:r>
              <a:t>Estructuras de datos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XQcAAPU2AABwJgAAEAAAACYAAAAIAAAAAQAAAAAAAAA="/>
              </a:ext>
            </a:extLst>
          </p:cNvSpPr>
          <p:nvPr>
            <p:ph type="body" idx="1"/>
          </p:nvPr>
        </p:nvSpPr>
        <p:spPr>
          <a:xfrm>
            <a:off x="1115695" y="1196975"/>
            <a:ext cx="7818120" cy="5051425"/>
          </a:xfrm>
        </p:spPr>
        <p:txBody>
          <a:bodyPr/>
          <a:lstStyle/>
          <a:p>
            <a:pPr>
              <a:defRPr lang="es-es"/>
            </a:pPr>
            <a:r>
              <a:t>Las estructuras de datos permiten guardar información más compleja que lo que permite una variable simple</a:t>
            </a:r>
          </a:p>
          <a:p>
            <a:pPr>
              <a:defRPr lang="es-es"/>
            </a:pPr>
            <a:r>
              <a:t>Ejemplos de estructuras de datos son: listas, pilas, colas, árboles y conjuntos </a:t>
            </a:r>
          </a:p>
          <a:p>
            <a:pPr>
              <a:defRPr lang="es-es"/>
            </a:pPr>
            <a:r>
              <a:t>Una estructura de datos es una colección de datos (normalmente de tipo simple) que se caracterizan por su organización y las operaciones que los definen.</a:t>
            </a: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8106-48D2-A977-9C44-BE22CF0A6AEB}" type="slidenum">
              <a:t>2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KQEAAPU2AACXBQAAAAAAACYAAAAIAAAAASAAAAAAAAA="/>
              </a:ext>
            </a:extLst>
          </p:cNvSpPr>
          <p:nvPr>
            <p:ph type="title"/>
          </p:nvPr>
        </p:nvSpPr>
        <p:spPr>
          <a:xfrm>
            <a:off x="1115695" y="188595"/>
            <a:ext cx="7818120" cy="7200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 sz="3600"/>
            </a:pPr>
            <a:r>
              <a:t>Arrays: arrays multidimensionales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j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CAYAAPU2AAAHKQAAAAAAACYAAAAIAAAAASAAAAAAAAA="/>
              </a:ext>
            </a:extLst>
          </p:cNvSpPr>
          <p:nvPr>
            <p:ph type="body" idx="1"/>
          </p:nvPr>
        </p:nvSpPr>
        <p:spPr>
          <a:xfrm>
            <a:off x="1115695" y="980440"/>
            <a:ext cx="7818120" cy="5688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Una alternativa a los arrays paralelos es la simulación de un array multidimensional. </a:t>
            </a:r>
          </a:p>
          <a:p>
            <a:pPr>
              <a:defRPr lang="es-es" sz="2000"/>
            </a:pPr>
            <a:r>
              <a:t>En JavaScript los arrays son uni-dimensionales,  pero podemos crear arrays que cuyos elementos sean, a su vez, arrays u otros objetos. </a:t>
            </a:r>
          </a:p>
          <a:p>
            <a:pPr>
              <a:defRPr lang="es-es" sz="2000"/>
            </a:pPr>
            <a:r>
              <a:t>Podemos realizar el ejemplo anterior (arrays paralelos) creando un array bidimensional de la siguiente forma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datos = new Array();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datos[0] = new Array(“Fran”,”PROG”,18)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datos[1] = new Array(“María”,”LM”,12);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datos[2] = new Array(“Iván”,”BD”,17)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DF4F-01D2-A929-9C44-F77C910A6AA2}" type="slidenum">
              <a:t>20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O7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sQEAAPU2AAB6BgAAAAAAACYAAAAIAAAAASAAAAAAAAA="/>
              </a:ext>
            </a:extLst>
          </p:cNvSpPr>
          <p:nvPr>
            <p:ph type="title"/>
          </p:nvPr>
        </p:nvSpPr>
        <p:spPr>
          <a:xfrm>
            <a:off x="1187450" y="274955"/>
            <a:ext cx="7746365" cy="7778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 sz="3600"/>
            </a:pPr>
            <a:r>
              <a:t>Arrays: arrays multidimensionales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3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6wYAAPU2AABwJgAAAAAAACYAAAAIAAAAASAAAAAAAAA="/>
              </a:ext>
            </a:extLst>
          </p:cNvSpPr>
          <p:nvPr>
            <p:ph type="body" idx="1"/>
          </p:nvPr>
        </p:nvSpPr>
        <p:spPr>
          <a:xfrm>
            <a:off x="1187450" y="1124585"/>
            <a:ext cx="7746365" cy="51238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datos = [["Fran”,”PROG”,18],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              ["María”,”LM”,12],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              ["Iván”,”BD”,17]];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Para acceder a un dato en particular del array anterior (</a:t>
            </a:r>
            <a:r>
              <a:rPr lang="es-es" b="1"/>
              <a:t>datos</a:t>
            </a:r>
            <a:r>
              <a:t>) se requiere que hagamos una doble referencia. La primera referencia (</a:t>
            </a:r>
            <a:r>
              <a:rPr lang="es-es" b="1"/>
              <a:t>datos[1]</a:t>
            </a:r>
            <a:r>
              <a:t>) devuelve un array con todos los datos (nombre, módulo y nº de alumnos) del profesor que ocupa la posición 1 (María). La segunda referencia (</a:t>
            </a:r>
            <a:r>
              <a:rPr lang="es-es" b="1"/>
              <a:t>datos[1][1]</a:t>
            </a:r>
            <a:r>
              <a:t>) cogería el módulo que imparte(LM).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for (i=0;i&lt;datos.length;i++) {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   document.write("&lt;br/&gt;"+datos[i][0]+" imparte el módulo de "+datos[i][1]+" con "+datos[i][2]+" alumnos matriculados.");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}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O7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B755-1BD2-A941-9C44-ED14F90A6AB8}" type="slidenum">
              <a:t>21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sQEAAPU2AAAmBQAAAAAAACYAAAAIAAAAASAAAAAAAAA="/>
              </a:ext>
            </a:extLst>
          </p:cNvSpPr>
          <p:nvPr>
            <p:ph type="title"/>
          </p:nvPr>
        </p:nvSpPr>
        <p:spPr>
          <a:xfrm>
            <a:off x="1187450" y="274955"/>
            <a:ext cx="7746365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 sz="3600"/>
            </a:pPr>
            <a:r>
              <a:t>Conjuntos: creación e inserción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3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CAYAAPU2AABwJgAAAAAAACYAAAAIAAAAASAAAAAAAAA="/>
              </a:ext>
            </a:extLst>
          </p:cNvSpPr>
          <p:nvPr>
            <p:ph type="body" idx="1"/>
          </p:nvPr>
        </p:nvSpPr>
        <p:spPr>
          <a:xfrm>
            <a:off x="1187450" y="980440"/>
            <a:ext cx="7746365" cy="52679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Un conjunto es una colección de valores que almacena elementos distintos (</a:t>
            </a:r>
            <a:r>
              <a:rPr lang="es-es">
                <a:solidFill>
                  <a:srgbClr val="FF0000"/>
                </a:solidFill>
              </a:rPr>
              <a:t>no repetidos</a:t>
            </a:r>
            <a:r>
              <a:t>).</a:t>
            </a:r>
          </a:p>
          <a:p>
            <a:pPr>
              <a:defRPr lang="es-es" sz="2000"/>
            </a:pPr>
            <a:r>
              <a:t>Se pueden almacenar tipos simples (strings o number) y objetos más complejos</a:t>
            </a:r>
          </a:p>
          <a:p>
            <a:pPr>
              <a:defRPr lang="es-es" sz="2000"/>
            </a:pPr>
            <a:r>
              <a:t>Para crear un conjunto vacío: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colores = new Set();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Para crear un conjunto e inicializarlo: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colores2 = new Set (["Rojo","Verde","Azul"]);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Podemos añadir nuevos valores empleando el método .add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colores2.add(“Gris”);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colores2.add(“Amarillo”)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</a:p>
          <a:p>
            <a:pPr marL="82550" indent="0">
              <a:buNone/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B413-5DD2-A942-9C44-AB17FA0A6AFE}" type="slidenum">
              <a:t>22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VCAAAsQEAAPU2AACXBQAAAAAAACYAAAAIAAAAASAAAAAAAAA="/>
              </a:ext>
            </a:extLst>
          </p:cNvSpPr>
          <p:nvPr>
            <p:ph type="title"/>
          </p:nvPr>
        </p:nvSpPr>
        <p:spPr>
          <a:xfrm>
            <a:off x="1435735" y="274955"/>
            <a:ext cx="7498080" cy="6337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 sz="3600"/>
            </a:pPr>
            <a:r>
              <a:t>Conjuntos: comprobar pertenencia, número de elementos y borrado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ABwAAPwgAAPU2AABwJgAAEAAAACYAAAAIAAAAASAAAAAAAAA="/>
              </a:ext>
            </a:extLst>
          </p:cNvSpPr>
          <p:nvPr>
            <p:ph type="body" idx="1"/>
          </p:nvPr>
        </p:nvSpPr>
        <p:spPr>
          <a:xfrm>
            <a:off x="1259840" y="1340485"/>
            <a:ext cx="7673975" cy="49079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El método </a:t>
            </a:r>
            <a:r>
              <a:rPr lang="es-es" b="1">
                <a:solidFill>
                  <a:srgbClr val="FF0000"/>
                </a:solidFill>
              </a:rPr>
              <a:t>.has </a:t>
            </a:r>
            <a:r>
              <a:t>permite comprobar que un elemento pertenece a un conjunto</a:t>
            </a:r>
          </a:p>
          <a:p>
            <a:pPr marL="82550" indent="0">
              <a:buNone/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	colores2.has(“Amarillo”); //true</a:t>
            </a: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/>
            </a:pPr>
            <a:r>
              <a:rPr lang="es-es" sz="2800"/>
              <a:t>La unicidad de un valor se comprueba con el operador ===</a:t>
            </a:r>
            <a:endParaRPr lang="es-es" sz="2800"/>
          </a:p>
          <a:p>
            <a:pPr>
              <a:defRPr lang="es-es"/>
            </a:pPr>
            <a:r>
              <a:rPr lang="es-es" sz="2800"/>
              <a:t>La propiedad </a:t>
            </a:r>
            <a:r>
              <a:rPr lang="es-es" sz="2800">
                <a:solidFill>
                  <a:srgbClr val="FF0000"/>
                </a:solidFill>
              </a:rPr>
              <a:t>.size</a:t>
            </a:r>
            <a:r>
              <a:rPr lang="es-es" sz="2800"/>
              <a:t> devuelve el número de elementos del conjunto</a:t>
            </a:r>
            <a:endParaRPr lang="es-es" sz="2800"/>
          </a:p>
          <a:p>
            <a:pPr marL="82550" indent="0">
              <a:buNone/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  colores2.size</a:t>
            </a:r>
            <a:endParaRPr lang="es-es" sz="2800"/>
          </a:p>
          <a:p>
            <a:pPr>
              <a:defRPr lang="es-es"/>
            </a:pPr>
            <a:endParaRPr lang="es-es" sz="2800"/>
          </a:p>
          <a:p>
            <a:pPr marL="82550" indent="0">
              <a:buNone/>
              <a:defRPr lang="es-es"/>
            </a:pP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3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E6D4-9AD2-A910-9C44-6C45A80A6A39}" type="slidenum">
              <a:t>23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3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VCAAAsQEAAPU2AAC0BAAAEAAAACYAAAAIAAAAASAAAAAAAAA="/>
              </a:ext>
            </a:extLst>
          </p:cNvSpPr>
          <p:nvPr>
            <p:ph type="title"/>
          </p:nvPr>
        </p:nvSpPr>
        <p:spPr>
          <a:xfrm>
            <a:off x="1435735" y="274955"/>
            <a:ext cx="7498080" cy="48958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Conjuntos: borrado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ABwAAJgUAAPU2AABwJgAAEAAAACYAAAAIAAAAAQAAAAAAAAA="/>
              </a:ext>
            </a:extLst>
          </p:cNvSpPr>
          <p:nvPr>
            <p:ph type="body" idx="1"/>
          </p:nvPr>
        </p:nvSpPr>
        <p:spPr>
          <a:xfrm>
            <a:off x="1259840" y="836930"/>
            <a:ext cx="7673975" cy="5411470"/>
          </a:xfrm>
        </p:spPr>
        <p:txBody>
          <a:bodyPr/>
          <a:lstStyle/>
          <a:p>
            <a:pPr>
              <a:defRPr lang="es-es"/>
            </a:pPr>
            <a:r>
              <a:t>Para borrar un elemento,  se emplea el método .delete: </a:t>
            </a:r>
          </a:p>
          <a:p>
            <a:pPr marL="360680" indent="0">
              <a:buNone/>
              <a:defRPr lang="es-es"/>
            </a:pPr>
            <a:r>
              <a:rPr lang="es-es" sz="2800">
                <a:latin typeface="Courier New" pitchFamily="3" charset="0"/>
                <a:ea typeface="Gill Sans MT" pitchFamily="0" charset="0"/>
                <a:cs typeface="Courier New" pitchFamily="3" charset="0"/>
              </a:rPr>
              <a:t>colores2.delete(“Rojo”);</a:t>
            </a:r>
            <a:endParaRPr lang="es-es" sz="2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/>
            </a:pPr>
            <a:r>
              <a:t>Para eliminar todos los elementos de un conjunto empleamos el método .clear();</a:t>
            </a:r>
          </a:p>
          <a:p>
            <a:pPr marL="360680" indent="0">
              <a:buNone/>
              <a:defRPr lang="es-es"/>
            </a:pPr>
            <a:r>
              <a:rPr lang="es-es" sz="2800">
                <a:latin typeface="Courier New" pitchFamily="3" charset="0"/>
                <a:ea typeface="Gill Sans MT" pitchFamily="0" charset="0"/>
                <a:cs typeface="Courier New" pitchFamily="3" charset="0"/>
              </a:rPr>
              <a:t>colores2.clear()</a:t>
            </a:r>
            <a:endParaRPr lang="es-es" sz="2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360680" indent="0">
              <a:buNone/>
              <a:defRPr lang="es-es"/>
            </a:pPr>
            <a:endParaRPr lang="es-es" sz="2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360680" indent="0">
              <a:buNone/>
              <a:defRPr lang="es-es"/>
            </a:pPr>
            <a:endParaRPr lang="es-es" sz="2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3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EEA5-EBD2-A918-9C44-1D4DA00A6A48}" type="slidenum">
              <a:t>24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sQEAAPU2AACXBQAAEAAAACYAAAAIAAAAASAAAAAAAAA="/>
              </a:ext>
            </a:extLst>
          </p:cNvSpPr>
          <p:nvPr>
            <p:ph type="title"/>
          </p:nvPr>
        </p:nvSpPr>
        <p:spPr>
          <a:xfrm>
            <a:off x="1115695" y="274955"/>
            <a:ext cx="7818120" cy="6337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Conjuntos: recorrido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z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ABwAAlwUAAPU2AABwJgAAEAAAACYAAAAIAAAAASAAAAAAAAA="/>
              </a:ext>
            </a:extLst>
          </p:cNvSpPr>
          <p:nvPr>
            <p:ph type="body" idx="1"/>
          </p:nvPr>
        </p:nvSpPr>
        <p:spPr>
          <a:xfrm>
            <a:off x="1259840" y="908685"/>
            <a:ext cx="7673975" cy="53397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Empleando el bucle for</a:t>
            </a:r>
          </a:p>
          <a:p>
            <a:pPr marL="82550" indent="0">
              <a:buNone/>
              <a:defRPr lang="es-es"/>
            </a:pPr>
            <a:r>
              <a:rPr lang="en-us" sz="2800">
                <a:latin typeface="Courier New" pitchFamily="3" charset="0"/>
                <a:ea typeface="Gill Sans MT" pitchFamily="0" charset="0"/>
                <a:cs typeface="Courier New" pitchFamily="3" charset="0"/>
              </a:rPr>
              <a:t>for (let color of colores2) {               	console.log(color.toUpperCase());</a:t>
            </a:r>
            <a:endParaRPr lang="en-us" sz="2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/>
            </a:pPr>
            <a:r>
              <a:rPr lang="en-us" sz="2800">
                <a:latin typeface="Courier New" pitchFamily="3" charset="0"/>
                <a:ea typeface="Gill Sans MT" pitchFamily="0" charset="0"/>
                <a:cs typeface="Courier New" pitchFamily="3" charset="0"/>
              </a:rPr>
              <a:t>}</a:t>
            </a:r>
            <a:endParaRPr lang="en-us" sz="2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/>
            </a:pPr>
            <a:r>
              <a:t>Empleando el método .forEach</a:t>
            </a:r>
          </a:p>
          <a:p>
            <a:pPr marL="82550" indent="0">
              <a:buNone/>
              <a:defRPr lang="es-es"/>
            </a:pPr>
            <a:r>
              <a:rPr lang="en-us" sz="2800">
                <a:latin typeface="Courier New" pitchFamily="3" charset="0"/>
                <a:ea typeface="Gill Sans MT" pitchFamily="0" charset="0"/>
                <a:cs typeface="Courier New" pitchFamily="3" charset="0"/>
              </a:rPr>
              <a:t>function convertirMayus(valor){ console.log(valor.toUpperCase());</a:t>
            </a:r>
            <a:endParaRPr lang="en-us" sz="2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/>
            </a:pPr>
            <a:r>
              <a:rPr lang="en-us" sz="2800">
                <a:latin typeface="Courier New" pitchFamily="3" charset="0"/>
                <a:ea typeface="Gill Sans MT" pitchFamily="0" charset="0"/>
                <a:cs typeface="Courier New" pitchFamily="3" charset="0"/>
              </a:rPr>
              <a:t>}</a:t>
            </a:r>
            <a:endParaRPr lang="en-us" sz="2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/>
            </a:pPr>
            <a:r>
              <a:rPr lang="en-us" sz="2800">
                <a:latin typeface="Courier New" pitchFamily="3" charset="0"/>
                <a:ea typeface="Gill Sans MT" pitchFamily="0" charset="0"/>
                <a:cs typeface="Courier New" pitchFamily="3" charset="0"/>
              </a:rPr>
              <a:t>colores2.forEach(convertirMayus);</a:t>
            </a:r>
            <a:endParaRPr lang="en-us" sz="2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E61C-52D2-A910-9C44-A445A80A6AF1}" type="slidenum">
              <a:t>25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OX///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sQEAAPU2AABDBAAAEAAAACYAAAAIAAAAASAAAAAAAAA="/>
              </a:ext>
            </a:extLst>
          </p:cNvSpPr>
          <p:nvPr>
            <p:ph type="title"/>
          </p:nvPr>
        </p:nvSpPr>
        <p:spPr>
          <a:xfrm>
            <a:off x="1115695" y="274955"/>
            <a:ext cx="7818120" cy="4178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Conjuntos: recorrido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JgUAAPU2AABwJgAAEAAAACYAAAAIAAAAAQAAAAAAAAA="/>
              </a:ext>
            </a:extLst>
          </p:cNvSpPr>
          <p:nvPr>
            <p:ph type="body" idx="1"/>
          </p:nvPr>
        </p:nvSpPr>
        <p:spPr>
          <a:xfrm>
            <a:off x="1115695" y="836930"/>
            <a:ext cx="7818120" cy="5411470"/>
          </a:xfrm>
        </p:spPr>
        <p:txBody>
          <a:bodyPr/>
          <a:lstStyle/>
          <a:p>
            <a:pPr>
              <a:defRPr lang="es-es"/>
            </a:pPr>
            <a:r>
              <a:t>Empleando el método .forEach y una función anónima (ver presentación Funciones)</a:t>
            </a:r>
          </a:p>
          <a:p>
            <a:pPr lvl="1" marL="356870" indent="0">
              <a:buNone/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colores2.forEach (</a:t>
            </a:r>
            <a:r>
              <a:rPr lang="es-es" sz="1800">
                <a:latin typeface="Courier New" pitchFamily="3" charset="0"/>
                <a:ea typeface="Gill Sans MT" pitchFamily="0" charset="0"/>
                <a:cs typeface="Courier New" pitchFamily="3" charset="0"/>
              </a:rPr>
              <a:t> </a:t>
            </a:r>
            <a:endParaRPr lang="es-es" sz="1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lvl="4" marL="1014730" indent="0">
              <a:buNone/>
              <a:defRPr lang="es-es"/>
            </a:pPr>
            <a:r>
              <a:rPr lang="es-es" sz="2400">
                <a:latin typeface="Courier New" pitchFamily="3" charset="0"/>
                <a:ea typeface="Gill Sans MT" pitchFamily="0" charset="0"/>
                <a:cs typeface="Courier New" pitchFamily="3" charset="0"/>
              </a:rPr>
              <a:t>function (valor){       console.log(valor.toUpperCase()); </a:t>
            </a:r>
            <a:endParaRPr lang="es-es" sz="24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lvl="1" marL="356870" indent="0">
              <a:buNone/>
              <a:defRPr lang="es-es"/>
            </a:pPr>
            <a:r>
              <a:rPr lang="es-es" sz="1800">
                <a:latin typeface="Courier New" pitchFamily="3" charset="0"/>
                <a:ea typeface="Gill Sans MT" pitchFamily="0" charset="0"/>
                <a:cs typeface="Courier New" pitchFamily="3" charset="0"/>
              </a:rPr>
              <a:t>});</a:t>
            </a:r>
            <a:endParaRPr lang="es-es" sz="1800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C8C3-8DD2-A93E-9C44-7B6B860A6A2E}" type="slidenum">
              <a:t>26</a:t>
            </a:fld>
          </a:p>
        </p:txBody>
      </p:sp>
      <p:sp>
        <p:nvSpPr>
          <p:cNvPr id="5" name="Rectángulo 4"/>
          <p:cNvSpPr>
            <a:extLst>
              <a:ext uri="smNativeData">
                <pr:smNativeData xmlns:pr="smNativeData" val="SMDATA_13_ZyQv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gBwAAHh8AAPI1AAA1KAAAECAAACYAAAAIAAAA//////////8="/>
              </a:ext>
            </a:extLst>
          </p:cNvSpPr>
          <p:nvPr/>
        </p:nvSpPr>
        <p:spPr>
          <a:xfrm>
            <a:off x="1280160" y="5058410"/>
            <a:ext cx="7489190" cy="147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t>PARA MÁS INFORMACIÓN SOBRE EL TIPO CONJUNTO:</a:t>
            </a:r>
          </a:p>
          <a:p>
            <a:pPr>
              <a:defRPr lang="es-es"/>
            </a:pPr>
            <a:r>
              <a:rPr lang="es-es" sz="2400">
                <a:hlinkClick r:id="rId2"/>
              </a:rPr>
              <a:t>http://www.etnassoft.com/2016/09/13/el-objeto-set-en-javascript-los-nuevos-arrays-en-es6-teoria-ejemplos-y-rendimiento-comparado/</a:t>
            </a:r>
            <a:r>
              <a:rPr lang="es-es" sz="2400"/>
              <a:t> </a:t>
            </a:r>
            <a:endParaRPr lang="es-e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sQEAAPU2AAAmBQAAEAAAACYAAAAIAAAAASAAAAAAAAA="/>
              </a:ext>
            </a:extLst>
          </p:cNvSpPr>
          <p:nvPr>
            <p:ph type="title"/>
          </p:nvPr>
        </p:nvSpPr>
        <p:spPr>
          <a:xfrm>
            <a:off x="1115695" y="274955"/>
            <a:ext cx="7818120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lwUAAPU2AABwJgAAAAAAACYAAAAIAAAAASAAAAAAAAA="/>
              </a:ext>
            </a:extLst>
          </p:cNvSpPr>
          <p:nvPr>
            <p:ph type="body" idx="1"/>
          </p:nvPr>
        </p:nvSpPr>
        <p:spPr>
          <a:xfrm>
            <a:off x="1115695" y="908685"/>
            <a:ext cx="7818120" cy="53397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También denominados </a:t>
            </a:r>
            <a:r>
              <a:rPr lang="es-es" b="1"/>
              <a:t>matrices</a:t>
            </a:r>
            <a:r>
              <a:t> o </a:t>
            </a:r>
            <a:r>
              <a:rPr lang="es-es" b="1"/>
              <a:t>vectores</a:t>
            </a:r>
            <a:r>
              <a:t>.  </a:t>
            </a:r>
          </a:p>
          <a:p>
            <a:pPr>
              <a:defRPr lang="es-es" sz="2000"/>
            </a:pPr>
            <a:r>
              <a:t>Una matriz se puede ver como una colección de elementos ordenados en filas (o filas y columnas si tuviera dos o más dimensiones).</a:t>
            </a:r>
          </a:p>
          <a:p>
            <a:pPr>
              <a:defRPr lang="es-es" sz="2000"/>
            </a:pPr>
            <a:r>
              <a:t>Se puede considerar que todos los arrays son de una dimensión: la dimensión principal, pero los elementos de dicha fila pueden a su vez contener otros arrays o matrices, lo que nos permitiría hablar de </a:t>
            </a:r>
            <a:r>
              <a:rPr lang="es-es" b="1"/>
              <a:t>arrays multidimensionales</a:t>
            </a:r>
            <a:r>
              <a:t> (los más fáciles de imaginar son los de una, dos y tres dimensiones).</a:t>
            </a:r>
          </a:p>
          <a:p>
            <a:pPr>
              <a:defRPr lang="es-es" sz="2000"/>
            </a:pPr>
            <a:r>
              <a:t>Los arrays nos permiten guardar muchos elementos y acceder a ellos de forma independiente.</a:t>
            </a:r>
          </a:p>
          <a:p>
            <a:pPr>
              <a:defRPr lang="es-es" sz="2000"/>
            </a:pPr>
            <a:r>
              <a:t>Cada elemento es referenciado por la posición que ocupa dentro del array. Dichas posiciones se llaman índices y siempre son correlativos. </a:t>
            </a:r>
          </a:p>
          <a:p>
            <a:pPr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819B-D5D2-A977-9C44-2322CF0A6A76}" type="slidenum">
              <a:t>3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MDAwP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rBgAAsQEAAPU2AAAmBQAAEAAAACYAAAAIAAAAASAAAAAAAAA="/>
              </a:ext>
            </a:extLst>
          </p:cNvSpPr>
          <p:nvPr>
            <p:ph type="title"/>
          </p:nvPr>
        </p:nvSpPr>
        <p:spPr>
          <a:xfrm>
            <a:off x="1043305" y="274955"/>
            <a:ext cx="7890510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indexación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rBgAAlwUAAPU2AACzJwAAAAAAACYAAAAIAAAAASAAAAAAAAA="/>
              </a:ext>
            </a:extLst>
          </p:cNvSpPr>
          <p:nvPr>
            <p:ph type="body" idx="1"/>
          </p:nvPr>
        </p:nvSpPr>
        <p:spPr>
          <a:xfrm>
            <a:off x="1043305" y="908685"/>
            <a:ext cx="7890510" cy="554482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Existen tres formas de indexar los elementos de un array:</a:t>
            </a:r>
          </a:p>
          <a:p>
            <a:pPr>
              <a:defRPr lang="es-es" sz="2000"/>
            </a:pPr>
            <a:r>
              <a:rPr lang="es-es" b="1" i="1"/>
              <a:t>Indexación</a:t>
            </a:r>
            <a:r>
              <a:rPr lang="es-es" b="1"/>
              <a:t> base-cero(0)</a:t>
            </a:r>
            <a:r>
              <a:t>: en este modo, el primer elemento del array será el que ocupe la posición o índice 0..</a:t>
            </a:r>
          </a:p>
          <a:p>
            <a:pPr>
              <a:defRPr lang="es-es" sz="2000"/>
            </a:pPr>
            <a:r>
              <a:rPr lang="es-es" b="1"/>
              <a:t>Indexación base-uno(1)</a:t>
            </a:r>
            <a:r>
              <a:t>: en este modo, el primer elemento tiene el índice 1.</a:t>
            </a:r>
          </a:p>
          <a:p>
            <a:pPr>
              <a:defRPr lang="es-es" sz="2000"/>
            </a:pPr>
            <a:r>
              <a:rPr lang="es-es" b="1"/>
              <a:t>Indexación base-n(n)</a:t>
            </a:r>
            <a:r>
              <a:t>: este modo, es un modo versátil de indexación, en el que el índice del primer elemento puede ser elegido libremente.</a:t>
            </a:r>
          </a:p>
          <a:p>
            <a:pPr>
              <a:defRPr lang="es-es" sz="2000"/>
            </a:pPr>
            <a:r>
              <a:t>En JavaScript se emplea la indexación base-cero(0) siempre que trabajamos con índices numéricos.</a:t>
            </a:r>
          </a:p>
          <a:p>
            <a:pPr>
              <a:defRPr lang="es-es" sz="2000"/>
            </a:pPr>
            <a:r>
              <a:t>Los arrays fueron introducidos en JavaScript a partir de la versión 1.1, lo que significa que no hay problema al usar arrays en cualquier navegador disponible actualmente.</a:t>
            </a:r>
          </a:p>
          <a:p>
            <a:pPr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F567-29D2-A903-9C44-DF56BB0A6A8A}" type="slidenum">
              <a:t>4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rBgAAsQEAAPU2AACXBQAAEAAAACYAAAAIAAAAASAAAAAAAAA="/>
              </a:ext>
            </a:extLst>
          </p:cNvSpPr>
          <p:nvPr>
            <p:ph type="title"/>
          </p:nvPr>
        </p:nvSpPr>
        <p:spPr>
          <a:xfrm>
            <a:off x="1043305" y="274955"/>
            <a:ext cx="7890510" cy="6337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Objeto Array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CAYAAPU2AABwJgAAAAAAACYAAAAIAAAAASAAAAAAAAA="/>
              </a:ext>
            </a:extLst>
          </p:cNvSpPr>
          <p:nvPr>
            <p:ph type="body" idx="1"/>
          </p:nvPr>
        </p:nvSpPr>
        <p:spPr>
          <a:xfrm>
            <a:off x="1187450" y="980440"/>
            <a:ext cx="7746365" cy="52679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un array se define como una colección ordenada de datos.</a:t>
            </a:r>
          </a:p>
          <a:p>
            <a:pPr>
              <a:defRPr lang="es-es" sz="2000"/>
            </a:pPr>
            <a:r>
              <a:t>JavaScript emplea los arrays internamente para gestionar los objetos HTML del documento, las propiedades del navegador, etc.</a:t>
            </a:r>
          </a:p>
          <a:p>
            <a:pPr>
              <a:defRPr lang="es-es" sz="2000"/>
            </a:pPr>
            <a:r>
              <a:t>Por ejemplo, si un documento (objeto </a:t>
            </a:r>
            <a:r>
              <a:rPr lang="es-es" b="1"/>
              <a:t>document</a:t>
            </a:r>
            <a:r>
              <a:t>) contiene 10 enlaces (</a:t>
            </a:r>
            <a:r>
              <a:rPr lang="es-es" b="1"/>
              <a:t>links</a:t>
            </a:r>
            <a:r>
              <a:t>), el navegador mantiene un array con los 10 enlaces.</a:t>
            </a:r>
          </a:p>
          <a:p>
            <a:pPr>
              <a:defRPr lang="es-es" sz="2000"/>
            </a:pPr>
            <a:r>
              <a:t>Para acceder al enlace que aparece por primera vez dentro del cuerpo de un documento utilizaremos </a:t>
            </a:r>
            <a:r>
              <a:rPr lang="es-es" b="1"/>
              <a:t>document.links[0]</a:t>
            </a:r>
            <a:r>
              <a:t>.</a:t>
            </a:r>
          </a:p>
          <a:p>
            <a:pPr marL="82550" indent="0">
              <a:buNone/>
              <a:defRPr lang="es-es" sz="2000"/>
            </a:pPr>
          </a:p>
          <a:p>
            <a:pPr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ADF2-BCD2-A95B-9C44-4A0EE30A6A1F}" type="slidenum">
              <a:t>5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sQEAAPU2AAAmBQAAEAAAACYAAAAIAAAAASAAAAAAAAA="/>
              </a:ext>
            </a:extLst>
          </p:cNvSpPr>
          <p:nvPr>
            <p:ph type="title"/>
          </p:nvPr>
        </p:nvSpPr>
        <p:spPr>
          <a:xfrm>
            <a:off x="1115695" y="274955"/>
            <a:ext cx="7818120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creación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rBgAAlwUAAPU2AACWKAAAAAAAACYAAAAIAAAAASAAAAAAAAA="/>
              </a:ext>
            </a:extLst>
          </p:cNvSpPr>
          <p:nvPr>
            <p:ph type="body" idx="1"/>
          </p:nvPr>
        </p:nvSpPr>
        <p:spPr>
          <a:xfrm>
            <a:off x="1043305" y="908685"/>
            <a:ext cx="7890510" cy="56889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Creación de un array sin especificar el tamaño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cursos= new Array();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Creación de un array con tamaño limitado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var alumnos= new Array(25);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La propiedad length nos permite conocer el número de elementos del array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alumnos.length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podremos asignar un valor a cualquier posición del array en cualquier momento, esté o no definido previamente. La propiedad </a:t>
            </a:r>
            <a:r>
              <a:rPr lang="es-es" b="1"/>
              <a:t>length</a:t>
            </a:r>
            <a:r>
              <a:t> se ajustará automáticamente al nuevo tamaño del array. 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alumnos[30]=“Juan García”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t>Ahora el array tendrá 31 elementos</a:t>
            </a: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BFD1-9FD2-A949-9C44-691CF10A6A3C}" type="slidenum">
              <a:t>6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6BQAAlwUAAPU2AAB4KQAAAAAAACYAAAAIAAAAASAAAAAAAAA="/>
              </a:ext>
            </a:extLst>
          </p:cNvSpPr>
          <p:nvPr>
            <p:ph type="body" idx="1"/>
          </p:nvPr>
        </p:nvSpPr>
        <p:spPr>
          <a:xfrm>
            <a:off x="971550" y="908685"/>
            <a:ext cx="7962265" cy="58324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Introducción de datos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dias=new Array();dias[0]=“Lunes”; dias[1]=“Martes”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dias[2]=“Miércoles”; dias[3]=“Jueves”;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dias[4]=“Viernes”;dias[5]=“Sábado”;dias[6]=“Domingo”;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Accedemos a un elemento (posición 5)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dia_semana=días[5];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Creación del array a través del propio constructor (</a:t>
            </a:r>
            <a:r>
              <a:rPr lang="es-es" b="1"/>
              <a:t>array denso</a:t>
            </a:r>
            <a:r>
              <a:t>), aportando al constructor Array() como argumento los datos de cada una de las posiciones del array separados éstos por comas: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diasLaborables=new Array (“Lunes”, “Martes”, Miércoles”, “Jueves”, “Viernes”);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t>El término de </a:t>
            </a:r>
            <a:r>
              <a:rPr lang="es-es" i="1"/>
              <a:t>array denso</a:t>
            </a:r>
            <a:r>
              <a:t> quiere decir que los datos están empaquetados dentro del array, sin espacios y comenzando en la posición 0. </a:t>
            </a:r>
          </a:p>
          <a:p>
            <a:pPr marL="82550" indent="0">
              <a:buNone/>
              <a:defRPr lang="es-es" sz="2000"/>
            </a:pP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</p:txBody>
      </p:sp>
      <p:sp>
        <p:nvSpPr>
          <p:cNvPr id="3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rBgAAsQEAAPU2AAC0BAAAEAAAACYAAAAIAAAAASAAAAAAAAA="/>
              </a:ext>
            </a:extLst>
          </p:cNvSpPr>
          <p:nvPr>
            <p:ph type="title"/>
          </p:nvPr>
        </p:nvSpPr>
        <p:spPr>
          <a:xfrm>
            <a:off x="1043305" y="274955"/>
            <a:ext cx="7890510" cy="48958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creación</a:t>
            </a:r>
          </a:p>
        </p:txBody>
      </p:sp>
      <p:sp>
        <p:nvSpPr>
          <p:cNvPr id="4" name="Marcador de número de diapositiva 1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C1BD-F3D2-A937-9C44-05628F0A6A50}" type="slidenum">
              <a:t>7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sQEAAPU2AACXBQAAEAAAACYAAAAIAAAAASAAAAAAAAA="/>
              </a:ext>
            </a:extLst>
          </p:cNvSpPr>
          <p:nvPr>
            <p:ph type="title"/>
          </p:nvPr>
        </p:nvSpPr>
        <p:spPr>
          <a:xfrm>
            <a:off x="1115695" y="274955"/>
            <a:ext cx="7818120" cy="6337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creación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dBgAAegYAAPU2AAAHKQAAAAAAACYAAAAIAAAAASAAAAAAAAA="/>
              </a:ext>
            </a:extLst>
          </p:cNvSpPr>
          <p:nvPr>
            <p:ph type="body" idx="1"/>
          </p:nvPr>
        </p:nvSpPr>
        <p:spPr>
          <a:xfrm>
            <a:off x="1115695" y="1052830"/>
            <a:ext cx="7818120" cy="56165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Otra forma de creación es aquella en la que no se emplea el constructor y se definen los </a:t>
            </a:r>
            <a:r>
              <a:rPr lang="es-es" b="1"/>
              <a:t>arrays de forma literal</a:t>
            </a:r>
            <a:r>
              <a:t>: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Frutas=[“Manzana”,”Pera”,”Piña”,”Melocotón”]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t>Hay que tener cuidado con esta forma de creación que quizás no funcione en navegadores antiguos.</a:t>
            </a:r>
          </a:p>
          <a:p>
            <a:pPr>
              <a:defRPr lang="es-es" sz="2000"/>
            </a:pPr>
            <a:r>
              <a:t>También se puede emplear el </a:t>
            </a:r>
            <a:r>
              <a:rPr lang="es-es" b="1"/>
              <a:t>array mixto</a:t>
            </a:r>
            <a:r>
              <a:t> (denominado objeto literal), en el que las posiciones son referenciadas con índices de tipo texto o números, mezclándolos de forma aleatoria. Si las posiciones o índices están definidas por un texto, accederemos a ellas utilizando su nombre y no su número ya que si usamos el número nos daría una posición </a:t>
            </a:r>
            <a:r>
              <a:rPr lang="es-es" b="1"/>
              <a:t>undefined</a:t>
            </a:r>
            <a:r>
              <a:t>. 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Meses[0]=1;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Meses[“febrero”]=2;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Meses[“MARZO”]=3;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913D-73D2-A967-9C44-8532DF0A6AD0}" type="slidenum">
              <a:t>8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val="SMDATA_13_ZyQv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sQEAAPU2AAAmBQAAEAAAACYAAAAIAAAAASAAAAAAAAA="/>
              </a:ext>
            </a:extLst>
          </p:cNvSpPr>
          <p:nvPr>
            <p:ph type="title"/>
          </p:nvPr>
        </p:nvSpPr>
        <p:spPr>
          <a:xfrm>
            <a:off x="1187450" y="274955"/>
            <a:ext cx="7746365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Arrays: creación</a:t>
            </a:r>
          </a:p>
        </p:txBody>
      </p:sp>
      <p:sp>
        <p:nvSpPr>
          <p:cNvPr id="3" name="2 Marcador de contenido"/>
          <p:cNvSpPr>
            <a:spLocks noGrp="1" noChangeArrowheads="1"/>
            <a:extLst>
              <a:ext uri="smNativeData">
                <pr:smNativeData xmlns:pr="smNativeData" val="SMDATA_13_ZyQv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I8Aqv8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BOBwAA6wYAAPU2AABwJgAAAAAAACYAAAAIAAAAASAAAAAAAAA="/>
              </a:ext>
            </a:extLst>
          </p:cNvSpPr>
          <p:nvPr>
            <p:ph type="body" idx="1"/>
          </p:nvPr>
        </p:nvSpPr>
        <p:spPr>
          <a:xfrm>
            <a:off x="1187450" y="1124585"/>
            <a:ext cx="7746365" cy="51238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 sz="2000"/>
            </a:pPr>
            <a:r>
              <a:t>El formato de creación tendría la sintaxis siguiente:</a:t>
            </a: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nombrearray = { "indice1" : valor , indice2 : "valor" , …}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  <a:r>
              <a:t>Para definir el array de tipo mixto tenemos que hacerlo comenzando y terminando con llaves </a:t>
            </a:r>
            <a:r>
              <a:rPr lang="es-es" b="1"/>
              <a:t>{ }</a:t>
            </a:r>
            <a:r>
              <a:t> . </a:t>
            </a:r>
          </a:p>
          <a:p>
            <a:pPr marL="82550" indent="0">
              <a:buNone/>
              <a:defRPr lang="es-es" sz="2000"/>
            </a:pPr>
            <a:r>
              <a:rPr lang="es-es" b="1">
                <a:solidFill>
                  <a:srgbClr val="FF0000"/>
                </a:solidFill>
                <a:latin typeface="Courier New" pitchFamily="3" charset="0"/>
                <a:ea typeface="Gill Sans MT" pitchFamily="0" charset="0"/>
                <a:cs typeface="Courier New" pitchFamily="3" charset="0"/>
              </a:rPr>
              <a:t>var datos = { "numero": 42, "mes"  : "Junio", "hola" : "mundo", 69 : "96" };</a:t>
            </a:r>
            <a:endParaRPr lang="es-es" b="1">
              <a:solidFill>
                <a:srgbClr val="FF0000"/>
              </a:solidFill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 marL="82550" indent="0">
              <a:buNone/>
              <a:defRPr lang="es-es" sz="2000"/>
            </a:pPr>
            <a:r>
              <a:rPr lang="es-es">
                <a:latin typeface="Courier New" pitchFamily="3" charset="0"/>
                <a:ea typeface="Gill Sans MT" pitchFamily="0" charset="0"/>
                <a:cs typeface="Courier New" pitchFamily="3" charset="0"/>
              </a:rPr>
              <a:t>document.write("&lt;br/&gt;"+datos["numero"]+ " -- " + datos["mes"]+ " -- " + datos["hola"]+ " -- " + datos[69]+ "&lt;br/&gt;");</a:t>
            </a:r>
            <a:endParaRPr lang="es-es">
              <a:latin typeface="Courier New" pitchFamily="3" charset="0"/>
              <a:ea typeface="Gill Sans MT" pitchFamily="0" charset="0"/>
              <a:cs typeface="Courier New" pitchFamily="3" charset="0"/>
            </a:endParaRPr>
          </a:p>
          <a:p>
            <a:pPr>
              <a:defRPr lang="es-es" sz="2000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val="SMDATA_13_ZyQv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3s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3skDzMzMAMDA/wB/f38AAAAAAAAAAAAAAAAAAAAAAAAAAAAhAAAAGAAAABQAAAD9NAAAyiYAAM03AAC4KQAAEAAAACYAAAAIAAAAAAAAAAAAAAA="/>
              </a:ext>
            </a:extLst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 lang="es-es"/>
            </a:pPr>
            <a:fld id="{3FFCE3CA-84D2-A915-9C44-7240AD0A6A27}" type="slidenum">
              <a:t>9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esentation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definidas por el usuario</dc:title>
  <dc:subject/>
  <dc:creator>conchi</dc:creator>
  <cp:keywords/>
  <dc:description/>
  <cp:lastModifiedBy>wadmin</cp:lastModifiedBy>
  <cp:revision>0</cp:revision>
  <dcterms:created xsi:type="dcterms:W3CDTF">2017-11-03T14:36:55Z</dcterms:created>
  <dcterms:modified xsi:type="dcterms:W3CDTF">2020-01-27T17:56:55Z</dcterms:modified>
</cp:coreProperties>
</file>