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4660"/>
  </p:normalViewPr>
  <p:slideViewPr>
    <p:cSldViewPr>
      <p:cViewPr varScale="1">
        <p:scale>
          <a:sx n="109" d="100"/>
          <a:sy n="109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69D05-8C03-4C19-A090-D69C55BAEBFC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C065-DE11-4092-885A-3ADC71F88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9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67-D0F4-4188-A087-B283F50C5CE8}" type="datetime1">
              <a:rPr lang="es-ES" smtClean="0"/>
              <a:t>03/02/2020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8ED-CD16-41B8-A139-97A29C28A2CD}" type="datetime1">
              <a:rPr lang="es-ES" smtClean="0"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5BDE-466D-4FD9-8010-B8241A7FA826}" type="datetime1">
              <a:rPr lang="es-ES" smtClean="0"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19D-7023-4E49-BC10-92B8825BA96D}" type="datetime1">
              <a:rPr lang="es-ES" smtClean="0"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5E9-3EF4-40F6-BF5F-317373859422}" type="datetime1">
              <a:rPr lang="es-ES" smtClean="0"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D383-B25E-4688-9F79-9280D12CFBF0}" type="datetime1">
              <a:rPr lang="es-ES" smtClean="0"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3ADF-1143-47AD-9B48-A959DD2CE62B}" type="datetime1">
              <a:rPr lang="es-ES" smtClean="0"/>
              <a:t>03/02/2020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87C-8569-4155-990F-7DA6A5C169A7}" type="datetime1">
              <a:rPr lang="es-ES" smtClean="0"/>
              <a:t>03/02/2020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4191-EA11-4BB1-B8CA-8FE0848D54F8}" type="datetime1">
              <a:rPr lang="es-ES" smtClean="0"/>
              <a:t>03/02/2020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DDE4-3A15-4DCC-8646-16BB7487ABDA}" type="datetime1">
              <a:rPr lang="es-ES" smtClean="0"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58EE-A287-4A7B-BBFA-9BB1223CD7E7}" type="datetime1">
              <a:rPr lang="es-ES" smtClean="0"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4780F3-FD7B-419E-88A7-E732BBE08099}" type="datetime1">
              <a:rPr lang="es-ES" smtClean="0"/>
              <a:t>03/02/2020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DBA127-3D54-4423-B54F-8FDF0BE25C38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JavaScript/Referencia/Sentencias/imp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viocopes.com/es-modules/" TargetMode="External"/><Relationship Id="rId2" Type="http://schemas.openxmlformats.org/officeDocument/2006/relationships/hyperlink" Target="chrome://flags/#enable-javascript-harmo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8128" y="4149080"/>
            <a:ext cx="7622664" cy="89612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Módulos JavaScript en ES6</a:t>
            </a:r>
            <a:endParaRPr lang="es-ES" dirty="0"/>
          </a:p>
        </p:txBody>
      </p:sp>
      <p:pic>
        <p:nvPicPr>
          <p:cNvPr id="3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2736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34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1052736"/>
            <a:ext cx="7674056" cy="519566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Archivo fichero. </a:t>
            </a:r>
            <a:r>
              <a:rPr lang="es-ES" dirty="0" err="1" smtClean="0"/>
              <a:t>Html</a:t>
            </a:r>
            <a:endParaRPr lang="es-ES" dirty="0" smtClean="0"/>
          </a:p>
          <a:p>
            <a:pPr marL="82296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&lt;!</a:t>
            </a:r>
            <a:r>
              <a:rPr lang="es-ES" dirty="0">
                <a:latin typeface="Consolas" panose="020B0609020204030204" pitchFamily="49" charset="0"/>
              </a:rPr>
              <a:t>DOCTYPE </a:t>
            </a:r>
            <a:r>
              <a:rPr lang="es-ES" dirty="0" err="1">
                <a:latin typeface="Consolas" panose="020B0609020204030204" pitchFamily="49" charset="0"/>
              </a:rPr>
              <a:t>html</a:t>
            </a:r>
            <a:r>
              <a:rPr lang="es-ES" dirty="0">
                <a:latin typeface="Consolas" panose="020B0609020204030204" pitchFamily="49" charset="0"/>
              </a:rPr>
              <a:t> &gt;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html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&lt;head&gt;&lt;meta </a:t>
            </a:r>
            <a:r>
              <a:rPr lang="es-ES" dirty="0" err="1">
                <a:latin typeface="Consolas" panose="020B0609020204030204" pitchFamily="49" charset="0"/>
              </a:rPr>
              <a:t>charset</a:t>
            </a:r>
            <a:r>
              <a:rPr lang="es-ES" dirty="0">
                <a:latin typeface="Consolas" panose="020B0609020204030204" pitchFamily="49" charset="0"/>
              </a:rPr>
              <a:t>="utf-8"/&gt;</a:t>
            </a:r>
          </a:p>
          <a:p>
            <a:pPr marL="82296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&lt;/</a:t>
            </a:r>
            <a:r>
              <a:rPr lang="es-ES" dirty="0">
                <a:latin typeface="Consolas" panose="020B0609020204030204" pitchFamily="49" charset="0"/>
              </a:rPr>
              <a:t>head&gt;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body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script  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="module" 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="./modulo.js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" &gt;</a:t>
            </a:r>
          </a:p>
          <a:p>
            <a:pPr marL="82296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&lt;/</a:t>
            </a:r>
            <a:r>
              <a:rPr lang="es-ES" dirty="0">
                <a:latin typeface="Consolas" panose="020B0609020204030204" pitchFamily="49" charset="0"/>
              </a:rPr>
              <a:t>script&gt;</a:t>
            </a:r>
          </a:p>
          <a:p>
            <a:pPr marL="82296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&lt;/</a:t>
            </a:r>
            <a:r>
              <a:rPr lang="es-ES" dirty="0" err="1">
                <a:latin typeface="Consolas" panose="020B0609020204030204" pitchFamily="49" charset="0"/>
              </a:rPr>
              <a:t>body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&lt;/</a:t>
            </a:r>
            <a:r>
              <a:rPr lang="es-ES" dirty="0" err="1">
                <a:latin typeface="Consolas" panose="020B0609020204030204" pitchFamily="49" charset="0"/>
              </a:rPr>
              <a:t>html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62198"/>
            <a:ext cx="7674056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Convenciones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764704"/>
            <a:ext cx="7746064" cy="5760640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Se suele indicar la extensión 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r>
              <a:rPr lang="es-ES" dirty="0" err="1" smtClean="0">
                <a:solidFill>
                  <a:srgbClr val="FF0000"/>
                </a:solidFill>
              </a:rPr>
              <a:t>jsm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para los </a:t>
            </a:r>
            <a:r>
              <a:rPr lang="es-ES" dirty="0"/>
              <a:t>archivos </a:t>
            </a:r>
            <a:r>
              <a:rPr lang="es-ES" dirty="0" err="1"/>
              <a:t>Javascript</a:t>
            </a:r>
            <a:r>
              <a:rPr lang="es-ES" dirty="0"/>
              <a:t> con módulos </a:t>
            </a:r>
            <a:r>
              <a:rPr lang="es-ES" dirty="0" smtClean="0"/>
              <a:t>(también sería válido 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r>
              <a:rPr lang="es-ES" dirty="0">
                <a:solidFill>
                  <a:srgbClr val="FF0000"/>
                </a:solidFill>
              </a:rPr>
              <a:t>es6 </a:t>
            </a:r>
            <a:r>
              <a:rPr lang="es-ES" dirty="0"/>
              <a:t>o </a:t>
            </a:r>
            <a:r>
              <a:rPr lang="es-ES" dirty="0">
                <a:solidFill>
                  <a:srgbClr val="FF0000"/>
                </a:solidFill>
              </a:rPr>
              <a:t>.</a:t>
            </a:r>
            <a:r>
              <a:rPr lang="es-ES" dirty="0" err="1" smtClean="0">
                <a:solidFill>
                  <a:srgbClr val="FF0000"/>
                </a:solidFill>
              </a:rPr>
              <a:t>js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 recomendable emplear las </a:t>
            </a:r>
            <a:r>
              <a:rPr lang="es-ES" dirty="0">
                <a:solidFill>
                  <a:srgbClr val="FF0000"/>
                </a:solidFill>
              </a:rPr>
              <a:t>rutas UNIX </a:t>
            </a:r>
            <a:r>
              <a:rPr lang="es-ES" dirty="0"/>
              <a:t>en los </a:t>
            </a:r>
            <a:r>
              <a:rPr lang="es-ES" dirty="0" err="1"/>
              <a:t>export</a:t>
            </a:r>
            <a:r>
              <a:rPr lang="es-ES" dirty="0"/>
              <a:t> e </a:t>
            </a:r>
            <a:r>
              <a:rPr lang="es-ES" dirty="0" err="1"/>
              <a:t>import</a:t>
            </a:r>
            <a:r>
              <a:rPr lang="es-ES" dirty="0"/>
              <a:t>, </a:t>
            </a:r>
            <a:r>
              <a:rPr lang="es-ES" dirty="0" smtClean="0"/>
              <a:t>ya que tienen </a:t>
            </a:r>
            <a:r>
              <a:rPr lang="es-ES" dirty="0"/>
              <a:t>mejor soporte, tanto en navegadores como en </a:t>
            </a:r>
            <a:r>
              <a:rPr lang="es-ES" dirty="0" err="1"/>
              <a:t>NodeJS</a:t>
            </a:r>
            <a:r>
              <a:rPr lang="es-ES" dirty="0" smtClean="0"/>
              <a:t>. (También </a:t>
            </a:r>
            <a:r>
              <a:rPr lang="es-ES" dirty="0"/>
              <a:t>se pueden indicar rutas </a:t>
            </a:r>
            <a:r>
              <a:rPr lang="es-ES" dirty="0" smtClean="0"/>
              <a:t>absolutas)</a:t>
            </a:r>
          </a:p>
          <a:p>
            <a:pPr lvl="1"/>
            <a:r>
              <a:rPr lang="es-ES" dirty="0" smtClean="0"/>
              <a:t>Referencia correcta:</a:t>
            </a:r>
            <a:endParaRPr lang="es-ES" dirty="0"/>
          </a:p>
          <a:p>
            <a:pPr marL="402336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/>
              <a:t>{ </a:t>
            </a:r>
            <a:r>
              <a:rPr lang="es-ES" dirty="0" err="1" smtClean="0"/>
              <a:t>mayuscula</a:t>
            </a:r>
            <a:r>
              <a:rPr lang="es-ES" dirty="0" smtClean="0"/>
              <a:t> </a:t>
            </a:r>
            <a:r>
              <a:rPr lang="es-ES" dirty="0"/>
              <a:t>}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'/mayusculas.js</a:t>
            </a:r>
            <a:r>
              <a:rPr lang="es-ES" dirty="0"/>
              <a:t>'</a:t>
            </a:r>
          </a:p>
          <a:p>
            <a:pPr marL="402336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/>
              <a:t>{ </a:t>
            </a:r>
            <a:r>
              <a:rPr lang="es-ES" dirty="0" err="1" smtClean="0"/>
              <a:t>mayuscula</a:t>
            </a:r>
            <a:r>
              <a:rPr lang="es-ES" dirty="0" smtClean="0"/>
              <a:t> </a:t>
            </a:r>
            <a:r>
              <a:rPr lang="es-ES" dirty="0"/>
              <a:t>}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'../mayusculas.js</a:t>
            </a:r>
            <a:r>
              <a:rPr lang="es-ES" dirty="0"/>
              <a:t>'</a:t>
            </a:r>
          </a:p>
          <a:p>
            <a:pPr lvl="1"/>
            <a:r>
              <a:rPr lang="es-ES" dirty="0" smtClean="0"/>
              <a:t>Referencia incorrecta:</a:t>
            </a:r>
            <a:endParaRPr lang="es-ES" dirty="0"/>
          </a:p>
          <a:p>
            <a:pPr marL="402336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/>
              <a:t>{ </a:t>
            </a:r>
            <a:r>
              <a:rPr lang="es-ES" dirty="0" err="1"/>
              <a:t>m</a:t>
            </a:r>
            <a:r>
              <a:rPr lang="es-ES" dirty="0" err="1" smtClean="0"/>
              <a:t>ayuscula</a:t>
            </a:r>
            <a:r>
              <a:rPr lang="es-ES" dirty="0" smtClean="0"/>
              <a:t> </a:t>
            </a:r>
            <a:r>
              <a:rPr lang="es-ES" dirty="0"/>
              <a:t>}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'mayusculas.js</a:t>
            </a:r>
            <a:r>
              <a:rPr lang="es-ES" dirty="0"/>
              <a:t>'</a:t>
            </a:r>
          </a:p>
          <a:p>
            <a:pPr marL="402336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/>
              <a:t>{ </a:t>
            </a:r>
            <a:r>
              <a:rPr lang="es-ES" dirty="0" err="1"/>
              <a:t>m</a:t>
            </a:r>
            <a:r>
              <a:rPr lang="es-ES" dirty="0" err="1" smtClean="0"/>
              <a:t>ayuscula</a:t>
            </a:r>
            <a:r>
              <a:rPr lang="es-ES" dirty="0" smtClean="0"/>
              <a:t> </a:t>
            </a:r>
            <a:r>
              <a:rPr lang="es-ES" dirty="0"/>
              <a:t>}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'</a:t>
            </a:r>
            <a:r>
              <a:rPr lang="es-ES" dirty="0" err="1" smtClean="0"/>
              <a:t>utils</a:t>
            </a:r>
            <a:r>
              <a:rPr lang="es-ES" dirty="0" smtClean="0"/>
              <a:t>/mayusculas.js'</a:t>
            </a:r>
          </a:p>
          <a:p>
            <a:r>
              <a:rPr lang="es-ES" dirty="0" smtClean="0"/>
              <a:t>Se aconseja realizar las exportaciones al final de los ficheros JS. Aunque no es obligatorio, mejora la legibilidad de código.</a:t>
            </a:r>
          </a:p>
          <a:p>
            <a:r>
              <a:rPr lang="es-ES" dirty="0" smtClean="0"/>
              <a:t>Si </a:t>
            </a:r>
            <a:r>
              <a:rPr lang="es-ES" dirty="0"/>
              <a:t>queremos utilizar </a:t>
            </a:r>
            <a:r>
              <a:rPr lang="es-ES" dirty="0" err="1"/>
              <a:t>import</a:t>
            </a:r>
            <a:r>
              <a:rPr lang="es-ES" dirty="0"/>
              <a:t> y </a:t>
            </a:r>
            <a:r>
              <a:rPr lang="es-ES" dirty="0" err="1"/>
              <a:t>export</a:t>
            </a:r>
            <a:r>
              <a:rPr lang="es-ES" dirty="0"/>
              <a:t> desde el navegador directamente, deberemos añadir los archivos con módulos con la etiqueta &lt;script&gt; utilizando el atributo </a:t>
            </a:r>
            <a:r>
              <a:rPr lang="es-ES" dirty="0" err="1"/>
              <a:t>type</a:t>
            </a:r>
            <a:r>
              <a:rPr lang="es-ES" dirty="0"/>
              <a:t>="module". Estas etiquetas de módulos se cargan en diferido, o lo que es lo mismo, como si fueran un &lt;script </a:t>
            </a:r>
            <a:r>
              <a:rPr lang="es-ES" dirty="0" err="1"/>
              <a:t>defer</a:t>
            </a:r>
            <a:r>
              <a:rPr lang="es-ES" dirty="0"/>
              <a:t>&gt;:</a:t>
            </a:r>
          </a:p>
          <a:p>
            <a:pPr marL="82296" indent="0">
              <a:buNone/>
            </a:pPr>
            <a:endParaRPr lang="es-ES" sz="2800" dirty="0" smtClean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&lt;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script </a:t>
            </a:r>
            <a:r>
              <a:rPr lang="es-E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="module" </a:t>
            </a:r>
            <a:r>
              <a:rPr lang="es-E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s-E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file.jsm</a:t>
            </a:r>
            <a:r>
              <a:rPr lang="es-E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"&gt;&lt;/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script</a:t>
            </a:r>
            <a:r>
              <a:rPr lang="es-E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82296" indent="0">
              <a:buNone/>
            </a:pPr>
            <a:endParaRPr lang="es-ES" sz="2800" dirty="0" err="1"/>
          </a:p>
          <a:p>
            <a:pPr marL="82296" indent="0">
              <a:buNone/>
            </a:pPr>
            <a:r>
              <a:rPr lang="es-ES" sz="2800" dirty="0" smtClean="0"/>
              <a:t>Consulta la referencia de Mozilla para la importación/exportación de módulos</a:t>
            </a:r>
            <a:endParaRPr lang="es-ES" sz="2800" dirty="0" smtClean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800" dirty="0" smtClean="0">
                <a:hlinkClick r:id="rId2"/>
              </a:rPr>
              <a:t>https</a:t>
            </a:r>
            <a:r>
              <a:rPr lang="es-ES" sz="2800" dirty="0">
                <a:hlinkClick r:id="rId2"/>
              </a:rPr>
              <a:t>://developer.mozilla.org/es/docs/Web/JavaScript/Referencia/Sentencias/import</a:t>
            </a:r>
            <a:endParaRPr lang="es-ES" sz="2800" dirty="0">
              <a:latin typeface="Consolas" panose="020B060902020403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62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smtClean="0"/>
              <a:t>Notas: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Las últimas versiones de los navegadores   aceptan </a:t>
            </a:r>
            <a:r>
              <a:rPr lang="es-ES" dirty="0"/>
              <a:t>los módulos de </a:t>
            </a:r>
            <a:r>
              <a:rPr lang="es-ES" dirty="0" smtClean="0"/>
              <a:t>ES6.</a:t>
            </a:r>
          </a:p>
          <a:p>
            <a:r>
              <a:rPr lang="es-ES" dirty="0" smtClean="0"/>
              <a:t>En versiones menos recientes </a:t>
            </a:r>
            <a:r>
              <a:rPr lang="es-ES" dirty="0"/>
              <a:t>hay que activar en el navegador </a:t>
            </a:r>
            <a:r>
              <a:rPr lang="es-ES" dirty="0" smtClean="0"/>
              <a:t>su </a:t>
            </a:r>
            <a:r>
              <a:rPr lang="es-ES" dirty="0"/>
              <a:t>compatibilidad. </a:t>
            </a:r>
            <a:endParaRPr lang="es-ES" dirty="0" smtClean="0"/>
          </a:p>
          <a:p>
            <a:pPr lvl="1"/>
            <a:r>
              <a:rPr lang="es-ES" dirty="0" smtClean="0"/>
              <a:t>Para </a:t>
            </a:r>
            <a:r>
              <a:rPr lang="es-ES" dirty="0"/>
              <a:t>hacerlo </a:t>
            </a:r>
            <a:r>
              <a:rPr lang="es-ES" dirty="0" smtClean="0"/>
              <a:t>en Firefox se </a:t>
            </a:r>
            <a:r>
              <a:rPr lang="es-ES" dirty="0"/>
              <a:t>debe entrar dentro de </a:t>
            </a:r>
            <a:r>
              <a:rPr lang="es-ES" b="1" dirty="0"/>
              <a:t>"</a:t>
            </a:r>
            <a:r>
              <a:rPr lang="es-ES" b="1" dirty="0" err="1" smtClean="0"/>
              <a:t>about:config</a:t>
            </a:r>
            <a:r>
              <a:rPr lang="es-ES" b="1" dirty="0" smtClean="0"/>
              <a:t>“</a:t>
            </a:r>
            <a:r>
              <a:rPr lang="es-ES" dirty="0" smtClean="0"/>
              <a:t> y habilitar la </a:t>
            </a:r>
            <a:r>
              <a:rPr lang="es-ES" dirty="0"/>
              <a:t>preferencia </a:t>
            </a:r>
            <a:r>
              <a:rPr lang="es-ES" dirty="0" smtClean="0"/>
              <a:t>(true) </a:t>
            </a:r>
            <a:r>
              <a:rPr lang="es-ES" b="1" dirty="0" err="1" smtClean="0"/>
              <a:t>dom.moduleScripts.enabled</a:t>
            </a:r>
            <a:r>
              <a:rPr lang="es-ES" b="1" dirty="0" smtClean="0"/>
              <a:t>.</a:t>
            </a:r>
          </a:p>
          <a:p>
            <a:pPr lvl="1"/>
            <a:r>
              <a:rPr lang="es-ES" dirty="0">
                <a:hlinkClick r:id="rId2"/>
              </a:rPr>
              <a:t>chrome://flags/#</a:t>
            </a:r>
            <a:r>
              <a:rPr lang="es-ES" dirty="0" smtClean="0">
                <a:hlinkClick r:id="rId2"/>
              </a:rPr>
              <a:t>enable-javascript-harmony</a:t>
            </a:r>
            <a:endParaRPr lang="es-ES" dirty="0" smtClean="0"/>
          </a:p>
          <a:p>
            <a:r>
              <a:rPr lang="es-ES" dirty="0" smtClean="0"/>
              <a:t>En versiones muy antiguas no hay soporte para los módulos ES6.</a:t>
            </a:r>
          </a:p>
          <a:p>
            <a:r>
              <a:rPr lang="es-ES" dirty="0">
                <a:hlinkClick r:id="rId3"/>
              </a:rPr>
              <a:t>https://flaviocopes.com/es-modules/</a:t>
            </a:r>
            <a:endParaRPr lang="es-ES" dirty="0"/>
          </a:p>
          <a:p>
            <a:pPr marL="82296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95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Introducidos en </a:t>
            </a:r>
            <a:r>
              <a:rPr lang="es-ES" dirty="0" err="1" smtClean="0"/>
              <a:t>ECMAScript</a:t>
            </a:r>
            <a:r>
              <a:rPr lang="es-ES" dirty="0" smtClean="0"/>
              <a:t> </a:t>
            </a:r>
            <a:r>
              <a:rPr lang="es-ES" dirty="0"/>
              <a:t>6 </a:t>
            </a:r>
            <a:endParaRPr lang="es-ES" dirty="0" smtClean="0"/>
          </a:p>
          <a:p>
            <a:r>
              <a:rPr lang="es-ES" dirty="0"/>
              <a:t>permiten la importación y exportación de código entre diferentes ficheros JavaScript</a:t>
            </a:r>
          </a:p>
          <a:p>
            <a:r>
              <a:rPr lang="es-ES" dirty="0" smtClean="0"/>
              <a:t>Mejoran </a:t>
            </a:r>
            <a:r>
              <a:rPr lang="es-ES" dirty="0"/>
              <a:t>la estructuración de nuestro código</a:t>
            </a:r>
          </a:p>
          <a:p>
            <a:r>
              <a:rPr lang="es-ES" dirty="0"/>
              <a:t>Alternativa a la etiqueta &lt;script&gt;</a:t>
            </a:r>
          </a:p>
          <a:p>
            <a:r>
              <a:rPr lang="es-ES" dirty="0" smtClean="0"/>
              <a:t>Tienen </a:t>
            </a:r>
            <a:r>
              <a:rPr lang="es-ES" b="1" dirty="0" smtClean="0"/>
              <a:t>use </a:t>
            </a:r>
            <a:r>
              <a:rPr lang="es-ES" b="1" dirty="0" err="1" smtClean="0"/>
              <a:t>strict</a:t>
            </a:r>
            <a:r>
              <a:rPr lang="es-ES" b="1" dirty="0"/>
              <a:t> </a:t>
            </a:r>
            <a:r>
              <a:rPr lang="es-ES" dirty="0" err="1" smtClean="0"/>
              <a:t>mode</a:t>
            </a:r>
            <a:r>
              <a:rPr lang="es-ES" dirty="0" smtClean="0"/>
              <a:t> habilitado por defecto</a:t>
            </a:r>
          </a:p>
          <a:p>
            <a:r>
              <a:rPr lang="es-ES" dirty="0" smtClean="0"/>
              <a:t>Solo funcionan si tenemos las páginas alojadas en un </a:t>
            </a:r>
            <a:r>
              <a:rPr lang="es-ES" b="1" dirty="0" smtClean="0"/>
              <a:t>servidor web</a:t>
            </a:r>
            <a:r>
              <a:rPr lang="es-ES" dirty="0" smtClean="0"/>
              <a:t> y las invocamos mediante http:// </a:t>
            </a:r>
            <a:r>
              <a:rPr lang="es-ES" dirty="0" err="1" smtClean="0"/>
              <a:t>ó</a:t>
            </a:r>
            <a:r>
              <a:rPr lang="es-ES" dirty="0" smtClean="0"/>
              <a:t> https:// (no file://)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</a:t>
            </a:r>
            <a:r>
              <a:rPr lang="es-ES" dirty="0" err="1" smtClean="0"/>
              <a:t>export</a:t>
            </a:r>
            <a:r>
              <a:rPr lang="es-ES" dirty="0" smtClean="0"/>
              <a:t>/</a:t>
            </a:r>
            <a:r>
              <a:rPr lang="es-ES" dirty="0" err="1" smtClean="0"/>
              <a:t>import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e</a:t>
            </a:r>
            <a:r>
              <a:rPr lang="es-ES" b="1" dirty="0" err="1" smtClean="0"/>
              <a:t>xport</a:t>
            </a:r>
            <a:r>
              <a:rPr lang="es-ES" dirty="0" smtClean="0"/>
              <a:t>: Exporta </a:t>
            </a:r>
            <a:r>
              <a:rPr lang="es-ES" dirty="0"/>
              <a:t>uno o varios elementos (variables, funciones, clases...) del fichero </a:t>
            </a:r>
            <a:r>
              <a:rPr lang="es-ES" dirty="0" smtClean="0"/>
              <a:t>actual</a:t>
            </a:r>
          </a:p>
          <a:p>
            <a:pPr lvl="1"/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smtClean="0"/>
              <a:t>crea </a:t>
            </a:r>
            <a:r>
              <a:rPr lang="es-ES" dirty="0"/>
              <a:t>un objeto (</a:t>
            </a:r>
            <a:r>
              <a:rPr lang="es-ES" b="1" dirty="0"/>
              <a:t>módulo de exportación</a:t>
            </a:r>
            <a:r>
              <a:rPr lang="es-ES" dirty="0"/>
              <a:t>) que contendrá una o varias propiedades. </a:t>
            </a:r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/>
              <a:t>estas propiedades </a:t>
            </a:r>
            <a:r>
              <a:rPr lang="es-ES" dirty="0" smtClean="0"/>
              <a:t>se pueden guardar </a:t>
            </a:r>
            <a:r>
              <a:rPr lang="es-ES" dirty="0"/>
              <a:t>variables, funciones o clases</a:t>
            </a:r>
          </a:p>
          <a:p>
            <a:r>
              <a:rPr lang="es-ES" b="1" dirty="0" err="1" smtClean="0"/>
              <a:t>import</a:t>
            </a:r>
            <a:r>
              <a:rPr lang="es-ES" dirty="0" smtClean="0"/>
              <a:t>: Importa </a:t>
            </a:r>
            <a:r>
              <a:rPr lang="es-ES" dirty="0"/>
              <a:t>uno o varios elementos (variables, funciones, clases...) desde otro fichero .</a:t>
            </a:r>
            <a:r>
              <a:rPr lang="es-ES" dirty="0" err="1" smtClean="0"/>
              <a:t>js</a:t>
            </a:r>
            <a:endParaRPr lang="es-ES" dirty="0" smtClean="0"/>
          </a:p>
          <a:p>
            <a:pPr lvl="1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smtClean="0"/>
              <a:t>permite </a:t>
            </a:r>
            <a:r>
              <a:rPr lang="es-ES" dirty="0"/>
              <a:t>leer dichos módulos de otros ficheros y utilizar sus propiedades en nuestro código.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exportación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247023"/>
              </p:ext>
            </p:extLst>
          </p:nvPr>
        </p:nvGraphicFramePr>
        <p:xfrm>
          <a:off x="1186871" y="980728"/>
          <a:ext cx="767556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104">
                  <a:extLst>
                    <a:ext uri="{9D8B030D-6E8A-4147-A177-3AD203B41FA5}">
                      <a16:colId xmlns:a16="http://schemas.microsoft.com/office/drawing/2014/main" val="1659619889"/>
                    </a:ext>
                  </a:extLst>
                </a:gridCol>
                <a:gridCol w="4434458">
                  <a:extLst>
                    <a:ext uri="{9D8B030D-6E8A-4147-A177-3AD203B41FA5}">
                      <a16:colId xmlns:a16="http://schemas.microsoft.com/office/drawing/2014/main" val="174221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FFFFFF"/>
                          </a:solidFill>
                          <a:effectLst/>
                          <a:latin typeface="var(--header-font)"/>
                        </a:rPr>
                        <a:t>Sintaxis</a:t>
                      </a:r>
                      <a:endParaRPr lang="es-ES" b="0" dirty="0">
                        <a:solidFill>
                          <a:srgbClr val="FFFFFF"/>
                        </a:solidFill>
                        <a:effectLst/>
                        <a:latin typeface="var(--header-font)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rgbClr val="FFFFFF"/>
                          </a:solidFill>
                          <a:effectLst/>
                          <a:latin typeface="var(--header-font)"/>
                        </a:rPr>
                        <a:t>Descripción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6538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export { name };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Añade el elemento name al módulo de exportación.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1943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export { n1, n2, n3... };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Añade los elementos indicados (n1, n2, n3...) al módulo de exportación.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9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export * from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Añade todos los elementos del módulo file.js al módulo de exportación.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036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export declaration;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Declara una variable, función o clase y la añade al módulo de exportación.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6808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export default declaration;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Declara una función o clase y la añade al módulo de exportación.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679637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4</a:t>
            </a:fld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186871" y="5050539"/>
            <a:ext cx="7818072" cy="150911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/>
              <a:t>Es posible renombrar los elementos sobre la marcha utilizando </a:t>
            </a:r>
            <a:r>
              <a:rPr lang="es-ES" b="1" dirty="0">
                <a:solidFill>
                  <a:srgbClr val="FF0000"/>
                </a:solidFill>
              </a:rPr>
              <a:t>as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seguido del nuevo nombre.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se indica </a:t>
            </a:r>
            <a:r>
              <a:rPr lang="es-ES" b="1" dirty="0">
                <a:solidFill>
                  <a:srgbClr val="FF0000"/>
                </a:solidFill>
              </a:rPr>
              <a:t>default</a:t>
            </a:r>
            <a:r>
              <a:rPr lang="es-ES" dirty="0"/>
              <a:t> como nuevo nombre, ese elemento será la exportación por defecto. </a:t>
            </a:r>
            <a:endParaRPr lang="es-ES" dirty="0" smtClean="0"/>
          </a:p>
          <a:p>
            <a:r>
              <a:rPr lang="es-ES" dirty="0" smtClean="0"/>
              <a:t>Sólo </a:t>
            </a:r>
            <a:r>
              <a:rPr lang="es-ES" dirty="0"/>
              <a:t>puede haber una exportación por defecto por fichero.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7863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exportación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76064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s-ES" sz="2600" dirty="0" err="1">
                <a:latin typeface="Consolas" panose="020B0609020204030204" pitchFamily="49" charset="0"/>
              </a:rPr>
              <a:t>let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  <a:r>
              <a:rPr lang="es-ES" sz="2600" dirty="0" smtClean="0">
                <a:latin typeface="Consolas" panose="020B0609020204030204" pitchFamily="49" charset="0"/>
              </a:rPr>
              <a:t>numero </a:t>
            </a:r>
            <a:r>
              <a:rPr lang="es-ES" sz="2600" dirty="0">
                <a:latin typeface="Consolas" panose="020B0609020204030204" pitchFamily="49" charset="0"/>
              </a:rPr>
              <a:t>= 4;</a:t>
            </a:r>
          </a:p>
          <a:p>
            <a:pPr marL="82296" indent="0">
              <a:buNone/>
            </a:pPr>
            <a:r>
              <a:rPr lang="es-ES" sz="2600" dirty="0" err="1">
                <a:latin typeface="Consolas" panose="020B0609020204030204" pitchFamily="49" charset="0"/>
              </a:rPr>
              <a:t>const</a:t>
            </a:r>
            <a:r>
              <a:rPr lang="es-ES" sz="2600" dirty="0">
                <a:latin typeface="Consolas" panose="020B0609020204030204" pitchFamily="49" charset="0"/>
              </a:rPr>
              <a:t> saludar = () =&gt; "¡Hola!";</a:t>
            </a:r>
          </a:p>
          <a:p>
            <a:pPr marL="82296" indent="0">
              <a:buNone/>
            </a:pPr>
            <a:r>
              <a:rPr lang="es-ES" sz="2600" dirty="0" err="1">
                <a:latin typeface="Consolas" panose="020B0609020204030204" pitchFamily="49" charset="0"/>
              </a:rPr>
              <a:t>const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  <a:r>
              <a:rPr lang="es-ES" sz="2600" dirty="0" err="1">
                <a:latin typeface="Consolas" panose="020B0609020204030204" pitchFamily="49" charset="0"/>
              </a:rPr>
              <a:t>goodbye</a:t>
            </a:r>
            <a:r>
              <a:rPr lang="es-ES" sz="2600" dirty="0">
                <a:latin typeface="Consolas" panose="020B0609020204030204" pitchFamily="49" charset="0"/>
              </a:rPr>
              <a:t> = () =&gt; "¡Adiós!";</a:t>
            </a:r>
          </a:p>
          <a:p>
            <a:pPr marL="82296" indent="0">
              <a:buNone/>
            </a:pPr>
            <a:r>
              <a:rPr lang="es-ES" sz="2600" dirty="0" err="1">
                <a:latin typeface="Consolas" panose="020B0609020204030204" pitchFamily="49" charset="0"/>
              </a:rPr>
              <a:t>class</a:t>
            </a:r>
            <a:r>
              <a:rPr lang="es-ES" sz="2600" dirty="0">
                <a:latin typeface="Consolas" panose="020B0609020204030204" pitchFamily="49" charset="0"/>
              </a:rPr>
              <a:t> Clase {</a:t>
            </a:r>
          </a:p>
          <a:p>
            <a:pPr marL="82296" indent="0">
              <a:buNone/>
            </a:pPr>
            <a:r>
              <a:rPr lang="es-ES" sz="2600" dirty="0"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s-E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numero 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}; </a:t>
            </a:r>
            <a:r>
              <a:rPr lang="es-ES" dirty="0" smtClean="0"/>
              <a:t>// </a:t>
            </a:r>
            <a:r>
              <a:rPr lang="es-ES" dirty="0"/>
              <a:t>Se crea un módulo y se añade </a:t>
            </a:r>
            <a:r>
              <a:rPr lang="es-ES" dirty="0" smtClean="0"/>
              <a:t>numero</a:t>
            </a:r>
            <a:endParaRPr lang="es-ES" dirty="0"/>
          </a:p>
          <a:p>
            <a:pPr marL="82296" indent="0">
              <a:buNone/>
            </a:pPr>
            <a:r>
              <a:rPr lang="es-E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{ saludar, </a:t>
            </a:r>
            <a:r>
              <a:rPr lang="es-E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goodbye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as despedir }; </a:t>
            </a:r>
            <a:r>
              <a:rPr lang="es-ES" dirty="0">
                <a:latin typeface="Consolas" panose="020B0609020204030204" pitchFamily="49" charset="0"/>
              </a:rPr>
              <a:t>   </a:t>
            </a:r>
            <a:r>
              <a:rPr lang="es-ES" dirty="0"/>
              <a:t>// Se añade saludar y despedir al módulo</a:t>
            </a:r>
          </a:p>
          <a:p>
            <a:pPr marL="82296" indent="0">
              <a:buNone/>
            </a:pPr>
            <a:r>
              <a:rPr lang="es-E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{ Clase as default }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;  </a:t>
            </a:r>
            <a:r>
              <a:rPr lang="es-ES" dirty="0" smtClean="0"/>
              <a:t>// </a:t>
            </a:r>
            <a:r>
              <a:rPr lang="es-ES" dirty="0"/>
              <a:t>Se añade Clase al módulo (default)</a:t>
            </a:r>
          </a:p>
          <a:p>
            <a:pPr marL="82296" indent="0">
              <a:buNone/>
            </a:pPr>
            <a:r>
              <a:rPr lang="es-E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{ saludar as </a:t>
            </a:r>
            <a:r>
              <a:rPr lang="es-E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otroNombre</a:t>
            </a:r>
            <a:r>
              <a:rPr lang="es-E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};</a:t>
            </a:r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smtClean="0"/>
              <a:t>// </a:t>
            </a:r>
            <a:r>
              <a:rPr lang="es-ES" dirty="0"/>
              <a:t>Se añade </a:t>
            </a:r>
            <a:r>
              <a:rPr lang="es-ES" dirty="0" err="1"/>
              <a:t>otroNombre</a:t>
            </a:r>
            <a:r>
              <a:rPr lang="es-ES" dirty="0"/>
              <a:t> al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20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7676" y="188640"/>
            <a:ext cx="7890080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exportación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68863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También es posible exportar variables, funciones o clases simplemente incluyendo la palabra </a:t>
            </a:r>
            <a:r>
              <a:rPr lang="es-ES" dirty="0" err="1"/>
              <a:t>export</a:t>
            </a:r>
            <a:r>
              <a:rPr lang="es-ES" dirty="0"/>
              <a:t> a la izquierda de la línea de su </a:t>
            </a:r>
            <a:r>
              <a:rPr lang="es-ES" dirty="0" smtClean="0"/>
              <a:t>declaración:</a:t>
            </a:r>
          </a:p>
          <a:p>
            <a:pPr marL="82296" indent="0">
              <a:buNone/>
            </a:pPr>
            <a:r>
              <a:rPr lang="es-ES" sz="3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f1 = () =&gt; 42;</a:t>
            </a:r>
            <a:r>
              <a:rPr lang="es-E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s-ES" sz="2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3000" dirty="0" smtClean="0"/>
              <a:t>// </a:t>
            </a:r>
            <a:r>
              <a:rPr lang="es-ES" sz="3000" dirty="0"/>
              <a:t>Se crea un módulo y se añade f1</a:t>
            </a:r>
          </a:p>
          <a:p>
            <a:pPr marL="82296" indent="0">
              <a:buNone/>
            </a:pPr>
            <a:r>
              <a:rPr lang="es-ES" sz="3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default </a:t>
            </a:r>
            <a:r>
              <a:rPr lang="es-ES" sz="3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f2() { </a:t>
            </a:r>
            <a:r>
              <a:rPr lang="es-ES" sz="3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"h"; </a:t>
            </a:r>
            <a:r>
              <a:rPr lang="es-E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};  </a:t>
            </a:r>
            <a:r>
              <a:rPr lang="es-ES" sz="3000" dirty="0"/>
              <a:t>// Se añade f2 al módulo (default</a:t>
            </a:r>
            <a:r>
              <a:rPr lang="es-ES" sz="3000" dirty="0" smtClean="0"/>
              <a:t>)</a:t>
            </a:r>
          </a:p>
          <a:p>
            <a:pPr marL="82296" indent="0">
              <a:buNone/>
            </a:pPr>
            <a:endParaRPr lang="es-ES" dirty="0" smtClean="0"/>
          </a:p>
          <a:p>
            <a:r>
              <a:rPr lang="es-ES" dirty="0" smtClean="0"/>
              <a:t>Si se emplea una </a:t>
            </a:r>
            <a:r>
              <a:rPr lang="es-ES" dirty="0"/>
              <a:t>exportación por defecto en una declaración, no es posible utilizar </a:t>
            </a:r>
            <a:r>
              <a:rPr lang="es-ES" dirty="0" err="1"/>
              <a:t>var</a:t>
            </a:r>
            <a:r>
              <a:rPr lang="es-ES" dirty="0"/>
              <a:t>, </a:t>
            </a:r>
            <a:r>
              <a:rPr lang="es-ES" dirty="0" err="1"/>
              <a:t>let</a:t>
            </a:r>
            <a:r>
              <a:rPr lang="es-ES" dirty="0"/>
              <a:t> o </a:t>
            </a:r>
            <a:r>
              <a:rPr lang="es-ES" dirty="0" err="1"/>
              <a:t>const.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No es </a:t>
            </a:r>
            <a:r>
              <a:rPr lang="es-ES" dirty="0"/>
              <a:t>posible usar </a:t>
            </a:r>
            <a:r>
              <a:rPr lang="es-ES" dirty="0" err="1"/>
              <a:t>export</a:t>
            </a:r>
            <a:r>
              <a:rPr lang="es-ES" dirty="0"/>
              <a:t> dentro de funciones, bucles o contextos específicos.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90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importación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357" y="4233982"/>
            <a:ext cx="7818072" cy="2247106"/>
          </a:xfrm>
        </p:spPr>
        <p:txBody>
          <a:bodyPr>
            <a:noAutofit/>
          </a:bodyPr>
          <a:lstStyle/>
          <a:p>
            <a:r>
              <a:rPr lang="es-ES" sz="1600" dirty="0" smtClean="0"/>
              <a:t>Al </a:t>
            </a:r>
            <a:r>
              <a:rPr lang="es-ES" sz="1600" dirty="0"/>
              <a:t>igual que con la exportación, también </a:t>
            </a:r>
            <a:r>
              <a:rPr lang="es-ES" sz="1600" dirty="0" smtClean="0"/>
              <a:t>se pueden renombrar </a:t>
            </a:r>
            <a:r>
              <a:rPr lang="es-ES" sz="1600" dirty="0"/>
              <a:t>elementos utilizando </a:t>
            </a:r>
            <a:r>
              <a:rPr lang="es-ES" sz="1600" b="1" dirty="0">
                <a:solidFill>
                  <a:srgbClr val="FF0000"/>
                </a:solidFill>
              </a:rPr>
              <a:t>as</a:t>
            </a:r>
            <a:r>
              <a:rPr lang="es-ES" sz="1600" dirty="0"/>
              <a:t> seguido del nuevo nombre.</a:t>
            </a:r>
          </a:p>
          <a:p>
            <a:r>
              <a:rPr lang="es-ES" sz="1600" dirty="0" smtClean="0"/>
              <a:t>En </a:t>
            </a:r>
            <a:r>
              <a:rPr lang="es-ES" sz="1600" dirty="0"/>
              <a:t>el primer caso, importamos el elemento por defecto desde el módulo file.js y lo guardamos en la variable nombre. </a:t>
            </a:r>
            <a:endParaRPr lang="es-ES" sz="1600" dirty="0" smtClean="0"/>
          </a:p>
          <a:p>
            <a:r>
              <a:rPr lang="es-ES" sz="1600" dirty="0" smtClean="0"/>
              <a:t>En </a:t>
            </a:r>
            <a:r>
              <a:rPr lang="es-ES" sz="1600" dirty="0"/>
              <a:t>el segundo y tercer caso, importamos los elementos indicados en el interior de los corchetes, desde el módulo file.js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En el cuarto caso, importamos todos los elementos del módulo externo file.js en un objeto de nombre </a:t>
            </a:r>
            <a:r>
              <a:rPr lang="es-ES" sz="1600" dirty="0" err="1"/>
              <a:t>obj</a:t>
            </a:r>
            <a:r>
              <a:rPr lang="es-ES" sz="1600" dirty="0"/>
              <a:t> (es obligatorio indicar el nombre) y en el quinto caso, no importamos elementos, pero leemos el código del módulo y lo ejecutamos.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5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410725"/>
              </p:ext>
            </p:extLst>
          </p:nvPr>
        </p:nvGraphicFramePr>
        <p:xfrm>
          <a:off x="1150867" y="764704"/>
          <a:ext cx="767556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104">
                  <a:extLst>
                    <a:ext uri="{9D8B030D-6E8A-4147-A177-3AD203B41FA5}">
                      <a16:colId xmlns:a16="http://schemas.microsoft.com/office/drawing/2014/main" val="1659619889"/>
                    </a:ext>
                  </a:extLst>
                </a:gridCol>
                <a:gridCol w="4434458">
                  <a:extLst>
                    <a:ext uri="{9D8B030D-6E8A-4147-A177-3AD203B41FA5}">
                      <a16:colId xmlns:a16="http://schemas.microsoft.com/office/drawing/2014/main" val="1742214089"/>
                    </a:ext>
                  </a:extLst>
                </a:gridCol>
              </a:tblGrid>
              <a:tr h="408694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FFFFFF"/>
                          </a:solidFill>
                          <a:effectLst/>
                          <a:latin typeface="var(--header-font)"/>
                        </a:rPr>
                        <a:t>Sintaxis</a:t>
                      </a:r>
                      <a:endParaRPr lang="es-ES" b="0" dirty="0">
                        <a:solidFill>
                          <a:srgbClr val="FFFFFF"/>
                        </a:solidFill>
                        <a:effectLst/>
                        <a:latin typeface="var(--header-font)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rgbClr val="FFFFFF"/>
                          </a:solidFill>
                          <a:effectLst/>
                          <a:latin typeface="var(--header-font)"/>
                        </a:rPr>
                        <a:t>Descripción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65384332"/>
                  </a:ext>
                </a:extLst>
              </a:tr>
              <a:tr h="671426">
                <a:tc>
                  <a:txBody>
                    <a:bodyPr/>
                    <a:lstStyle/>
                    <a:p>
                      <a:r>
                        <a:rPr lang="es-ES" dirty="0" err="1">
                          <a:effectLst/>
                        </a:rPr>
                        <a:t>import</a:t>
                      </a:r>
                      <a:r>
                        <a:rPr lang="es-ES" dirty="0">
                          <a:effectLst/>
                        </a:rPr>
                        <a:t> nombre </a:t>
                      </a:r>
                      <a:r>
                        <a:rPr lang="es-ES" dirty="0" err="1">
                          <a:effectLst/>
                        </a:rPr>
                        <a:t>from</a:t>
                      </a:r>
                      <a:r>
                        <a:rPr lang="es-ES" dirty="0">
                          <a:effectLst/>
                        </a:rPr>
                        <a:t>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Importa sólo el elemento por defecto de file.js en nombre.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19433329"/>
                  </a:ext>
                </a:extLst>
              </a:tr>
              <a:tr h="408694">
                <a:tc>
                  <a:txBody>
                    <a:bodyPr/>
                    <a:lstStyle/>
                    <a:p>
                      <a:r>
                        <a:rPr lang="es-ES" dirty="0" err="1">
                          <a:effectLst/>
                        </a:rPr>
                        <a:t>import</a:t>
                      </a:r>
                      <a:r>
                        <a:rPr lang="es-ES" dirty="0">
                          <a:effectLst/>
                        </a:rPr>
                        <a:t> { nombre } </a:t>
                      </a:r>
                      <a:r>
                        <a:rPr lang="es-ES" dirty="0" err="1">
                          <a:effectLst/>
                        </a:rPr>
                        <a:t>from</a:t>
                      </a:r>
                      <a:r>
                        <a:rPr lang="es-ES" dirty="0">
                          <a:effectLst/>
                        </a:rPr>
                        <a:t>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Importa sólo el elemento nombre de file.js.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9039412"/>
                  </a:ext>
                </a:extLst>
              </a:tr>
              <a:tr h="40869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import { n1, n2.. } from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Importa los elementos indicados desde file.js.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03642795"/>
                  </a:ext>
                </a:extLst>
              </a:tr>
              <a:tr h="6714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import * as obj from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Importa todos los elementos de file.js en el objeto obj.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68081735"/>
                  </a:ext>
                </a:extLst>
              </a:tr>
              <a:tr h="671426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import './file.js';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No importa elementos, pero ejecuta el código de file.js.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6796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1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8192" y="147621"/>
            <a:ext cx="7674056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709695"/>
            <a:ext cx="7674056" cy="6072105"/>
          </a:xfrm>
        </p:spPr>
        <p:txBody>
          <a:bodyPr>
            <a:normAutofit fontScale="47500" lnSpcReduction="20000"/>
          </a:bodyPr>
          <a:lstStyle/>
          <a:p>
            <a:r>
              <a:rPr lang="es-ES" smtClean="0"/>
              <a:t>Archivo </a:t>
            </a:r>
            <a:r>
              <a:rPr lang="es-ES" smtClean="0"/>
              <a:t>fichero-lib.js</a:t>
            </a:r>
            <a:endParaRPr lang="es-ES" dirty="0" smtClean="0"/>
          </a:p>
          <a:p>
            <a:pPr marL="82296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let</a:t>
            </a:r>
            <a:r>
              <a:rPr lang="es-ES" dirty="0">
                <a:latin typeface="Consolas" panose="020B0609020204030204" pitchFamily="49" charset="0"/>
              </a:rPr>
              <a:t> numero = 55;</a:t>
            </a:r>
          </a:p>
          <a:p>
            <a:pPr marL="82296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const</a:t>
            </a:r>
            <a:r>
              <a:rPr lang="es-ES" dirty="0">
                <a:latin typeface="Consolas" panose="020B0609020204030204" pitchFamily="49" charset="0"/>
              </a:rPr>
              <a:t> saludar = () =&gt; "Hola";</a:t>
            </a:r>
          </a:p>
          <a:p>
            <a:pPr marL="82296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const</a:t>
            </a:r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goodbye</a:t>
            </a:r>
            <a:r>
              <a:rPr lang="es-ES" dirty="0">
                <a:latin typeface="Consolas" panose="020B0609020204030204" pitchFamily="49" charset="0"/>
              </a:rPr>
              <a:t> = () =&gt; "</a:t>
            </a:r>
            <a:r>
              <a:rPr lang="es-ES" dirty="0" err="1">
                <a:latin typeface="Consolas" panose="020B0609020204030204" pitchFamily="49" charset="0"/>
              </a:rPr>
              <a:t>Adios</a:t>
            </a:r>
            <a:r>
              <a:rPr lang="es-ES" dirty="0">
                <a:latin typeface="Consolas" panose="020B0609020204030204" pitchFamily="49" charset="0"/>
              </a:rPr>
              <a:t>";</a:t>
            </a:r>
          </a:p>
          <a:p>
            <a:pPr marL="82296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class</a:t>
            </a:r>
            <a:r>
              <a:rPr lang="es-ES" dirty="0">
                <a:latin typeface="Consolas" panose="020B0609020204030204" pitchFamily="49" charset="0"/>
              </a:rPr>
              <a:t> Alumno {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	constructor (</a:t>
            </a:r>
            <a:r>
              <a:rPr lang="es-ES" dirty="0" err="1">
                <a:latin typeface="Consolas" panose="020B0609020204030204" pitchFamily="49" charset="0"/>
              </a:rPr>
              <a:t>nom,ape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	{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			</a:t>
            </a:r>
            <a:r>
              <a:rPr lang="es-ES" dirty="0" err="1">
                <a:latin typeface="Consolas" panose="020B0609020204030204" pitchFamily="49" charset="0"/>
              </a:rPr>
              <a:t>this</a:t>
            </a:r>
            <a:r>
              <a:rPr lang="es-ES" dirty="0">
                <a:latin typeface="Consolas" panose="020B0609020204030204" pitchFamily="49" charset="0"/>
              </a:rPr>
              <a:t>._nombre = </a:t>
            </a:r>
            <a:r>
              <a:rPr lang="es-ES" dirty="0" err="1">
                <a:latin typeface="Consolas" panose="020B0609020204030204" pitchFamily="49" charset="0"/>
              </a:rPr>
              <a:t>nom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			</a:t>
            </a:r>
            <a:r>
              <a:rPr lang="es-ES" dirty="0" err="1">
                <a:latin typeface="Consolas" panose="020B0609020204030204" pitchFamily="49" charset="0"/>
              </a:rPr>
              <a:t>this</a:t>
            </a:r>
            <a:r>
              <a:rPr lang="es-ES" dirty="0">
                <a:latin typeface="Consolas" panose="020B0609020204030204" pitchFamily="49" charset="0"/>
              </a:rPr>
              <a:t>._apellidos = </a:t>
            </a:r>
            <a:r>
              <a:rPr lang="es-ES" dirty="0" err="1">
                <a:latin typeface="Consolas" panose="020B0609020204030204" pitchFamily="49" charset="0"/>
              </a:rPr>
              <a:t>ape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	}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let</a:t>
            </a:r>
            <a:r>
              <a:rPr lang="es-ES" dirty="0">
                <a:latin typeface="Consolas" panose="020B0609020204030204" pitchFamily="49" charset="0"/>
              </a:rPr>
              <a:t> sumar = (a, b) =&gt; {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a + b;</a:t>
            </a: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dirty="0">
                <a:latin typeface="Consolas" panose="020B0609020204030204" pitchFamily="49" charset="0"/>
              </a:rPr>
              <a:t>//exportaciones</a:t>
            </a:r>
          </a:p>
          <a:p>
            <a:pPr marL="82296" indent="0">
              <a:buNone/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 { numero, sumar, saludar </a:t>
            </a:r>
            <a:r>
              <a:rPr lang="es-E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  <a:r>
              <a:rPr lang="es-ES" dirty="0" smtClean="0">
                <a:latin typeface="Consolas" panose="020B0609020204030204" pitchFamily="49" charset="0"/>
              </a:rPr>
              <a:t>// </a:t>
            </a:r>
            <a:r>
              <a:rPr lang="es-ES" dirty="0">
                <a:latin typeface="Consolas" panose="020B0609020204030204" pitchFamily="49" charset="0"/>
              </a:rPr>
              <a:t>Se crea un módulo y se añade el numero</a:t>
            </a:r>
          </a:p>
          <a:p>
            <a:pPr marL="82296" indent="0">
              <a:buNone/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 {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goodbye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 as despedir }; </a:t>
            </a:r>
            <a:r>
              <a:rPr lang="es-ES" dirty="0" smtClean="0">
                <a:latin typeface="Consolas" panose="020B0609020204030204" pitchFamily="49" charset="0"/>
              </a:rPr>
              <a:t>// </a:t>
            </a:r>
            <a:r>
              <a:rPr lang="es-ES" dirty="0">
                <a:latin typeface="Consolas" panose="020B0609020204030204" pitchFamily="49" charset="0"/>
              </a:rPr>
              <a:t>Se añade saludar y despedir al módulo</a:t>
            </a:r>
          </a:p>
          <a:p>
            <a:pPr marL="82296" indent="0">
              <a:buNone/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export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 { Alumno as default </a:t>
            </a:r>
            <a:r>
              <a:rPr lang="es-E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 </a:t>
            </a:r>
            <a:r>
              <a:rPr lang="es-ES" dirty="0">
                <a:latin typeface="Consolas" panose="020B0609020204030204" pitchFamily="49" charset="0"/>
              </a:rPr>
              <a:t>// Se añade Clase Alumno al módulo (default)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18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114" y="188640"/>
            <a:ext cx="7674056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Módulos: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750714"/>
            <a:ext cx="7674056" cy="5462662"/>
          </a:xfrm>
        </p:spPr>
        <p:txBody>
          <a:bodyPr>
            <a:normAutofit/>
          </a:bodyPr>
          <a:lstStyle/>
          <a:p>
            <a:r>
              <a:rPr lang="es-ES" dirty="0" smtClean="0"/>
              <a:t>Archivo modulo.js</a:t>
            </a:r>
          </a:p>
          <a:p>
            <a:pPr marL="82296" indent="0">
              <a:buNone/>
            </a:pP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{ numero, sumar, saludar, despedir }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'./fichero-lib.js';</a:t>
            </a:r>
          </a:p>
          <a:p>
            <a:pPr marL="82296" indent="0">
              <a:buNone/>
            </a:pP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Alumnado 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'./fichero-lib.js</a:t>
            </a:r>
            <a:r>
              <a:rPr lang="es-E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'; </a:t>
            </a:r>
            <a:endParaRPr lang="es-E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000" dirty="0">
                <a:latin typeface="Consolas" panose="020B0609020204030204" pitchFamily="49" charset="0"/>
              </a:rPr>
              <a:t>console.log("ola " + numero);</a:t>
            </a:r>
          </a:p>
          <a:p>
            <a:pPr marL="82296" indent="0">
              <a:buNone/>
            </a:pPr>
            <a:r>
              <a:rPr lang="es-ES" sz="2000" dirty="0" err="1">
                <a:latin typeface="Consolas" panose="020B0609020204030204" pitchFamily="49" charset="0"/>
              </a:rPr>
              <a:t>alert</a:t>
            </a:r>
            <a:r>
              <a:rPr lang="es-ES" sz="2000" dirty="0">
                <a:latin typeface="Consolas" panose="020B0609020204030204" pitchFamily="49" charset="0"/>
              </a:rPr>
              <a:t>(sumar(1,2</a:t>
            </a:r>
            <a:r>
              <a:rPr lang="es-ES" sz="2000" dirty="0" smtClean="0">
                <a:latin typeface="Consolas" panose="020B0609020204030204" pitchFamily="49" charset="0"/>
              </a:rPr>
              <a:t>));</a:t>
            </a:r>
            <a:endParaRPr lang="es-ES" sz="2000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000" dirty="0" err="1">
                <a:latin typeface="Consolas" panose="020B0609020204030204" pitchFamily="49" charset="0"/>
              </a:rPr>
              <a:t>alert</a:t>
            </a:r>
            <a:r>
              <a:rPr lang="es-ES" sz="2000" dirty="0">
                <a:latin typeface="Consolas" panose="020B0609020204030204" pitchFamily="49" charset="0"/>
              </a:rPr>
              <a:t>(saludar());</a:t>
            </a:r>
          </a:p>
          <a:p>
            <a:pPr marL="82296" indent="0">
              <a:buNone/>
            </a:pPr>
            <a:r>
              <a:rPr lang="es-ES" sz="2000" dirty="0" err="1">
                <a:latin typeface="Consolas" panose="020B0609020204030204" pitchFamily="49" charset="0"/>
              </a:rPr>
              <a:t>alert</a:t>
            </a:r>
            <a:r>
              <a:rPr lang="es-ES" sz="2000" dirty="0">
                <a:latin typeface="Consolas" panose="020B0609020204030204" pitchFamily="49" charset="0"/>
              </a:rPr>
              <a:t>(despedir());</a:t>
            </a:r>
          </a:p>
          <a:p>
            <a:pPr marL="82296" indent="0">
              <a:buNone/>
            </a:pPr>
            <a:endParaRPr lang="es-ES" sz="2000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000" dirty="0" err="1">
                <a:latin typeface="Consolas" panose="020B0609020204030204" pitchFamily="49" charset="0"/>
              </a:rPr>
              <a:t>let</a:t>
            </a:r>
            <a:r>
              <a:rPr lang="es-ES" sz="2000" dirty="0">
                <a:latin typeface="Consolas" panose="020B0609020204030204" pitchFamily="49" charset="0"/>
              </a:rPr>
              <a:t> alum = new Alumnado </a:t>
            </a:r>
            <a:r>
              <a:rPr lang="es-ES" sz="2000" dirty="0" smtClean="0">
                <a:latin typeface="Consolas" panose="020B0609020204030204" pitchFamily="49" charset="0"/>
              </a:rPr>
              <a:t>(“mc","</a:t>
            </a:r>
            <a:r>
              <a:rPr lang="es-ES" sz="2000" dirty="0" err="1">
                <a:latin typeface="Consolas" panose="020B0609020204030204" pitchFamily="49" charset="0"/>
              </a:rPr>
              <a:t>martinez</a:t>
            </a:r>
            <a:r>
              <a:rPr lang="es-ES" sz="2000" dirty="0">
                <a:latin typeface="Consolas" panose="020B0609020204030204" pitchFamily="49" charset="0"/>
              </a:rPr>
              <a:t>");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nsolas" panose="020B0609020204030204" pitchFamily="49" charset="0"/>
              </a:rPr>
              <a:t>alert</a:t>
            </a:r>
            <a:r>
              <a:rPr lang="es-ES" sz="2000" dirty="0" smtClean="0">
                <a:latin typeface="Consolas" panose="020B0609020204030204" pitchFamily="49" charset="0"/>
              </a:rPr>
              <a:t>(</a:t>
            </a:r>
            <a:r>
              <a:rPr lang="es-ES" sz="2000" dirty="0" err="1" smtClean="0">
                <a:latin typeface="Consolas" panose="020B0609020204030204" pitchFamily="49" charset="0"/>
              </a:rPr>
              <a:t>alum</a:t>
            </a:r>
            <a:r>
              <a:rPr lang="es-ES" sz="2000" dirty="0" err="1">
                <a:latin typeface="Consolas" panose="020B0609020204030204" pitchFamily="49" charset="0"/>
              </a:rPr>
              <a:t>._nombre</a:t>
            </a:r>
            <a:r>
              <a:rPr lang="es-ES" sz="2000" dirty="0">
                <a:latin typeface="Consolas" panose="020B0609020204030204" pitchFamily="49" charset="0"/>
              </a:rPr>
              <a:t> +" "+ </a:t>
            </a:r>
            <a:r>
              <a:rPr lang="es-ES" sz="2000" dirty="0" err="1">
                <a:latin typeface="Consolas" panose="020B0609020204030204" pitchFamily="49" charset="0"/>
              </a:rPr>
              <a:t>alum._apellidos</a:t>
            </a:r>
            <a:r>
              <a:rPr lang="es-E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127-3D54-4423-B54F-8FDF0BE25C38}" type="slidenum">
              <a:rPr lang="es-ES" smtClean="0"/>
              <a:t>9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698774" y="5373216"/>
            <a:ext cx="66247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la segunda orden </a:t>
            </a:r>
            <a:r>
              <a:rPr lang="es-ES" dirty="0" err="1" smtClean="0">
                <a:solidFill>
                  <a:srgbClr val="FF0000"/>
                </a:solidFill>
              </a:rPr>
              <a:t>import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permite importar el elemento exportado por defecto (en este clase la clase Alumno) cambiando el nombre de la misma por “Alumnado”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563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741</TotalTime>
  <Words>933</Words>
  <Application>Microsoft Office PowerPoint</Application>
  <PresentationFormat>Presentación en pantalla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Gill Sans MT</vt:lpstr>
      <vt:lpstr>var(--header-font)</vt:lpstr>
      <vt:lpstr>Verdana</vt:lpstr>
      <vt:lpstr>Wingdings 2</vt:lpstr>
      <vt:lpstr>Solsticio</vt:lpstr>
      <vt:lpstr>Módulos JavaScript en ES6</vt:lpstr>
      <vt:lpstr>Módulos</vt:lpstr>
      <vt:lpstr>Módulos: export/import</vt:lpstr>
      <vt:lpstr>Módulos: exportación</vt:lpstr>
      <vt:lpstr>Módulos: exportación ejemplos</vt:lpstr>
      <vt:lpstr>Módulos: exportación ejemplos</vt:lpstr>
      <vt:lpstr>Módulos: importación</vt:lpstr>
      <vt:lpstr>Módulos: ejemplo</vt:lpstr>
      <vt:lpstr>Módulos: ejemplo</vt:lpstr>
      <vt:lpstr>Módulos: ejemplo</vt:lpstr>
      <vt:lpstr>Convenciones</vt:lpstr>
      <vt:lpstr>Notas: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definidas por el usuario</dc:title>
  <dc:creator>conchi</dc:creator>
  <cp:lastModifiedBy>conchi</cp:lastModifiedBy>
  <cp:revision>113</cp:revision>
  <dcterms:created xsi:type="dcterms:W3CDTF">2017-11-03T14:36:55Z</dcterms:created>
  <dcterms:modified xsi:type="dcterms:W3CDTF">2020-02-03T17:39:13Z</dcterms:modified>
</cp:coreProperties>
</file>