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notesMasterIdLst>
    <p:notesMasterId r:id="rId6"/>
  </p:notesMasterIdLst>
  <p:sldIdLst>
    <p:sldId id="256" r:id="rId7"/>
    <p:sldId id="257" r:id="rId8"/>
    <p:sldId id="274" r:id="rId9"/>
    <p:sldId id="275" r:id="rId10"/>
    <p:sldId id="276" r:id="rId11"/>
    <p:sldId id="277" r:id="rId12"/>
    <p:sldId id="278" r:id="rId13"/>
    <p:sldId id="279" r:id="rId14"/>
    <p:sldId id="258" r:id="rId15"/>
    <p:sldId id="269" r:id="rId16"/>
    <p:sldId id="270" r:id="rId17"/>
    <p:sldId id="281" r:id="rId18"/>
    <p:sldId id="282" r:id="rId19"/>
    <p:sldId id="283" r:id="rId20"/>
    <p:sldId id="259" r:id="rId21"/>
    <p:sldId id="271" r:id="rId22"/>
    <p:sldId id="272" r:id="rId23"/>
    <p:sldId id="273" r:id="rId24"/>
    <p:sldId id="280" r:id="rId25"/>
    <p:sldId id="260" r:id="rId26"/>
    <p:sldId id="261" r:id="rId27"/>
    <p:sldId id="262" r:id="rId28"/>
    <p:sldId id="263" r:id="rId29"/>
  </p:sldIdLst>
  <p:sldSz cx="9144000" cy="6858000"/>
  <p:notesSz cx="6858000" cy="9144000"/>
  <p:defaultText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8937918" val="973" revOS="4"/>
      <pr:smFileRevision xmlns:pr="smNativeData" dt="1578937918" val="101"/>
      <pr:guideOptions xmlns:pr="smNativeData" dt="1578937918"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p:scale>
          <a:sx n="60" d="100"/>
          <a:sy n="60" d="100"/>
        </p:scale>
        <p:origin x="6400" y="1240"/>
      </p:cViewPr>
      <p:guideLst x="0" y="0">
        <p:guide orient="horz" pos="2160"/>
        <p:guide pos="2880"/>
      </p:guideLst>
    </p:cSldViewPr>
  </p:slideViewPr>
  <p:outlineViewPr>
    <p:cViewPr>
      <p:scale>
        <a:sx n="33" d="100"/>
        <a:sy n="33" d="100"/>
      </p:scale>
      <p:origin x="0" y="0"/>
    </p:cViewPr>
  </p:outlineViewPr>
  <p:sorterViewPr>
    <p:cViewPr>
      <p:scale>
        <a:sx n="1" d="100"/>
        <a:sy n="1" d="100"/>
      </p:scale>
      <p:origin x="0" y="0"/>
    </p:cViewPr>
  </p:sorterViewPr>
  <p:notesViewPr>
    <p:cSldViewPr>
      <p:cViewPr>
        <p:scale>
          <a:sx n="60" d="100"/>
          <a:sy n="60" d="100"/>
        </p:scale>
        <p:origin x="6400" y="1240"/>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3" name="Marcador de fecha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25C61-2FD2-A7AA-9C4A-D9FF12046A8C}" type="datetime1">
              <a:t>13/01/2020</a:t>
            </a:fld>
          </a:p>
        </p:txBody>
      </p:sp>
      <p:sp>
        <p:nvSpPr>
          <p:cNvPr id="4" name="Marcador de imagen de diapositiva 3"/>
          <p:cNvSpPr>
            <a:spLocks noGrp="1" noChangeArrowheads="1"/>
            <a:extLst>
              <a:ext uri="smNativeData">
                <pr:smNativeData xmlns:pr="smNativeData" val="SMDATA_13_Pq4cXh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wCAAACAcAAMAhAAAEGgAAEAAAACYAAAAIAAAAvw8AAP8fAAA="/>
              </a:ext>
            </a:extLst>
          </p:cNvSpPr>
          <p:nvPr>
            <p:ph type="sldImg" idx="2"/>
          </p:nvPr>
        </p:nvSpPr>
        <p:spPr>
          <a:xfrm>
            <a:off x="1371600" y="1143000"/>
            <a:ext cx="41148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s-es"/>
            </a:pPr>
          </a:p>
        </p:txBody>
      </p:sp>
      <p:sp>
        <p:nvSpPr>
          <p:cNvPr id="5" name="Marcador de notas 4"/>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s-es"/>
            </a:pPr>
            <a:r>
              <a:t>Editar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6" name="Marcador de pie de página 5"/>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7" name="Marcador de número de diapositiva 6"/>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24F16-58D2-A7B9-9C4A-AEEC01046AFB}" type="slidenum">
              <a:t>‹Nº›</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Diapositiva de título">
    <p:spTree>
      <p:nvGrpSpPr>
        <p:cNvPr id="1" name=""/>
        <p:cNvGrpSpPr/>
        <p:nvPr/>
      </p:nvGrpSpPr>
      <p:grpSpPr>
        <a:xfrm>
          <a:off x="0" y="0"/>
          <a:ext cx="0" cy="0"/>
          <a:chOff x="0" y="0"/>
          <a:chExt cx="0" cy="0"/>
        </a:xfrm>
      </p:grpSpPr>
      <p:sp>
        <p:nvSpPr>
          <p:cNvPr id="2" name="13 Título"/>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NwIAAGA2AABFCwAAEAAAACYAAAAIAAAAgYAAAAAAAAA="/>
              </a:ext>
            </a:extLst>
          </p:cNvSpPr>
          <p:nvPr>
            <p:ph type="ctrTitle"/>
          </p:nvPr>
        </p:nvSpPr>
        <p:spPr>
          <a:xfrm>
            <a:off x="1432560" y="360045"/>
            <a:ext cx="7406640" cy="1471930"/>
          </a:xfrm>
        </p:spPr>
        <p:txBody>
          <a:bodyPr vert="horz" wrap="square" lIns="91440" tIns="45720" rIns="91440" bIns="45720" numCol="1" spcCol="215900" anchor="b">
            <a:prstTxWarp prst="textNoShape">
              <a:avLst/>
            </a:prstTxWarp>
          </a:bodyPr>
          <a:lstStyle>
            <a:lvl1pPr algn="l">
              <a:defRPr lang="es-es"/>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1 Subtítulo"/>
          <p:cNvSpPr>
            <a:spLocks noGrp="1" noChangeArrowheads="1"/>
            <a:extLst>
              <a:ext uri="smNativeData">
                <pr:smNativeData xmlns:pr="smNativeData" val="SMDATA_13_Pq4cXhMAAAAlAAAAZAAAAA0AAAAAkAAAAAA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YQsAAGA2AAApFgAAEAAAACYAAAAIAAAAEYAAAAAAAAA="/>
              </a:ext>
            </a:extLst>
          </p:cNvSpPr>
          <p:nvPr>
            <p:ph type="subTitle" idx="1"/>
          </p:nvPr>
        </p:nvSpPr>
        <p:spPr>
          <a:xfrm>
            <a:off x="1432560" y="1849755"/>
            <a:ext cx="7406640" cy="1752600"/>
          </a:xfrm>
        </p:spPr>
        <p:txBody>
          <a:bodyPr vert="horz" wrap="square" lIns="91440" tIns="0" rIns="91440" bIns="45720" numCol="1" spcCol="215900" anchor="t">
            <a:prstTxWarp prst="textNoShape">
              <a:avLst/>
            </a:prstTxWarp>
          </a:bodyPr>
          <a:lstStyle>
            <a:lvl1pPr marL="27305" indent="0" algn="l">
              <a:buNone/>
              <a:defRPr lang="es-es" sz="2600">
                <a:solidFill>
                  <a:srgbClr val="36120A"/>
                </a:solidFill>
              </a:defRPr>
            </a:lvl1pPr>
            <a:lvl2pPr marL="457200" indent="0" algn="ctr">
              <a:buNone/>
              <a:defRPr lang="es-es"/>
            </a:lvl2pPr>
            <a:lvl3pPr marL="914400" indent="0" algn="ctr">
              <a:buNone/>
              <a:defRPr lang="es-es"/>
            </a:lvl3pPr>
            <a:lvl4pPr marL="1371600" indent="0" algn="ctr">
              <a:buNone/>
              <a:defRPr lang="es-es"/>
            </a:lvl4pPr>
            <a:lvl5pPr marL="1828800" indent="0" algn="ctr">
              <a:buNone/>
              <a:defRPr lang="es-es"/>
            </a:lvl5pPr>
            <a:lvl6pPr marL="2286000" indent="0" algn="ctr">
              <a:buNone/>
              <a:defRPr lang="es-es"/>
            </a:lvl6pPr>
            <a:lvl7pPr marL="2743200" indent="0" algn="ctr">
              <a:buNone/>
              <a:defRPr lang="es-es"/>
            </a:lvl7pPr>
            <a:lvl8pPr marL="3200400" indent="0" algn="ctr">
              <a:buNone/>
              <a:defRPr lang="es-es"/>
            </a:lvl8pPr>
            <a:lvl9pPr marL="3657600" indent="0" algn="ctr">
              <a:buNone/>
              <a:defRPr lang="es-es"/>
            </a:lvl9pPr>
          </a:lstStyle>
          <a:p>
            <a:pPr>
              <a:defRPr lang="es-es"/>
            </a:pPr>
            <a:r>
              <a:t>Haga clic para modificar el estilo de subtítulo del patrón</a:t>
            </a:r>
            <a:endParaRPr lang="en-us"/>
          </a:p>
        </p:txBody>
      </p:sp>
      <p:sp>
        <p:nvSpPr>
          <p:cNvPr id="4" name="6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OEAZ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6C31-7FD2-A79A-9C4A-89CF22046ADC}" type="datetime1">
              <a:t>13/01/2020</a:t>
            </a:fld>
          </a:p>
        </p:txBody>
      </p:sp>
      <p:sp>
        <p:nvSpPr>
          <p:cNvPr id="5" name="19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9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3B50-1ED2-A7CD-9C4A-E89875046ABD}" type="slidenum">
              <a:t>‹Nº›</a:t>
            </a:fld>
          </a:p>
        </p:txBody>
      </p:sp>
      <p:sp>
        <p:nvSpPr>
          <p:cNvPr id="7" name="7 Elipse"/>
          <p:cNvSpPr>
            <a:extLst>
              <a:ext uri="smNativeData">
                <pr:smNativeData xmlns:pr="smNativeData" val="SMDATA_13_Pq4cXh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EAAAAAAAAAAAAAAAAAAAAAAAAAECcAABAnAAAAAAAAAAAAAAAAAAAAAAUPCgwAAAAAAAAoAAAAAAAAAGQAAAAAAAAAwMD/AAAAAABkAAAAMgAAAAAAAABkAAAAAAAAAH9/fwAKAAAAHwAAAFQAAAAArNcA2/P/AGzG6ADE4/AAAAAAAAAAAAAAAAAAAAAAAAAAAAAAAAAAMY6mAH9/fwAAAAADzMzMAMDA/wB/f38AAAAAAAAAAAAAAAAAAAAAAAAAAAAhAAAAGAAAABQAAACrBQAAsggAAPYGAAD+CQAAEAAAACYAAAAIAAAA//////////8="/>
              </a:ext>
            </a:extLst>
          </p:cNvSpPr>
          <p:nvPr/>
        </p:nvSpPr>
        <p:spPr>
          <a:xfrm>
            <a:off x="921385" y="1413510"/>
            <a:ext cx="210185" cy="210820"/>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
        <p:nvSpPr>
          <p:cNvPr id="8" name="8 Elipse"/>
          <p:cNvSpPr>
            <a:extLst>
              <a:ext uri="smNativeData">
                <pr:smNativeData xmlns:pr="smNativeData" val="SMDATA_13_Pq4cXh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AAAAADzMzMAMDA/wB/f38AAAAAAAAAAAAAAAAAAAAAAAAAAAAhAAAAGAAAABQAAAAeBwAARggAAIMHAACrCAAAEAAAACYAAAAIAAAA//////////8="/>
              </a:ext>
            </a:extLst>
          </p:cNvSpPr>
          <p:nvPr/>
        </p:nvSpPr>
        <p:spPr>
          <a:xfrm>
            <a:off x="1156970" y="134493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ítulo y texto vertical">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Pq4c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gAAAAAAAAA="/>
              </a:ext>
            </a:extLst>
          </p:cNvSpPr>
          <p:nvPr>
            <p:ph idx="1"/>
          </p:nvPr>
        </p:nvSpPr>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gAnA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0959-17D2-A7FF-9C4A-E1AA47046AB4}" type="datetime1">
              <a:t>13/01/2020</a:t>
            </a:fld>
          </a:p>
        </p:txBody>
      </p:sp>
      <p:sp>
        <p:nvSpPr>
          <p:cNvPr id="5" name="4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4FC1-8FD2-A7B9-9C4A-79EC01046A2C}" type="slidenum">
              <a:t>‹Nº›</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noChangeArrowheads="1"/>
            <a:extLst>
              <a:ext uri="smNativeData">
                <pr:smNativeData xmlns:pr="smNativeData" val="SMDATA_13_Pq4cXh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wKgAAsQEAAHA1AACwJQAAEAAAACYAAAAIAAAAAwAAAAAAAAA="/>
              </a:ext>
            </a:extLst>
          </p:cNvSpPr>
          <p:nvPr>
            <p:ph type="title"/>
          </p:nvPr>
        </p:nvSpPr>
        <p:spPr>
          <a:xfrm>
            <a:off x="6858000" y="274955"/>
            <a:ext cx="1828800" cy="5851525"/>
          </a:xfrm>
        </p:spPr>
        <p:txBody>
          <a:bodyPr vert="vert"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Pq4c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BwAAsQEAAEApAACwJQAAEAAAACYAAAAIAAAAAwAAAAAAAAA="/>
              </a:ext>
            </a:extLst>
          </p:cNvSpPr>
          <p:nvPr>
            <p:ph idx="1"/>
          </p:nvPr>
        </p:nvSpPr>
        <p:spPr>
          <a:xfrm>
            <a:off x="1143000" y="274955"/>
            <a:ext cx="5562600" cy="5851525"/>
          </a:xfrm>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3832-7CD2-A7CE-9C4A-8A9B76046ADF}" type="datetime1">
              <a:t>13/01/2020</a:t>
            </a:fld>
          </a:p>
        </p:txBody>
      </p:sp>
      <p:sp>
        <p:nvSpPr>
          <p:cNvPr id="5" name="4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0EED-A3D2-A7F8-9C4A-55AD40046A00}" type="slidenum">
              <a:t>‹Nº›</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ítulo y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GQ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AAAAAAAAAA="/>
              </a:ext>
            </a:extLst>
          </p:cNvSpPr>
          <p:nvPr>
            <p:ph idx="1"/>
          </p:nvPr>
        </p:nvSpPr>
        <p:spPr/>
        <p:txBody>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407B-35D2-A7B6-9C4A-C3E30E046A96}" type="datetime1">
              <a:t>13/01/2020</a:t>
            </a:fld>
          </a:p>
        </p:txBody>
      </p:sp>
      <p:sp>
        <p:nvSpPr>
          <p:cNvPr id="5" name="4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185F-11D2-A7EE-9C4A-E7BB56046AB2}" type="slidenum">
              <a:t>‹Nº›</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secHead" preserve="1">
  <p:cSld name="Encabezado de sección">
    <p:spTree>
      <p:nvGrpSpPr>
        <p:cNvPr id="1" name=""/>
        <p:cNvGrpSpPr/>
        <p:nvPr/>
      </p:nvGrpSpPr>
      <p:grpSpPr>
        <a:xfrm>
          <a:off x="0" y="0"/>
          <a:ext cx="0" cy="0"/>
          <a:chOff x="0" y="0"/>
          <a:chExt cx="0" cy="0"/>
        </a:xfrm>
      </p:grpSpPr>
      <p:sp>
        <p:nvSpPr>
          <p:cNvPr id="2" name="6 Rectángulo"/>
          <p:cNvSpPr>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LDgAAAAAAADs4AAAwKgAAEAAAACYAAAAIAAAA//////////8="/>
              </a:ext>
            </a:extLst>
          </p:cNvSpPr>
          <p:nvPr/>
        </p:nvSpPr>
        <p:spPr>
          <a:xfrm>
            <a:off x="2282825" y="0"/>
            <a:ext cx="685800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3" name="1 Títul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w8AADw3AAAPHgAAEAAAACYAAAAIAAAAgYAAAAAAAAA="/>
              </a:ext>
            </a:extLst>
          </p:cNvSpPr>
          <p:nvPr>
            <p:ph type="title"/>
          </p:nvPr>
        </p:nvSpPr>
        <p:spPr>
          <a:xfrm>
            <a:off x="2578100" y="2600325"/>
            <a:ext cx="6400800" cy="2286000"/>
          </a:xfrm>
        </p:spPr>
        <p:txBody>
          <a:bodyPr vert="horz" wrap="square" lIns="91440" tIns="45720" rIns="91440" bIns="45720" numCol="1" spcCol="215900" anchor="t">
            <a:prstTxWarp prst="textNoShape">
              <a:avLst/>
            </a:prstTxWarp>
          </a:bodyPr>
          <a:lstStyle>
            <a:lvl1pPr algn="l">
              <a:lnSpc>
                <a:spcPts val="4500"/>
              </a:lnSpc>
              <a:buNone/>
              <a:defRPr lang="es-es" sz="4000" b="1" cap="all"/>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4" name="2 Marcador de texto"/>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hemAM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kAYAADw3AADZDwAAEAAAACYAAAAIAAAAgYAAAAAAAAA="/>
              </a:ext>
            </a:extLst>
          </p:cNvSpPr>
          <p:nvPr>
            <p:ph idx="1"/>
          </p:nvPr>
        </p:nvSpPr>
        <p:spPr>
          <a:xfrm>
            <a:off x="2578100" y="1066800"/>
            <a:ext cx="6400800" cy="1509395"/>
          </a:xfrm>
        </p:spPr>
        <p:txBody>
          <a:bodyPr vert="horz" wrap="square" lIns="91440" tIns="45720" rIns="91440" bIns="45720" numCol="1" spcCol="215900" anchor="b">
            <a:prstTxWarp prst="textNoShape">
              <a:avLst/>
            </a:prstTxWarp>
          </a:bodyPr>
          <a:lstStyle>
            <a:lvl1pPr marL="18415" indent="0">
              <a:lnSpc>
                <a:spcPts val="2300"/>
              </a:lnSpc>
              <a:spcBef>
                <a:spcPts val="0"/>
              </a:spcBef>
              <a:buNone/>
              <a:defRPr lang="es-es" sz="2000">
                <a:solidFill>
                  <a:srgbClr val="36120A"/>
                </a:solidFill>
              </a:defRPr>
            </a:lvl1pPr>
            <a:lvl2pPr>
              <a:buNone/>
              <a:defRPr lang="es-es" sz="1800">
                <a:solidFill>
                  <a:srgbClr val="8C8C8C"/>
                </a:solidFill>
              </a:defRPr>
            </a:lvl2pPr>
            <a:lvl3pPr>
              <a:buNone/>
              <a:defRPr lang="es-es" sz="1600">
                <a:solidFill>
                  <a:srgbClr val="8C8C8C"/>
                </a:solidFill>
              </a:defRPr>
            </a:lvl3pPr>
            <a:lvl4pPr>
              <a:buNone/>
              <a:defRPr lang="es-es" sz="1400">
                <a:solidFill>
                  <a:srgbClr val="8C8C8C"/>
                </a:solidFill>
              </a:defRPr>
            </a:lvl4pPr>
            <a:lvl5pPr>
              <a:buNone/>
              <a:defRPr lang="es-es" sz="1400">
                <a:solidFill>
                  <a:srgbClr val="8C8C8C"/>
                </a:solidFill>
              </a:defRPr>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3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63E4-AAD2-A795-9C4A-5CC02D046A09}" type="datetime1">
              <a:t>13/01/2020</a:t>
            </a:fld>
          </a:p>
        </p:txBody>
      </p:sp>
      <p:sp>
        <p:nvSpPr>
          <p:cNvPr id="6" name="4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5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3E76-38D2-A7C8-9C4A-CE9D70046A9B}" type="slidenum">
              <a:t>‹Nº›</a:t>
            </a:fld>
          </a:p>
        </p:txBody>
      </p:sp>
      <p:sp>
        <p:nvSpPr>
          <p:cNvPr id="8" name="9 Rectángulo"/>
          <p:cNvSpPr>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QDgAAAAAAAIgOAAAwKgAAEAAAACYAAAAIAAAA//////////8="/>
              </a:ext>
            </a:extLst>
          </p:cNvSpPr>
          <p:nvPr/>
        </p:nvSpPr>
        <p:spPr>
          <a:xfrm>
            <a:off x="2286000" y="0"/>
            <a:ext cx="7620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9" name="7 Elipse"/>
          <p:cNvSpPr>
            <a:extLst>
              <a:ext uri="smNativeData">
                <pr:smNativeData xmlns:pr="smNativeData" val="SMDATA_13_Pq4cXh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EAAAAAAAAAAAAAAAAAAAAAAAAAECcAABAnAAAAAAAAAAAAAAAAAAAAAAUPCgwAAAAAAAAoAAAAAAAAAGQAAAAAAAAAwMD/AAAAAABkAAAAMgAAAAAAAABkAAAAAAAAAH9/fwAKAAAAHwAAAFQAAAAArNcA2/P/AGzG6ADE4/AAAAAAAAAAAAAAAAAAAAAAAAAAAAAAAAAAMY6mAH9/fwAAAAADzMzMAMDA/wB/f38AAAAAAAAAAAAAAAAAAAAAAAAAAAAhAAAAGAAAABQAAABdDQAAUREAAKgOAACcEgAAEAAAACYAAAAIAAAA//////////8="/>
              </a:ext>
            </a:extLst>
          </p:cNvSpPr>
          <p:nvPr/>
        </p:nvSpPr>
        <p:spPr>
          <a:xfrm>
            <a:off x="2172335" y="2814955"/>
            <a:ext cx="210185" cy="210185"/>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
        <p:nvSpPr>
          <p:cNvPr id="10" name="8 Elipse"/>
          <p:cNvSpPr>
            <a:extLst>
              <a:ext uri="smNativeData">
                <pr:smNativeData xmlns:pr="smNativeData" val="SMDATA_13_Pq4cXh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AAAAADzMzMAMDA/wB/f38AAAAAAAAAAAAAAAAAAAAAAAAAAAAhAAAAGAAAABQAAADQDgAA5BAAADUPAABJEQAAEAAAACYAAAAIAAAA//////////8="/>
              </a:ext>
            </a:extLst>
          </p:cNvSpPr>
          <p:nvPr/>
        </p:nvSpPr>
        <p:spPr>
          <a:xfrm>
            <a:off x="2407920" y="274574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Dos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YAkAAFUfAAAQJgAAEAAAACYAAAAIAAAAAYAAAAAAAAA="/>
              </a:ext>
            </a:extLst>
          </p:cNvSpPr>
          <p:nvPr>
            <p:ph idx="1"/>
          </p:nvPr>
        </p:nvSpPr>
        <p:spPr>
          <a:xfrm>
            <a:off x="143573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1IAAAYAkAAPU2AAAQJgAAEAAAACYAAAAIAAAAAYAAAAAAAAA="/>
              </a:ext>
            </a:extLst>
          </p:cNvSpPr>
          <p:nvPr>
            <p:ph idx="2"/>
          </p:nvPr>
        </p:nvSpPr>
        <p:spPr>
          <a:xfrm>
            <a:off x="527621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202D-63D2-A7D6-9C4A-95836E046AC0}" type="datetime1">
              <a:t>13/01/2020</a:t>
            </a:fld>
          </a:p>
        </p:txBody>
      </p:sp>
      <p:sp>
        <p:nvSpPr>
          <p:cNvPr id="6" name="5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3B6E-20D2-A7CD-9C4A-D69875046A83}" type="slidenum">
              <a:t>‹Nº›</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vx8AAHA1AADHJgAAEAAAACYAAAAIAAAAAYAAAAAAAAA="/>
              </a:ext>
            </a:extLst>
          </p:cNvSpPr>
          <p:nvPr>
            <p:ph type="title"/>
          </p:nvPr>
        </p:nvSpPr>
        <p:spPr>
          <a:xfrm>
            <a:off x="457200" y="5160645"/>
            <a:ext cx="8229600" cy="1143000"/>
          </a:xfrm>
        </p:spPr>
        <p:txBody>
          <a:bodyPr/>
          <a:lstStyle>
            <a:lvl1pPr algn="ctr">
              <a:defRPr lang="es-es" sz="4500" b="1"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 Marcador de text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DQAgAABQIAAJAbAAD1BQAAEAAAACYAAAAIAAAAgYAAAP8fAAA="/>
              </a:ext>
            </a:extLst>
          </p:cNvSpPr>
          <p:nvPr>
            <p:ph idx="1"/>
          </p:nvPr>
        </p:nvSpPr>
        <p:spPr>
          <a:xfrm>
            <a:off x="45720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text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CwHAAABQIAAHA1AAD1BQAAEAAAACYAAAAIAAAAgYAAAP8fAAA="/>
              </a:ext>
            </a:extLst>
          </p:cNvSpPr>
          <p:nvPr>
            <p:ph idx="3"/>
          </p:nvPr>
        </p:nvSpPr>
        <p:spPr>
          <a:xfrm>
            <a:off x="466344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4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DQAgAA9wUAAJAbAABHHwAAEAAAACYAAAAIAAAAAYAAAIAfAAA="/>
              </a:ext>
            </a:extLst>
          </p:cNvSpPr>
          <p:nvPr>
            <p:ph idx="2"/>
          </p:nvPr>
        </p:nvSpPr>
        <p:spPr>
          <a:xfrm>
            <a:off x="45720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6" name="5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CwHAAA9wUAAHA1AABHHwAAEAAAACYAAAAIAAAAAYAAAIAfAAA="/>
              </a:ext>
            </a:extLst>
          </p:cNvSpPr>
          <p:nvPr>
            <p:ph idx="4"/>
          </p:nvPr>
        </p:nvSpPr>
        <p:spPr>
          <a:xfrm>
            <a:off x="466344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7" name="6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3D84-CAD2-A7CB-9C4A-3C9E73046A69}" type="datetime1">
              <a:t>13/01/2020</a:t>
            </a:fld>
          </a:p>
        </p:txBody>
      </p:sp>
      <p:sp>
        <p:nvSpPr>
          <p:cNvPr id="8" name="7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9" name="8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6C17-59D2-A79A-9C4A-AFCF22046AFA}" type="slidenum">
              <a:t>‹Nº›</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Sólo el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384D-03D2-A7CE-9C4A-F59B76046AA0}" type="datetime1">
              <a:t>13/01/2020</a:t>
            </a:fld>
          </a:p>
        </p:txBody>
      </p:sp>
      <p:sp>
        <p:nvSpPr>
          <p:cNvPr id="4" name="3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4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61BC-F2D2-A797-9C4A-04C22F046A51}" type="slidenum">
              <a:t>‹Nº›</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En blanco">
    <p:spTree>
      <p:nvGrpSpPr>
        <p:cNvPr id="1" name=""/>
        <p:cNvGrpSpPr/>
        <p:nvPr/>
      </p:nvGrpSpPr>
      <p:grpSpPr>
        <a:xfrm>
          <a:off x="0" y="0"/>
          <a:ext cx="0" cy="0"/>
          <a:chOff x="0" y="0"/>
          <a:chExt cx="0" cy="0"/>
        </a:xfrm>
      </p:grpSpPr>
      <p:sp>
        <p:nvSpPr>
          <p:cNvPr id="2" name="4 Rectángulo"/>
          <p:cNvSpPr>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BgAAAAAAAEA4AAAwKgAAEAAAACYAAAAIAAAA//////////8="/>
              </a:ext>
            </a:extLst>
          </p:cNvSpPr>
          <p:nvPr/>
        </p:nvSpPr>
        <p:spPr>
          <a:xfrm>
            <a:off x="1014730" y="0"/>
            <a:ext cx="812927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3" name="1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21DD-93D2-A7D7-9C4A-65826F046A30}" type="datetime1">
              <a:t>13/01/2020</a:t>
            </a:fld>
          </a:p>
        </p:txBody>
      </p:sp>
      <p:sp>
        <p:nvSpPr>
          <p:cNvPr id="4" name="2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3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76BB-F5D2-A780-9C4A-03D538046A56}" type="slidenum">
              <a:t>‹Nº›</a:t>
            </a:fld>
          </a:p>
        </p:txBody>
      </p:sp>
      <p:sp>
        <p:nvSpPr>
          <p:cNvPr id="6" name="5 Rectángulo"/>
          <p:cNvSpPr>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n9/fwAAAAADzMzMAMDA/wB/f38AAAAAAAAAAAAAAAAAAAAAAAAAAAAhAAAAGAAAABQAAADQAgAAVQEAAEAaAAB7CAAAEAAAACYAAAAIAAAAgYAAAIAfAAA="/>
              </a:ext>
            </a:extLst>
          </p:cNvSpPr>
          <p:nvPr>
            <p:ph type="title"/>
          </p:nvPr>
        </p:nvSpPr>
        <p:spPr>
          <a:xfrm>
            <a:off x="457200" y="216535"/>
            <a:ext cx="3810000" cy="1162050"/>
          </a:xfrm>
          <a:ln>
            <a:noFill/>
          </a:ln>
        </p:spPr>
        <p:txBody>
          <a:bodyPr vert="horz" wrap="square" lIns="91440" tIns="45720" rIns="91440" bIns="45720" numCol="1" spcCol="215900" anchor="b">
            <a:prstTxWarp prst="textNoShape">
              <a:avLst/>
            </a:prstTxWarp>
          </a:bodyPr>
          <a:lstStyle>
            <a:lvl1pPr algn="l">
              <a:lnSpc>
                <a:spcPts val="2000"/>
              </a:lnSpc>
              <a:buNone/>
              <a:defRPr lang="es-es" sz="2200" b="1" cap="all"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3" name="2 Marcador de text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qAgAAEAaAAD0DAAAEAAAACYAAAAIAAAAAYAAAAAAAAA="/>
              </a:ext>
            </a:extLst>
          </p:cNvSpPr>
          <p:nvPr>
            <p:ph idx="2"/>
          </p:nvPr>
        </p:nvSpPr>
        <p:spPr>
          <a:xfrm>
            <a:off x="457200" y="1407160"/>
            <a:ext cx="3810000" cy="698500"/>
          </a:xfrm>
        </p:spPr>
        <p:txBody>
          <a:bodyPr/>
          <a:lstStyle>
            <a:lvl1pPr marL="45720" indent="0">
              <a:lnSpc>
                <a:spcPct val="100000"/>
              </a:lnSpc>
              <a:spcBef>
                <a:spcPts val="0"/>
              </a:spcBef>
              <a:buNone/>
              <a:defRPr lang="es-es" sz="1400"/>
            </a:lvl1pPr>
            <a:lvl2pPr>
              <a:buNone/>
              <a:defRPr lang="es-es" sz="1200"/>
            </a:lvl2pPr>
            <a:lvl3pPr>
              <a:buNone/>
              <a:defRPr lang="es-es" sz="1000"/>
            </a:lvl3pPr>
            <a:lvl4pPr>
              <a:buNone/>
              <a:defRPr lang="es-es" sz="900"/>
            </a:lvl4pPr>
            <a:lvl5pPr>
              <a:buNone/>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IA0AAPg0AACwJQAAEAAAACYAAAAIAAAAAYAAAAAAAAA="/>
              </a:ext>
            </a:extLst>
          </p:cNvSpPr>
          <p:nvPr>
            <p:ph idx="1"/>
          </p:nvPr>
        </p:nvSpPr>
        <p:spPr>
          <a:xfrm>
            <a:off x="457200" y="2133600"/>
            <a:ext cx="8153400" cy="3992880"/>
          </a:xfrm>
        </p:spPr>
        <p:txBody>
          <a:bodyPr/>
          <a:lstStyle>
            <a:lvl1pPr>
              <a:defRPr lang="es-es" sz="3200"/>
            </a:lvl1pPr>
            <a:lvl2pPr>
              <a:defRPr lang="es-es" sz="2800"/>
            </a:lvl2pPr>
            <a:lvl3pPr>
              <a:defRPr lang="es-es" sz="2400"/>
            </a:lvl3pPr>
            <a:lvl4pPr>
              <a:defRPr lang="es-es" sz="2000"/>
            </a:lvl4pPr>
            <a:lvl5pPr>
              <a:defRPr lang="es-es" sz="20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62E3-ADD2-A794-9C4A-5BC12C046A0E}" type="datetime1">
              <a:t>13/01/2020</a:t>
            </a:fld>
          </a:p>
        </p:txBody>
      </p:sp>
      <p:sp>
        <p:nvSpPr>
          <p:cNvPr id="6" name="5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51D6-98D2-A7A7-9C4A-6EF21F046A3B}" type="slidenum">
              <a:t>‹Nº›</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3JAAAkAYAABc1AADAEgAAEAAAACYAAAAIAAAAgaAAAAAAAAA="/>
              </a:ext>
            </a:extLst>
          </p:cNvSpPr>
          <p:nvPr>
            <p:ph type="title"/>
          </p:nvPr>
        </p:nvSpPr>
        <p:spPr>
          <a:xfrm>
            <a:off x="5887085" y="1066800"/>
            <a:ext cx="2743200" cy="1981200"/>
          </a:xfrm>
        </p:spPr>
        <p:txBody>
          <a:bodyPr vert="horz" wrap="square" lIns="91440" tIns="45720" rIns="91440" bIns="45720" numCol="1" spcCol="215900" anchor="b">
            <a:prstTxWarp prst="textNoShape">
              <a:avLst/>
            </a:prstTxWarp>
          </a:bodyPr>
          <a:lstStyle>
            <a:lvl1pPr algn="l">
              <a:buNone/>
              <a:defRPr lang="es-es" sz="2100" b="1">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4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274B7-F9D2-A782-9C4A-0FD73A046A5A}" type="datetime1">
              <a:t>13/01/2020</a:t>
            </a:fld>
          </a:p>
        </p:txBody>
      </p:sp>
      <p:sp>
        <p:nvSpPr>
          <p:cNvPr id="4" name="5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6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210B2-FCD2-A7E6-9C4A-0AB35E046A5F}" type="slidenum">
              <a:t>‹Nº›</a:t>
            </a:fld>
          </a:p>
        </p:txBody>
      </p:sp>
      <p:sp>
        <p:nvSpPr>
          <p:cNvPr id="6" name="7 Rectángulo"/>
          <p:cNvSpPr>
            <a:extLst>
              <a:ext uri="smNativeData">
                <pr:smNativeData xmlns:pr="smNativeData" val="SMDATA_13_Pq4cXhMAAAAlAAAAZAAAAA0AAAAAkAAAALAB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P///wCMAAAAAQAAACMAAAAjAAAAIwAAAB4AAAAAAAAAZAAAAGQAAAAAAAAAZAAAAGQAAAAVAAAAYAAAAAEAAAAAAAAAAQAAAAAAAAAAAAAAAAAAAAAAAABdNwAAAAAAAAAAAAABAAAAAAAAAAEAAABkAAAAAAAAABQAAAAAAAAAAAAAACYAAAAAAAAASAAAAAAAAAAmAAAAZAAAABYAAABMAAAAAQAAAAAAAAAAAAAAAAAAAAEAAAAAAAAAQQAAAAAAAAAdAAAAZAAAAGQAAAAAAAAAy8vLAEEAAAAAAAAAHQAAAGQAAABkAAAAAAAAABcAAAAUAAAAAAAAAAAAAAD/fwAA/38AAAAAAAAJAAAABAAAAAAAAAAMAAAAEAAAAAAAAAAAAAAAAAAAAAAAAAAeAAAAaAAAAAAAAAAAAAAAAAAAAAAAAAAAAAAAECcAABAnAAAAAAAAAAAAAAAAAAAAAAAAAAAAAAAAAAAAAAAAAAAAAFcAAAAAAAAAwMD/AAAAAAAAAAAAAAAAAAAAAABkAAAAAAAAAH9/fwAKAAAAHwAAAFQAAAD///8AAAAAAQAAAAAAAAAAAAAAAAAAAAAAAAAAAAAAAAAAAAAAAAAA////AAAAAAAAAAAAy8vLAMDA/wB/f38AAAAAAAAAAAAAAAAAAAAAAAAAAAAhAAAAGAAAABQAAACwBAAAkAYAANAgAACwIgAAEAAAACYAAAAIAAAA//////////8="/>
              </a:ext>
            </a:extLst>
          </p:cNvSpPr>
          <p:nvPr/>
        </p:nvSpPr>
        <p:spPr>
          <a:xfrm>
            <a:off x="762000" y="1066800"/>
            <a:ext cx="4572000" cy="4572000"/>
          </a:xfrm>
          <a:prstGeom prst="rect">
            <a:avLst/>
          </a:prstGeom>
          <a:solidFill>
            <a:srgbClr val="FFFFFF"/>
          </a:solidFill>
          <a:ln w="88900" cap="flat" cmpd="sng" algn="ctr">
            <a:solidFill>
              <a:srgbClr val="FFFFFF"/>
            </a:solidFill>
            <a:prstDash val="solid"/>
            <a:headEnd type="none"/>
            <a:tailEnd type="none"/>
          </a:ln>
          <a:effectLst>
            <a:outerShdw blurRad="55245" dist="18415" dir="5400000" algn="tl">
              <a:srgbClr val="000000">
                <a:alpha val="35000"/>
              </a:srgbClr>
            </a:outerShdw>
          </a:effectLst>
          <a:sp3d prstMaterial="legacyMatte"/>
        </p:spPr>
        <p:txBody>
          <a:bodyPr vert="horz" wrap="square" lIns="91440" tIns="274320" rIns="91440" bIns="45720" numCol="1" spcCol="215900" anchor="t"/>
          <a:lstStyle/>
          <a:p>
            <a:pPr marL="0" indent="-283210" algn="l">
              <a:lnSpc>
                <a:spcPts val="3000"/>
              </a:lnSpc>
              <a:spcBef>
                <a:spcPts val="600"/>
              </a:spcBef>
              <a:buNone/>
              <a:defRPr lang="es-es"/>
            </a:pPr>
            <a:endParaRPr lang="en-us" sz="3200"/>
          </a:p>
        </p:txBody>
      </p:sp>
      <p:sp>
        <p:nvSpPr>
          <p:cNvPr id="7" name="2 Marcador de posición de imagen"/>
          <p:cNvSpPr>
            <a:spLocks noGrp="1" noChangeArrowheads="1"/>
            <a:extLst>
              <a:ext uri="smNativeData">
                <pr:smNativeData xmlns:pr="smNativeData" val="SMDATA_13_Pq4cXhMAAAAlAAAAZQAAAA0AAAAAkAAAALABAACQAAAASAAAAAAAAAAAAAAAAAAAAAEAAABQAAAAfuNrzywJkD8AAAAAAADwvwAAAAAAAOA/AAAAAAAA4D8AAAAAAADgPwAAAAAAAOA/AAAAAAAA4D8AAAAAAADgPwAAAAAAAOA/AAAAAAAA4D8CAAAAjAAAAAEAAAAAAAAA597JCv///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DAAAAAQAAAAAAAAAAAAAAAAAAAAAAAAAAAAAAAAAAAAAAAAAAAAAAAn9/fwAAAAADzMzMAMDA/wB/f38AAAAAAAAAAAAAAAAAAAAAAAAAAAAhAAAAGAAAABQAAAAoBQAACAcAAFggAACnHAAAEAAAACYAAAAIAAAAFYEAAP//4QE="/>
              </a:ext>
            </a:extLst>
          </p:cNvSpPr>
          <p:nvPr>
            <p:ph type="pic" idx="1"/>
          </p:nvPr>
        </p:nvSpPr>
        <p:spPr>
          <a:xfrm>
            <a:off x="838200" y="1143000"/>
            <a:ext cx="4419600" cy="3514725"/>
          </a:xfrm>
          <a:prstGeom prst="roundRect">
            <a:avLst>
              <a:gd name="adj" fmla="val 783"/>
            </a:avLst>
          </a:prstGeom>
          <a:solidFill>
            <a:schemeClr val="bg2"/>
          </a:solidFill>
          <a:ln>
            <a:noFill/>
          </a:ln>
          <a:effectLst/>
        </p:spPr>
        <p:txBody>
          <a:bodyPr vert="horz" wrap="square" lIns="91440" tIns="274320" rIns="91440" bIns="45720" numCol="1" spcCol="215900" anchor="t">
            <a:prstTxWarp prst="textNoShape">
              <a:avLst/>
            </a:prstTxWarp>
          </a:bodyPr>
          <a:lstStyle>
            <a:lvl1pPr marL="0" indent="0" algn="l">
              <a:buNone/>
              <a:defRPr lang="es-es" sz="3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en el icono para agregar una imagen</a:t>
            </a:r>
            <a:endParaRPr lang="en-us"/>
          </a:p>
        </p:txBody>
      </p:sp>
      <p:sp>
        <p:nvSpPr>
          <p:cNvPr id="8" name="8 Proceso"/>
          <p:cNvSpPr>
            <a:extLst>
              <a:ext uri="smNativeData">
                <pr:smNativeData xmlns:pr="smNativeData" val="SMDATA_13_Pq4cXh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s2rAAPAAAABcAAAAhAAAAYAAAAGAAAAAAAAAAy8vLADw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Ds2rAAy8vLAMDA/wB/f38AAAAAAAAAAAAAAAAAAAAAAAAAAAAhAAAAGAAAABQAAABxAgAA3wUAAKkGAAAhBwAAEAAAACYAAAAIAAAA//////////8="/>
              </a:ext>
            </a:extLst>
          </p:cNvSpPr>
          <p:nvPr/>
        </p:nvSpPr>
        <p:spPr>
          <a:xfrm rot="19468670">
            <a:off x="396875" y="954405"/>
            <a:ext cx="68580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rgbClr val="ECDAB0">
                <a:alpha val="40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9" name="9 Proceso"/>
          <p:cNvSpPr>
            <a:extLst>
              <a:ext uri="smNativeData">
                <pr:smNativeData xmlns:pr="smNativeData" val="SMDATA_13_Pq4cXh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n3skKUAAAABcAAAAhAAAAYAAAAGAAAAAAAAAAy8vLAFA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AAAAADy8vLAMDA/wB/f38AAAAAAAAAAAAAAAAAAAAAAAAAAAAhAAAAGAAAABQAAADIHgAAwwUAAMYiAAAFBwAAEAAAACYAAAAIAAAA//////////8="/>
              </a:ext>
            </a:extLst>
          </p:cNvSpPr>
          <p:nvPr/>
        </p:nvSpPr>
        <p:spPr>
          <a:xfrm rot="2103354" flipH="1">
            <a:off x="5003800" y="936625"/>
            <a:ext cx="64897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chemeClr val="bg2">
                <a:alpha val="20000"/>
              </a:scheme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10" name="3 Marcador de text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iB0AAFggAAA4IgAAEAAAACYAAAAIAAAAgYAAAAAAAAA="/>
              </a:ext>
            </a:extLst>
          </p:cNvSpPr>
          <p:nvPr>
            <p:ph idx="2"/>
          </p:nvPr>
        </p:nvSpPr>
        <p:spPr>
          <a:xfrm>
            <a:off x="838200" y="4800600"/>
            <a:ext cx="4419600" cy="762000"/>
          </a:xfrm>
        </p:spPr>
        <p:txBody>
          <a:bodyPr vert="horz" wrap="square" lIns="91440" tIns="45720" rIns="91440" bIns="45720" numCol="1" spcCol="215900" anchor="ctr">
            <a:prstTxWarp prst="textNoShape">
              <a:avLst/>
            </a:prstTxWarp>
          </a:bodyPr>
          <a:lstStyle>
            <a:lvl1pPr marL="0" indent="0" algn="l">
              <a:lnSpc>
                <a:spcPts val="1600"/>
              </a:lnSpc>
              <a:spcBef>
                <a:spcPts val="0"/>
              </a:spcBef>
              <a:buNone/>
              <a:defRPr lang="es-es" sz="1400">
                <a:solidFill>
                  <a:srgbClr val="777777"/>
                </a:solidFill>
              </a:defRPr>
            </a:lvl1pPr>
            <a:lvl2pPr>
              <a:defRPr lang="es-es" sz="1200"/>
            </a:lvl2pPr>
            <a:lvl3pPr>
              <a:defRPr lang="es-es" sz="1000"/>
            </a:lvl3pPr>
            <a:lvl4pPr>
              <a:defRPr lang="es-es" sz="900"/>
            </a:lvl4pPr>
            <a:lvl5pPr>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blipFill>
          <a:blip r:embed="rId1">
            <a:duotone>
              <a:srgbClr val="5C543D"/>
              <a:srgbClr val="FBE9BF"/>
            </a:duotone>
          </a:blip>
          <a:srcRect/>
          <a:tile sx="100000" sy="100000" algn="tl"/>
        </a:blipFill>
        <a:effectLst/>
      </p:bgPr>
    </p:bg>
    <p:spTree>
      <p:nvGrpSpPr>
        <p:cNvPr id="1" name=""/>
        <p:cNvGrpSpPr/>
        <p:nvPr/>
      </p:nvGrpSpPr>
      <p:grpSpPr>
        <a:xfrm>
          <a:off x="0" y="0"/>
          <a:ext cx="0" cy="0"/>
          <a:chOff x="0" y="0"/>
          <a:chExt cx="0" cy="0"/>
        </a:xfrm>
      </p:grpSpPr>
      <p:sp>
        <p:nvSpPr>
          <p:cNvPr id="2" name="6 Circular"/>
          <p:cNvSpPr>
            <a:extLst>
              <a:ext uri="smNativeData">
                <pr:smNativeData xmlns:pr="smNativeData" val="SMDATA_13_Pq4cXhMAAAAlAAAAZgAAAA0AAAAAkAAAAEgAAACQAAAASAAAAAAAAAABAAAAAAAAAAEAAABQAAAAAAAAAAAA6D90dzpWZP7fPwAAAAAAAOA/AAAAAAAA4D8AAAAAAADgPwAAAAAAAOA/AAAAAAAA4D8AAAAAAADgPwAAAAAAAOA/AAAAAAAA4D8CAAAAjAAAAAEAAAAAAAAA/vrzAP///whEAAAAAAAAAAAAAAAAAAAAAAAAAAAAAAAAAAAAZAAAAAEAAABAAAAAAAAAAAAAAAAAAAAAAAAAAAAAAAAAAAAAAAAAAAAAAAAAAAAAAAAAAAAAAAAAAAAAAAAAAAAAAAAAAAAAAAAAAAAAAAAAAAAAAAAAAAAAAAAAAAAAFAAAADwAAAABAAAAAAAAANPEngAF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GQAAAAAAAAAwMD/AAAAAABkAAAAMgAAAAAAAABkAAAAAAAAAH9/fwAKAAAAHwAAAFQAAAD++vMA////AQAAAAAAAAAAAAAAAAAAAAAAAAAAAAAAAAAAAAAAAAAA08SeAH9/fwDn3skDzMzMAMDA/wB/f38AAAAAAAAAAAAAAAAAAAAAAAAAAAAhAAAAGAAAABQAAAD7+v//+/r//xAFAAAQBQAAEAAAACYAAAAIAAAA//////////8="/>
              </a:ext>
            </a:extLst>
          </p:cNvSpPr>
          <p:nvPr/>
        </p:nvSpPr>
        <p:spPr>
          <a:xfrm>
            <a:off x="-815975" y="-815975"/>
            <a:ext cx="1638935" cy="1638935"/>
          </a:xfrm>
          <a:prstGeom prst="pie">
            <a:avLst>
              <a:gd name="adj1" fmla="val 0"/>
              <a:gd name="adj2" fmla="val 5402120"/>
            </a:avLst>
          </a:prstGeom>
          <a:solidFill>
            <a:srgbClr val="FEFAF3">
              <a:alpha val="32000"/>
            </a:srgbClr>
          </a:solidFill>
          <a:ln w="3175" cap="flat" cmpd="sng" algn="ctr">
            <a:solidFill>
              <a:srgbClr val="D3C49E"/>
            </a:solidFill>
            <a:prstDash val="solid"/>
            <a:headEnd type="none"/>
            <a:tailEnd type="none"/>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3" name="7 Elipse"/>
          <p:cNvSpPr>
            <a:extLst>
              <a:ext uri="smNativeData">
                <pr:smNativeData xmlns:pr="smNativeData" val="SMDATA_13_Pq4cXhMAAAAlAAAAZgAAAA0AAAAAkAAAAEgAAACQAAAASAAAAAAAAAABAAAAAAAAAAEAAABQAAAAAAAAAAAA8D8AAAAAAADw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BAAAAAAAAAP/03wArAAAAAQAAACMAAAAjAAAAIwAAAAEAAAAAAAAAZAAAAGQAAAAAAAAAZAAAAGQAAAAVAAAAYAAAAAAAAAAAAAAADwAAACADAAAAAAAAAAAAAAEAAACgMgAAVgcAAKr4//8BAAAAf39/AAEAAABkAAAAAAAAABQAAABAHwAAAAAAACYAAAAAAAAAwOD//wAAAAAmAAAAZAAAABYAAABMAAAAAQAAAAAAAAAAAAAAAAAAAAEAAACxqI8ADwAAAAAAAAAoAAAAZAAAAGQAAAAAAAAAy8vLAA8AAAAAAAAAKAAAAGQAAABkAAAAAAAAABcAAAAUAAAAAAAAAAAAAAD/fwAA/38AAAAAAAAJAAAABAAAAAAAAAAMAAAAEAAAAAAAAAAAAAAAAAAAAAAAAAAeAAAAaAAAAAAAAAAAAAAAAAAAAAAAAAAAAAAAECcAABAnAAAAAAAAAAAAAAAAAAAAAAAAAAAAAAAAAAAAAAAAAAAAACgAAAAAAAAAwMD/AAAAAABkAAAAMgAAAAAAAABkAAAAAAAAAH9/fwAKAAAAHwAAAFQAAAA4kacF////AQAAAAAAAAAAAAAAAAAAAAAAAAAAAAAAAAAAAAAAAAAA//TfAH9/fwCxqI8Ay8vLAMDA/wB/f38AAAAAAAAAAAAAAAAAAAAAAAAAAAAhAAAAGAAAABQAAAAKAQAAIQAAAIILAACaCgAAEAAAACYAAAAIAAAA//////////8="/>
              </a:ext>
            </a:extLst>
          </p:cNvSpPr>
          <p:nvPr/>
        </p:nvSpPr>
        <p:spPr>
          <a:xfrm>
            <a:off x="168910" y="20955"/>
            <a:ext cx="1701800" cy="1702435"/>
          </a:xfrm>
          <a:prstGeom prst="ellipse">
            <a:avLst/>
          </a:prstGeom>
          <a:noFill/>
          <a:ln w="27305" cap="flat" cmpd="sng" algn="ctr">
            <a:solidFill>
              <a:srgbClr val="FFF4DF"/>
            </a:solidFill>
            <a:prstDash val="solid"/>
            <a:headEnd type="none"/>
            <a:tailEnd type="none"/>
          </a:ln>
          <a:effectLst>
            <a:outerShdw blurRad="25400" dist="25400" dir="5400000" algn="tl">
              <a:srgbClr val="B1A88F">
                <a:alpha val="8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4" name="10 Anillo"/>
          <p:cNvSpPr>
            <a:extLst>
              <a:ext uri="smNativeData">
                <pr:smNativeData xmlns:pr="smNativeData" val="SMDATA_13_Pq4cXhMAAAAlAAAAdQAAAA0AAAAAkAAAAEgAAACQAAAASAAAAAAAAAABAAAAAAAAAAEAAABQAAAABVH3AUht6D8AAAAAAADgPwAAAAAAAOA/AAAAAAAA4D8AAAAAAADgPwAAAAAAAOA/AAAAAAAA4D8AAAAAAADgPwAAAAAAAOA/AAAAAAAA4D8CAAAAjAAAAAEAAAAGAAAA79KPAP/89wApAAAAHwAAAAAAAAAAAAAAAAAAAAAAAAAAAAAAZAAAAAEAAABAAAAAbvz//zj///8AAAAAAAAAAAEAAAAfAAAA//37AAAAAAAAAAAAAAAAAAAAAAAAAAAAAAAAAAAAAAAAAAAAAAAAAAAAAAAAAAAAAAAAAAAAAAAAAAAAFAAAADwAAAABAAAAAAAAAMi4kwAMAAAAAQAAACMAAAAjAAAAIwAAAAEAAAAAAAAAZAAAAGQAAAAAAAAAZAAAAGQAAAAVAAAAYAAAAAAAAAAAAAAADwAAACADAAAAAAAAAAAAAAEAAACgMgAAVgcAAKr4//8BAAAAf39/AAEAAABkAAAAAAAAABQAAABAHwAAAAAAACYAAAAAAAAAwOD//wAAAAAmAAAAZAAAABYAAABMAAAAAQAAAAAAAAAAAAAAAAAAAAEAAABbVEYAQQAAAAYAAAAXAAAAZAAAAGQAAAAAAAAAy8vLAEEAAAAGAAAAFwAAAGQAAABkAAAAAAAAABcAAAAUAAAAAAAAAAAAAAD/fwAA/38AAAAAAAAJAAAABAAAAAAAAAAMAAAAEAAAAAAAAAAAAAAAAAAAAAAAAAAeAAAAaAAAAAEAAAAAAAAAAAAAAAAAAAAAAAAAECcAABAnAAAAAAAAAAAAAAAAAAAAAB4oLQAAAAAAAAAAAAAAAAAAABQAAAAAAAAAwMD/AAAAAABkAAAAMgAAAAAAAABkAAAAAAAAAH9/fwAKAAAAHwAAAFQAAADv0o8A//z3AP/9+wAAAAAAAAAAAAAAAAAAAAAAAAAAAAAAAAAAAAAAyLiTAH9/fwBbVEYAy8vLAMDA/wB/f38AAAAAAAAAAAAAAAAAAAAAAAAAAAAhAAAAGAAAABQAAAAgAQAAfgYAAA0IAABGDQAAEAAAACYAAAAIAAAA//////////8="/>
              </a:ext>
            </a:extLst>
          </p:cNvSpPr>
          <p:nvPr/>
        </p:nvSpPr>
        <p:spPr>
          <a:xfrm rot="2315674">
            <a:off x="182880" y="1055370"/>
            <a:ext cx="1125855" cy="1102360"/>
          </a:xfrm>
          <a:prstGeom prst="donut">
            <a:avLst>
              <a:gd name="adj" fmla="val 11833"/>
            </a:avLst>
          </a:prstGeom>
          <a:gradFill flip="none" rotWithShape="1">
            <a:gsLst>
              <a:gs pos="0">
                <a:srgbClr val="FFFCF7">
                  <a:alpha val="60000"/>
                </a:srgbClr>
              </a:gs>
              <a:gs pos="69000">
                <a:srgbClr val="FFFDFB">
                  <a:alpha val="55000"/>
                </a:srgbClr>
              </a:gs>
              <a:gs pos="100000">
                <a:srgbClr val="EFD28F">
                  <a:alpha val="70000"/>
                </a:srgbClr>
              </a:gs>
            </a:gsLst>
            <a:path path="circle">
              <a:fillToRect l="-407000" t="-50000" r="507000" b="150000"/>
            </a:path>
            <a:tileRect/>
          </a:gradFill>
          <a:ln w="7620" cap="flat" cmpd="sng" algn="ctr">
            <a:solidFill>
              <a:srgbClr val="C8B893"/>
            </a:solidFill>
            <a:prstDash val="solid"/>
            <a:headEnd type="none"/>
            <a:tailEnd type="none"/>
          </a:ln>
          <a:effectLst>
            <a:outerShdw blurRad="12700" dist="15094" dir="4522748" algn="tl">
              <a:srgbClr val="5B5446">
                <a:alpha val="3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5" name="11 Rectángulo"/>
          <p:cNvSpPr>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H9/fwDn3skDzMzMAMDA/wB/f38AAAAAAAAAAAAAAAAAAAAAAAAAAAAhAAAAGAAAABQAAAA7BgAAAAAAAEA4AAAwKgAAEAAAACYAAAAIAAAA//////////8="/>
              </a:ext>
            </a:extLst>
          </p:cNvSpPr>
          <p:nvPr/>
        </p:nvSpPr>
        <p:spPr>
          <a:xfrm>
            <a:off x="1012825" y="0"/>
            <a:ext cx="8131175"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6" name="4 Marcador de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gS8AAP//wQE="/>
              </a:ext>
            </a:extLst>
          </p:cNvSpPr>
          <p:nvPr>
            <p:ph type="title"/>
          </p:nvPr>
        </p:nvSpPr>
        <p:spPr>
          <a:xfrm>
            <a:off x="1435735" y="274955"/>
            <a:ext cx="7498080" cy="1143000"/>
          </a:xfrm>
          <a:prstGeom prst="rect">
            <a:avLst/>
          </a:prstGeom>
          <a:noFill/>
          <a:ln>
            <a:noFill/>
          </a:ln>
          <a:effectLst/>
        </p:spPr>
        <p:txBody>
          <a:bodyPr vert="horz"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7" name="8 Marcador de text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S8AAP//wQE="/>
              </a:ext>
            </a:extLst>
          </p:cNvSpPr>
          <p:nvPr>
            <p:ph type="body" idx="1"/>
          </p:nvPr>
        </p:nvSpPr>
        <p:spPr>
          <a:xfrm>
            <a:off x="1435735" y="1447800"/>
            <a:ext cx="7498080" cy="4800600"/>
          </a:xfrm>
          <a:prstGeom prst="rect">
            <a:avLst/>
          </a:prstGeom>
          <a:noFill/>
          <a:ln>
            <a:noFill/>
          </a:ln>
          <a:effectLst/>
        </p:spPr>
        <p:txBody>
          <a:bodyPr vert="horz"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8" name="23 Marcador de fech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gY8AAP//wQE="/>
              </a:ext>
            </a:extLst>
          </p:cNvSpPr>
          <p:nvPr>
            <p:ph type="dt" sz="half" idx="2"/>
          </p:nvPr>
        </p:nvSpPr>
        <p:spPr>
          <a:xfrm>
            <a:off x="3581400" y="6305550"/>
            <a:ext cx="2133600" cy="47625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s-es" sz="1200">
                <a:solidFill>
                  <a:srgbClr val="B7AA8A"/>
                </a:solidFill>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24054-1AD2-A7B6-9C4A-ECE30E046AB9}" type="datetime1">
              <a:t/>
            </a:fld>
          </a:p>
        </p:txBody>
      </p:sp>
      <p:sp>
        <p:nvSpPr>
          <p:cNvPr id="9" name="9 Marcador de pie de págin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gY8AAP//wQE="/>
              </a:ext>
            </a:extLst>
          </p:cNvSpPr>
          <p:nvPr>
            <p:ph type="ftr" sz="quarter" idx="3"/>
          </p:nvPr>
        </p:nvSpPr>
        <p:spPr>
          <a:xfrm>
            <a:off x="5715000" y="6305550"/>
            <a:ext cx="2895600" cy="476250"/>
          </a:xfrm>
          <a:prstGeom prst="rect">
            <a:avLst/>
          </a:prstGeom>
          <a:noFill/>
          <a:ln>
            <a:noFill/>
          </a:ln>
          <a:effectLst/>
        </p:spPr>
        <p:txBody>
          <a:bodyPr vert="horz" wrap="square" lIns="91440" tIns="45720" rIns="91440" bIns="45720" numCol="1" spcCol="215900" anchor="b">
            <a:prstTxWarp prst="textNoShape">
              <a:avLst/>
            </a:prstTxWarp>
          </a:bodyPr>
          <a:lstStyle>
            <a:lvl1pP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10" name="21 Marcador de número de diapositiva"/>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gY8AAP//wQE="/>
              </a:ext>
            </a:extLst>
          </p:cNvSpPr>
          <p:nvPr>
            <p:ph type="sldNum" sz="quarter" idx="4"/>
          </p:nvPr>
        </p:nvSpPr>
        <p:spPr>
          <a:xfrm>
            <a:off x="8613775" y="6305550"/>
            <a:ext cx="457200" cy="476250"/>
          </a:xfrm>
          <a:prstGeom prst="rect">
            <a:avLst/>
          </a:prstGeom>
          <a:noFill/>
          <a:ln>
            <a:noFill/>
          </a:ln>
          <a:effectLst/>
        </p:spPr>
        <p:txBody>
          <a:bodyPr vert="horz" wrap="square" lIns="91440" tIns="45720" rIns="91440" bIns="45720" numCol="1" spcCol="215900" anchor="b">
            <a:prstTxWarp prst="textNoShape">
              <a:avLst/>
            </a:prstTxWarp>
          </a:bodyPr>
          <a:lstStyle>
            <a:lvl1pPr algn="ct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23070-3ED2-A7C6-9C4A-C8937E046A9D}" type="slidenum">
              <a:t>23</a:t>
            </a:fld>
          </a:p>
        </p:txBody>
      </p:sp>
      <p:sp>
        <p:nvSpPr>
          <p:cNvPr id="11" name="14 Rectángulo"/>
          <p:cNvSpPr>
            <a:extLst>
              <a:ext uri="smNativeData">
                <pr:smNativeData xmlns:pr="smNativeData" val="SMDATA_13_Pq4c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D///8B////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marL="0" marR="0" indent="0" algn="l" defTabSz="914400">
        <a:lnSpc>
          <a:spcPct val="100000"/>
        </a:lnSpc>
        <a:spcBef>
          <a:spcPts val="0"/>
        </a:spcBef>
        <a:spcAft>
          <a:spcPts val="0"/>
        </a:spcAft>
        <a:buNone/>
        <a:tabLst/>
        <a:defRPr lang="es-es" sz="4300" b="0" i="0" u="none" strike="noStrike" kern="1" spc="0" baseline="0">
          <a:solidFill>
            <a:srgbClr val="562314"/>
          </a:solidFill>
          <a:effectLst>
            <a:outerShdw dist="63500" dir="3600000" algn="tl" rotWithShape="0">
              <a:srgbClr val="000000">
                <a:alpha val="40000"/>
              </a:srgbClr>
            </a:outerShdw>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titleStyle>
    <p:bodyStyle>
      <a:lvl1pPr marL="365760" marR="0" indent="-283210" algn="l" defTabSz="914400">
        <a:lnSpc>
          <a:spcPct val="100000"/>
        </a:lnSpc>
        <a:spcBef>
          <a:spcPts val="600"/>
        </a:spcBef>
        <a:spcAft>
          <a:spcPts val="0"/>
        </a:spcAft>
        <a:buClr>
          <a:schemeClr val="accent1"/>
        </a:buClr>
        <a:buSzPts val="2560"/>
        <a:buFont typeface="Wingdings 2" pitchFamily="0" charset="0"/>
        <a:buChar char=""/>
        <a:tabLst/>
        <a:defRPr lang="es-es" sz="3200" b="0" i="0" u="none" strike="noStrike" kern="1" spc="0" baseline="0">
          <a:solidFill>
            <a:schemeClr val="tx1"/>
          </a:solidFill>
          <a:effectLst/>
          <a:latin typeface="Gill Sans MT" pitchFamily="0" charset="0"/>
          <a:ea typeface="Gill Sans MT" pitchFamily="0" charset="0"/>
          <a:cs typeface="Gill Sans MT" pitchFamily="0" charset="0"/>
        </a:defRPr>
      </a:lvl1pPr>
      <a:lvl2pPr marL="640080" marR="0" indent="-237490" algn="l" defTabSz="914400">
        <a:lnSpc>
          <a:spcPct val="100000"/>
        </a:lnSpc>
        <a:spcBef>
          <a:spcPts val="550"/>
        </a:spcBef>
        <a:spcAft>
          <a:spcPts val="0"/>
        </a:spcAft>
        <a:buClr>
          <a:schemeClr val="accent1"/>
        </a:buClr>
        <a:buSzTx/>
        <a:buFont typeface="Verdana" pitchFamily="2" charset="0"/>
        <a:buChar char="◦"/>
        <a:tabLst/>
        <a:defRPr lang="es-es" sz="2800" b="0" i="0" u="none" strike="noStrike" kern="1" spc="0" baseline="0">
          <a:solidFill>
            <a:schemeClr val="tx1"/>
          </a:solidFill>
          <a:effectLst/>
          <a:latin typeface="Gill Sans MT" pitchFamily="0" charset="0"/>
          <a:ea typeface="Gill Sans MT" pitchFamily="0" charset="0"/>
          <a:cs typeface="Gill Sans MT" pitchFamily="0" charset="0"/>
        </a:defRPr>
      </a:lvl2pPr>
      <a:lvl3pPr marL="887095" marR="0" indent="-228600" algn="l" defTabSz="914400">
        <a:lnSpc>
          <a:spcPct val="100000"/>
        </a:lnSpc>
        <a:spcBef>
          <a:spcPts val="575"/>
        </a:spcBef>
        <a:spcAft>
          <a:spcPts val="0"/>
        </a:spcAft>
        <a:buClr>
          <a:schemeClr val="accent2"/>
        </a:buClr>
        <a:buSzTx/>
        <a:buFont typeface="Wingdings 2" pitchFamily="0" charset="0"/>
        <a:buChar char=""/>
        <a:tabLst/>
        <a:defRPr lang="es-es" sz="2400" b="0" i="0" u="none" strike="noStrike" kern="1" spc="0" baseline="0">
          <a:solidFill>
            <a:schemeClr val="tx1"/>
          </a:solidFill>
          <a:effectLst/>
          <a:latin typeface="Gill Sans MT" pitchFamily="0" charset="0"/>
          <a:ea typeface="Gill Sans MT" pitchFamily="0" charset="0"/>
          <a:cs typeface="Gill Sans MT" pitchFamily="0" charset="0"/>
        </a:defRPr>
      </a:lvl3pPr>
      <a:lvl4pPr marL="1097280" marR="0" indent="-173990" algn="l" defTabSz="914400">
        <a:lnSpc>
          <a:spcPct val="100000"/>
        </a:lnSpc>
        <a:spcBef>
          <a:spcPts val="480"/>
        </a:spcBef>
        <a:spcAft>
          <a:spcPts val="0"/>
        </a:spcAft>
        <a:buClr>
          <a:schemeClr val="accent3"/>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4pPr>
      <a:lvl5pPr marL="1298575" marR="0" indent="-182880" algn="l" defTabSz="914400">
        <a:lnSpc>
          <a:spcPct val="100000"/>
        </a:lnSpc>
        <a:spcBef>
          <a:spcPts val="480"/>
        </a:spcBef>
        <a:spcAft>
          <a:spcPts val="0"/>
        </a:spcAft>
        <a:buClr>
          <a:schemeClr val="accent4"/>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5pPr>
      <a:lvl6pPr marL="1508760" marR="0" indent="-182880" algn="l" defTabSz="914400">
        <a:lnSpc>
          <a:spcPct val="100000"/>
        </a:lnSpc>
        <a:spcBef>
          <a:spcPts val="0"/>
        </a:spcBef>
        <a:spcAft>
          <a:spcPts val="0"/>
        </a:spcAft>
        <a:buClr>
          <a:schemeClr val="accent5"/>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6pPr>
      <a:lvl7pPr marL="171894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7pPr>
      <a:lvl8pPr marL="1920240"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8pPr>
      <a:lvl9pPr marL="213042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9pPr>
    </p:bodyStyle>
    <p:other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xoLsbVGJIyE" TargetMode="Externa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s/docs/Glossary/Hoisting" TargetMode="Externa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espai.es/blog/2018/01/funciones-flecha-en-javascript/" TargetMode="External"/><Relationship Id="rId3" Type="http://schemas.openxmlformats.org/officeDocument/2006/relationships/hyperlink" Target="http://www.etnassoft.com/2016/06/22/las-funciones-flecha-en-javascript-parte-1/" TargetMode="Externa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nFAAA9xkAAPkoAAD/IAAAEAAAACYAAAAIAAAAASAAAAAAAAA="/>
              </a:ext>
            </a:extLst>
          </p:cNvSpPr>
          <p:nvPr>
            <p:ph type="title"/>
          </p:nvPr>
        </p:nvSpPr>
        <p:spPr>
          <a:xfrm>
            <a:off x="3275965" y="4220845"/>
            <a:ext cx="3384550" cy="1143000"/>
          </a:xfrm>
        </p:spPr>
        <p:txBody>
          <a:bodyPr vert="horz" wrap="square" lIns="91440" tIns="45720" rIns="91440" bIns="45720" numCol="1" spcCol="215900" anchor="ctr">
            <a:prstTxWarp prst="textNoShape">
              <a:avLst/>
            </a:prstTxWarp>
          </a:bodyPr>
          <a:lstStyle/>
          <a:p>
            <a:pPr>
              <a:defRPr lang="es-es"/>
            </a:pPr>
            <a:r>
              <a:rPr lang="es-es" sz="4400"/>
              <a:t>Funciones</a:t>
            </a:r>
            <a:endParaRPr lang="es-es" sz="4400"/>
          </a:p>
        </p:txBody>
      </p:sp>
      <p:pic>
        <p:nvPicPr>
          <p:cNvPr id="3" name="Picture 2" descr="Resultado de imagen de js logo oficial"/>
          <p:cNvPicPr>
            <a:picLocks noChangeAspect="1"/>
            <a:extLst>
              <a:ext uri="smNativeData">
                <pr:smNativeData xmlns:pr="smNativeData" val="SMDATA_15_Pq4cXh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OJGnBf///wEAAAAAAAAAAAAAAAAAAAAAAAAAAAAAAAAAAAAAAAAAAAAAAAJ/f38A597JA8zMzADAwP8Af39/AAAAAAAAAAAAAAAAAP///wAAAAAAIQAAABgAAAAUAAAAgxEAAD8IAADCJgAA9xkAABAAAAAmAAAACAAAAP//////////"/>
              </a:ext>
            </a:extLst>
          </p:cNvPicPr>
          <p:nvPr/>
        </p:nvPicPr>
        <p:blipFill>
          <a:blip r:embed="rId2"/>
          <a:stretch>
            <a:fillRect/>
          </a:stretch>
        </p:blipFill>
        <p:spPr>
          <a:xfrm>
            <a:off x="2846705" y="1340485"/>
            <a:ext cx="3453765" cy="2880360"/>
          </a:xfrm>
          <a:prstGeom prst="rect">
            <a:avLst/>
          </a:prstGeom>
          <a:noFill/>
          <a:ln>
            <a:noFill/>
          </a:ln>
          <a:effectLst/>
        </p:spPr>
      </p:pic>
      <p:sp>
        <p:nvSpPr>
          <p:cNvPr id="4" name="Marcador de número de diapositiva 2"/>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3DE0-AED2-A7CB-9C4A-589E73046A0D}" type="slidenum">
              <a:t>1</a:t>
            </a:fld>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sQEAAPU2AAB1BAAAEAAAACYAAAAIAAAAASAAAAAAAAA="/>
              </a:ext>
            </a:extLst>
          </p:cNvSpPr>
          <p:nvPr>
            <p:ph type="title"/>
          </p:nvPr>
        </p:nvSpPr>
        <p:spPr>
          <a:xfrm>
            <a:off x="1259840" y="274955"/>
            <a:ext cx="7673975" cy="449580"/>
          </a:xfrm>
        </p:spPr>
        <p:txBody>
          <a:bodyPr vert="horz" wrap="square" lIns="91440" tIns="45720" rIns="91440" bIns="45720" numCol="1" spcCol="215900" anchor="ctr">
            <a:prstTxWarp prst="textNoShape">
              <a:avLst/>
            </a:prstTxWarp>
          </a:bodyPr>
          <a:lstStyle/>
          <a:p>
            <a:pPr>
              <a:defRPr lang="es-es"/>
            </a:pPr>
            <a:r>
              <a:t>Parámetros por defecto</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CAYAAPU2AACWKAAAAAAAACYAAAAIAAAAASAAAAAAAAA="/>
              </a:ext>
            </a:extLst>
          </p:cNvSpPr>
          <p:nvPr>
            <p:ph type="body" idx="1"/>
          </p:nvPr>
        </p:nvSpPr>
        <p:spPr>
          <a:xfrm>
            <a:off x="1187450" y="980440"/>
            <a:ext cx="7746365" cy="5617210"/>
          </a:xfrm>
        </p:spPr>
        <p:txBody>
          <a:bodyPr vert="horz" wrap="square" lIns="91440" tIns="45720" rIns="91440" bIns="45720" numCol="1" spcCol="215900" anchor="t">
            <a:prstTxWarp prst="textNoShape">
              <a:avLst/>
            </a:prstTxWarp>
          </a:bodyPr>
          <a:lstStyle/>
          <a:p>
            <a:pPr>
              <a:defRPr lang="es-es" sz="1600"/>
            </a:pPr>
            <a:r>
              <a:t>Una función puede ser llamada con </a:t>
            </a:r>
            <a:r>
              <a:rPr lang="es-es" b="1"/>
              <a:t>menos</a:t>
            </a:r>
            <a:r>
              <a:t> argumentos de los que ha sido definida y falta alguno de los parámetros</a:t>
            </a:r>
          </a:p>
          <a:p>
            <a:pPr lvl="1" marL="356870" indent="0">
              <a:buNone/>
              <a:defRPr lang="es-es" sz="1600"/>
            </a:pPr>
            <a:r>
              <a:rPr lang="es-es">
                <a:latin typeface="Consolas" pitchFamily="3" charset="0"/>
                <a:ea typeface="Gill Sans MT" pitchFamily="0" charset="0"/>
                <a:cs typeface="Courier New" pitchFamily="3" charset="0"/>
              </a:rPr>
              <a:t>function suma (x,y){return x+y;}</a:t>
            </a:r>
            <a:endParaRPr lang="es-es">
              <a:latin typeface="Consolas" pitchFamily="3" charset="0"/>
              <a:ea typeface="Gill Sans MT" pitchFamily="0" charset="0"/>
              <a:cs typeface="Courier New" pitchFamily="3" charset="0"/>
            </a:endParaRPr>
          </a:p>
          <a:p>
            <a:pPr lvl="1" marL="356870" indent="0">
              <a:buNone/>
              <a:defRPr lang="es-es" sz="1600"/>
            </a:pPr>
            <a:r>
              <a:rPr lang="es-es">
                <a:latin typeface="Consolas" pitchFamily="3" charset="0"/>
                <a:ea typeface="Gill Sans MT" pitchFamily="0" charset="0"/>
                <a:cs typeface="Courier New" pitchFamily="3" charset="0"/>
              </a:rPr>
              <a:t>var resultado = suma (2);</a:t>
            </a:r>
            <a:endParaRPr lang="es-es">
              <a:latin typeface="Consolas" pitchFamily="3" charset="0"/>
              <a:ea typeface="Gill Sans MT" pitchFamily="0" charset="0"/>
              <a:cs typeface="Courier New" pitchFamily="3" charset="0"/>
            </a:endParaRPr>
          </a:p>
          <a:p>
            <a:pPr>
              <a:defRPr lang="es-es" sz="1600"/>
            </a:pPr>
            <a:r>
              <a:t>La variable resultado tendrá el valor NaN. (internamente se realizara la operación 2+NaN, que devuelve NaN)</a:t>
            </a:r>
          </a:p>
          <a:p>
            <a:pPr>
              <a:defRPr lang="es-es" sz="1600"/>
            </a:pPr>
            <a:r>
              <a:t>Por ello es buena idea comprobar los parámetros de la siguiente forma:</a:t>
            </a:r>
          </a:p>
          <a:p>
            <a:pPr lvl="1" marL="356870" indent="0">
              <a:buNone/>
              <a:defRPr lang="es-es" sz="1600"/>
            </a:pPr>
            <a:r>
              <a:rPr lang="es-es">
                <a:latin typeface="Consolas" pitchFamily="3" charset="0"/>
                <a:ea typeface="Gill Sans MT" pitchFamily="0" charset="0"/>
                <a:cs typeface="Courier New" pitchFamily="3" charset="0"/>
              </a:rPr>
              <a:t>function suma (x,y){</a:t>
            </a:r>
            <a:endParaRPr lang="es-es">
              <a:latin typeface="Consolas" pitchFamily="3" charset="0"/>
              <a:ea typeface="Gill Sans MT" pitchFamily="0" charset="0"/>
              <a:cs typeface="Courier New" pitchFamily="3" charset="0"/>
            </a:endParaRPr>
          </a:p>
          <a:p>
            <a:pPr lvl="2" marL="603250" indent="0">
              <a:buNone/>
              <a:defRPr lang="es-es" sz="1600"/>
            </a:pPr>
            <a:r>
              <a:rPr lang="es-es">
                <a:latin typeface="Consolas" pitchFamily="3" charset="0"/>
                <a:ea typeface="Gill Sans MT" pitchFamily="0" charset="0"/>
                <a:cs typeface="Courier New" pitchFamily="3" charset="0"/>
              </a:rPr>
              <a:t>if (y === undefined) y = 0;</a:t>
            </a:r>
            <a:endParaRPr lang="es-es">
              <a:latin typeface="Consolas" pitchFamily="3" charset="0"/>
              <a:ea typeface="Gill Sans MT" pitchFamily="0" charset="0"/>
              <a:cs typeface="Courier New" pitchFamily="3" charset="0"/>
            </a:endParaRPr>
          </a:p>
          <a:p>
            <a:pPr lvl="2" marL="603250" indent="0">
              <a:buNone/>
              <a:defRPr lang="es-es" sz="1600"/>
            </a:pPr>
            <a:r>
              <a:rPr lang="es-es">
                <a:latin typeface="Consolas" pitchFamily="3" charset="0"/>
                <a:ea typeface="Gill Sans MT" pitchFamily="0" charset="0"/>
                <a:cs typeface="Courier New" pitchFamily="3" charset="0"/>
              </a:rPr>
              <a:t>return x+y;</a:t>
            </a:r>
            <a:endParaRPr lang="es-es">
              <a:latin typeface="Consolas" pitchFamily="3" charset="0"/>
              <a:ea typeface="Gill Sans MT" pitchFamily="0" charset="0"/>
              <a:cs typeface="Courier New" pitchFamily="3" charset="0"/>
            </a:endParaRPr>
          </a:p>
          <a:p>
            <a:pPr lvl="1" marL="356870" indent="0">
              <a:buNone/>
              <a:defRPr lang="es-es" sz="1600"/>
            </a:pPr>
            <a:r>
              <a:rPr lang="es-es">
                <a:latin typeface="Consolas" pitchFamily="3" charset="0"/>
                <a:ea typeface="Gill Sans MT" pitchFamily="0" charset="0"/>
                <a:cs typeface="Courier New" pitchFamily="3" charset="0"/>
              </a:rPr>
              <a:t>}</a:t>
            </a:r>
            <a:endParaRPr lang="es-es">
              <a:latin typeface="Consolas" pitchFamily="3" charset="0"/>
              <a:ea typeface="Gill Sans MT" pitchFamily="0" charset="0"/>
              <a:cs typeface="Courier New" pitchFamily="3" charset="0"/>
            </a:endParaRPr>
          </a:p>
          <a:p>
            <a:pPr lvl="1" marL="356870" indent="0">
              <a:buNone/>
              <a:defRPr lang="es-es" sz="1600"/>
            </a:pPr>
            <a:endParaRPr lang="es-es">
              <a:latin typeface="Consolas" pitchFamily="3" charset="0"/>
              <a:ea typeface="Gill Sans MT" pitchFamily="0" charset="0"/>
              <a:cs typeface="Courier New" pitchFamily="3" charset="0"/>
            </a:endParaRPr>
          </a:p>
          <a:p>
            <a:pPr>
              <a:defRPr lang="es-es" sz="1600"/>
            </a:pPr>
            <a:r>
              <a:t>De esta forma nos aseguramos que, si no hay un segundo argumento, y tomará el valor 0.</a:t>
            </a:r>
          </a:p>
          <a:p>
            <a:pPr>
              <a:defRPr lang="es-es" sz="1600"/>
            </a:pPr>
            <a:r>
              <a:t>Desde ES6 es posible:</a:t>
            </a:r>
          </a:p>
          <a:p>
            <a:pPr lvl="1" marL="356870" indent="0">
              <a:buNone/>
              <a:defRPr lang="es-es" sz="1600"/>
            </a:pPr>
            <a:r>
              <a:rPr lang="es-es">
                <a:latin typeface="Consolas" pitchFamily="3" charset="0"/>
                <a:ea typeface="Gill Sans MT" pitchFamily="0" charset="0"/>
                <a:cs typeface="Gill Sans MT" pitchFamily="0" charset="0"/>
              </a:rPr>
              <a:t>function suma (</a:t>
            </a:r>
            <a:r>
              <a:rPr lang="es-es">
                <a:solidFill>
                  <a:srgbClr val="FF0000"/>
                </a:solidFill>
                <a:latin typeface="Consolas" pitchFamily="3" charset="0"/>
                <a:ea typeface="Gill Sans MT" pitchFamily="0" charset="0"/>
                <a:cs typeface="Gill Sans MT" pitchFamily="0" charset="0"/>
              </a:rPr>
              <a:t>a=1, b=1</a:t>
            </a:r>
            <a:r>
              <a:rPr lang="es-es">
                <a:latin typeface="Consolas" pitchFamily="3" charset="0"/>
                <a:ea typeface="Gill Sans MT" pitchFamily="0" charset="0"/>
                <a:cs typeface="Gill Sans MT" pitchFamily="0" charset="0"/>
              </a:rPr>
              <a:t>) {</a:t>
            </a:r>
            <a:br/>
            <a:r>
              <a:rPr lang="es-es">
                <a:latin typeface="Consolas" pitchFamily="3" charset="0"/>
                <a:ea typeface="Gill Sans MT" pitchFamily="0" charset="0"/>
                <a:cs typeface="Gill Sans MT" pitchFamily="0" charset="0"/>
              </a:rPr>
              <a:t>  return a+b;</a:t>
            </a:r>
            <a:br/>
            <a:r>
              <a:rPr lang="es-es">
                <a:latin typeface="Consolas" pitchFamily="3" charset="0"/>
                <a:ea typeface="Gill Sans MT" pitchFamily="0" charset="0"/>
                <a:cs typeface="Gill Sans MT" pitchFamily="0" charset="0"/>
              </a:rPr>
              <a:t>}</a:t>
            </a:r>
            <a:endParaRPr lang="es-es">
              <a:latin typeface="Consolas" pitchFamily="3" charset="0"/>
              <a:ea typeface="Gill Sans MT" pitchFamily="0" charset="0"/>
              <a:cs typeface="Gill Sans MT" pitchFamily="0" charset="0"/>
            </a:endParaRPr>
          </a:p>
          <a:p>
            <a:pPr lvl="1" marL="356870" indent="0">
              <a:buNone/>
              <a:defRPr lang="es-es" sz="1600"/>
            </a:pPr>
            <a:r>
              <a:rPr lang="es-es">
                <a:latin typeface="Consolas" pitchFamily="3" charset="0"/>
                <a:ea typeface="Gill Sans MT" pitchFamily="0" charset="0"/>
                <a:cs typeface="Gill Sans MT" pitchFamily="0" charset="0"/>
              </a:rPr>
              <a:t>suma();//2</a:t>
            </a:r>
            <a:endParaRPr lang="es-es">
              <a:latin typeface="Consolas" pitchFamily="3" charset="0"/>
              <a:ea typeface="Gill Sans MT" pitchFamily="0" charset="0"/>
              <a:cs typeface="Gill Sans MT" pitchFamily="0" charset="0"/>
            </a:endParaRPr>
          </a:p>
          <a:p>
            <a:pPr>
              <a:defRPr lang="es-es" sz="1600"/>
            </a:pPr>
          </a:p>
          <a:p>
            <a:pPr>
              <a:defRPr lang="es-es" sz="1600"/>
            </a:p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6358-16D2-A795-9C4A-E0C02D046AB5}" type="slidenum">
              <a:t>10</a:t>
            </a:fld>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1BwAAgAEAAGo2AADTAwAAEAAAACYAAAAIAAAAASAAAAAAAAA="/>
              </a:ext>
            </a:extLst>
          </p:cNvSpPr>
          <p:nvPr>
            <p:ph type="title"/>
          </p:nvPr>
        </p:nvSpPr>
        <p:spPr>
          <a:xfrm>
            <a:off x="1171575" y="243840"/>
            <a:ext cx="7673975" cy="377825"/>
          </a:xfrm>
        </p:spPr>
        <p:txBody>
          <a:bodyPr vert="horz" wrap="square" lIns="91440" tIns="45720" rIns="91440" bIns="45720" numCol="1" spcCol="215900" anchor="ctr">
            <a:prstTxWarp prst="textNoShape">
              <a:avLst/>
            </a:prstTxWarp>
          </a:bodyPr>
          <a:lstStyle/>
          <a:p>
            <a:pPr>
              <a:defRPr lang="es-es"/>
            </a:pPr>
            <a:r>
              <a:t>Parámetros por exceso</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OX///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tAQAAOA1AACzJwAAAAAAACYAAAAIAAAAASAAAAAAAAA="/>
              </a:ext>
            </a:extLst>
          </p:cNvSpPr>
          <p:nvPr>
            <p:ph type="body" idx="1"/>
          </p:nvPr>
        </p:nvSpPr>
        <p:spPr>
          <a:xfrm>
            <a:off x="1259840" y="764540"/>
            <a:ext cx="7498080" cy="5688965"/>
          </a:xfrm>
        </p:spPr>
        <p:txBody>
          <a:bodyPr vert="horz" wrap="square" lIns="91440" tIns="45720" rIns="91440" bIns="45720" numCol="1" spcCol="215900" anchor="t">
            <a:prstTxWarp prst="textNoShape">
              <a:avLst/>
            </a:prstTxWarp>
          </a:bodyPr>
          <a:lstStyle/>
          <a:p>
            <a:pPr>
              <a:defRPr lang="es-es" sz="1200"/>
            </a:pPr>
            <a:r>
              <a:t>Una función puede ser llamada con </a:t>
            </a:r>
            <a:r>
              <a:rPr lang="es-es" b="1"/>
              <a:t>más</a:t>
            </a:r>
            <a:r>
              <a:t> argumentos de los que ha sido definida y hay más parámetros de los que espera</a:t>
            </a:r>
          </a:p>
          <a:p>
            <a:pPr>
              <a:defRPr lang="es-es" sz="1200"/>
            </a:pPr>
            <a:r>
              <a:t>Los valores recibidos pueden capturarse a través de un objeto incluido en la función llamado </a:t>
            </a:r>
            <a:r>
              <a:rPr lang="es-es" b="1"/>
              <a:t>arguments</a:t>
            </a:r>
            <a:r>
              <a:t>. (</a:t>
            </a:r>
            <a:r>
              <a:rPr lang="es-es" b="1">
                <a:solidFill>
                  <a:srgbClr val="FF0000"/>
                </a:solidFill>
              </a:rPr>
              <a:t>OJO!, El objeto arguments no se encuentra disponible en las funciones flech</a:t>
            </a:r>
            <a:r>
              <a:rPr lang="es-es">
                <a:solidFill>
                  <a:srgbClr val="FF0000"/>
                </a:solidFill>
              </a:rPr>
              <a:t>a)</a:t>
            </a:r>
            <a:endParaRPr lang="es-es">
              <a:solidFill>
                <a:srgbClr val="FF0000"/>
              </a:solidFill>
            </a:endParaRPr>
          </a:p>
          <a:p>
            <a:pPr>
              <a:defRPr lang="es-es" sz="1200"/>
            </a:pPr>
            <a:r>
              <a:t>Arguments es un array y podemos emplear sus métodos y propiedades (en este caso con la propiedad length, accedemos al número de argumentos pasados)</a:t>
            </a:r>
          </a:p>
          <a:p>
            <a:pPr marL="82550" indent="0">
              <a:buNone/>
              <a:defRPr lang="es-es" sz="1200"/>
            </a:pPr>
            <a:r>
              <a:rPr lang="es-es">
                <a:latin typeface="Consolas" pitchFamily="3" charset="0"/>
                <a:ea typeface="Gill Sans MT" pitchFamily="0" charset="0"/>
                <a:cs typeface="Courier New" pitchFamily="3" charset="0"/>
              </a:rPr>
              <a:t>funcion valores () {</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	alert (arguments.length);</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valores ( 2, 1, 0, “hola” );</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//Se visualizará el valor 4</a:t>
            </a:r>
            <a:endParaRPr lang="es-es">
              <a:latin typeface="Consolas" pitchFamily="3" charset="0"/>
              <a:ea typeface="Gill Sans MT" pitchFamily="0" charset="0"/>
              <a:cs typeface="Courier New" pitchFamily="3" charset="0"/>
            </a:endParaRPr>
          </a:p>
          <a:p>
            <a:pPr>
              <a:defRPr lang="es-es" sz="1200"/>
            </a:pPr>
            <a:r>
              <a:t>Al ser arguments un array, podremos recorrerlo para recuperar los parámetros</a:t>
            </a:r>
          </a:p>
          <a:p>
            <a:pPr marL="82550" indent="0">
              <a:buNone/>
              <a:defRPr lang="es-es" sz="1200"/>
            </a:pPr>
            <a:r>
              <a:rPr lang="es-es">
                <a:latin typeface="Consolas" pitchFamily="3" charset="0"/>
                <a:ea typeface="Gill Sans MT" pitchFamily="0" charset="0"/>
                <a:cs typeface="Courier New" pitchFamily="3" charset="0"/>
              </a:rPr>
              <a:t>funcion valores () {</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	for (var i=0; i&lt; arguments.length; i++ ){</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		alert (“Argumento ”+ i+ “=“+ arguments[i]);</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	}</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valores ( 2, 1, 0 );</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//Argumento 0=2</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//Argumento 1=1</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//Argumento 2=0</a:t>
            </a:r>
            <a:endParaRPr lang="es-es">
              <a:latin typeface="Consolas" pitchFamily="3" charset="0"/>
              <a:ea typeface="Gill Sans MT" pitchFamily="0" charset="0"/>
              <a:cs typeface="Courier New" pitchFamily="3" charset="0"/>
            </a:endParaRPr>
          </a:p>
          <a:p>
            <a:pPr marL="82550" indent="0">
              <a:buNone/>
              <a:defRPr lang="es-es" sz="1200"/>
            </a:pPr>
            <a:r>
              <a:rPr lang="es-es">
                <a:latin typeface="Consolas" pitchFamily="3" charset="0"/>
                <a:ea typeface="Gill Sans MT" pitchFamily="0" charset="0"/>
                <a:cs typeface="Courier New" pitchFamily="3" charset="0"/>
              </a:rPr>
              <a:t>//Argumento 3=hola</a:t>
            </a:r>
            <a:endParaRPr lang="es-es">
              <a:latin typeface="Consolas" pitchFamily="3" charset="0"/>
              <a:ea typeface="Gill Sans MT" pitchFamily="0" charset="0"/>
              <a:cs typeface="Courier New" pitchFamily="3" charset="0"/>
            </a:endParaRPr>
          </a:p>
          <a:p>
            <a:pPr>
              <a:defRPr lang="es-es" sz="1200"/>
            </a:pPr>
          </a:p>
          <a:p>
            <a:pPr>
              <a:defRPr lang="es-es" sz="1200"/>
            </a:p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230F-41D2-A7D5-9C4A-B7806D046AE2}" type="slidenum">
              <a:t>11</a:t>
            </a:fld>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wE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sQEAAPU2AABDBAAAEAAAACYAAAAIAAAAASAAAAAAAAA="/>
              </a:ext>
            </a:extLst>
          </p:cNvSpPr>
          <p:nvPr>
            <p:ph type="title"/>
          </p:nvPr>
        </p:nvSpPr>
        <p:spPr>
          <a:xfrm>
            <a:off x="1259840" y="274955"/>
            <a:ext cx="7673975" cy="417830"/>
          </a:xfrm>
        </p:spPr>
        <p:txBody>
          <a:bodyPr vert="horz" wrap="square" lIns="91440" tIns="45720" rIns="91440" bIns="45720" numCol="1" spcCol="215900" anchor="ctr">
            <a:prstTxWarp prst="textNoShape">
              <a:avLst/>
            </a:prstTxWarp>
          </a:bodyPr>
          <a:lstStyle/>
          <a:p>
            <a:pPr>
              <a:defRPr lang="es-es"/>
            </a:pPr>
            <a:r>
              <a:t>Parámetros de tipo Rest</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H///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lwUAAPU2AACzJwAAAAAAACYAAAAIAAAAASAAAAAAAAA="/>
              </a:ext>
            </a:extLst>
          </p:cNvSpPr>
          <p:nvPr>
            <p:ph type="body" idx="1"/>
          </p:nvPr>
        </p:nvSpPr>
        <p:spPr>
          <a:xfrm>
            <a:off x="1259840" y="908685"/>
            <a:ext cx="7673975" cy="5544820"/>
          </a:xfrm>
        </p:spPr>
        <p:txBody>
          <a:bodyPr vert="horz" wrap="square" lIns="91440" tIns="45720" rIns="91440" bIns="45720" numCol="1" spcCol="215900" anchor="t">
            <a:prstTxWarp prst="textNoShape">
              <a:avLst/>
            </a:prstTxWarp>
          </a:bodyPr>
          <a:lstStyle/>
          <a:p>
            <a:pPr>
              <a:defRPr lang="es-es" sz="2000"/>
            </a:pPr>
            <a:r>
              <a:t>Los parámetros de tipo Rest se usan cuando nuestra función va a recibir un número indeterminado de parámetros.</a:t>
            </a:r>
          </a:p>
          <a:p>
            <a:pPr>
              <a:defRPr lang="es-es" sz="2000"/>
            </a:pPr>
            <a:r>
              <a:t>Mientras que un parámetro clásico es un valor primitivo (string, booleano, etc), un parámetro de tipo </a:t>
            </a:r>
            <a:r>
              <a:rPr lang="es-es">
                <a:solidFill>
                  <a:srgbClr val="FF0000"/>
                </a:solidFill>
              </a:rPr>
              <a:t>Rest</a:t>
            </a:r>
            <a:r>
              <a:t> es un </a:t>
            </a:r>
            <a:r>
              <a:rPr lang="es-es">
                <a:solidFill>
                  <a:srgbClr val="FF0000"/>
                </a:solidFill>
              </a:rPr>
              <a:t>array</a:t>
            </a:r>
            <a:endParaRPr lang="es-es">
              <a:solidFill>
                <a:srgbClr val="FF0000"/>
              </a:solidFill>
            </a:endParaRPr>
          </a:p>
          <a:p>
            <a:pPr>
              <a:defRPr lang="es-es" sz="2000"/>
            </a:pPr>
            <a:r>
              <a:t>Dentro de ese array están los parámetros clásicos</a:t>
            </a:r>
          </a:p>
          <a:p>
            <a:pPr marL="82550" indent="0">
              <a:buNone/>
              <a:defRPr lang="es-es" sz="2000"/>
            </a:pPr>
          </a:p>
          <a:p>
            <a:pPr marL="82550" indent="0">
              <a:buNone/>
              <a:defRPr lang="es-es" sz="2000"/>
            </a:pPr>
            <a:r>
              <a:rPr lang="es-es">
                <a:latin typeface="Consolas" pitchFamily="3" charset="0"/>
                <a:ea typeface="Gill Sans MT" pitchFamily="0" charset="0"/>
                <a:cs typeface="Gill Sans MT" pitchFamily="0" charset="0"/>
              </a:rPr>
              <a:t>function suma(...numeros){</a:t>
            </a:r>
            <a:endParaRPr lang="es-es">
              <a:latin typeface="Consolas" pitchFamily="3" charset="0"/>
              <a:ea typeface="Gill Sans MT" pitchFamily="0" charset="0"/>
              <a:cs typeface="Gill Sans MT" pitchFamily="0" charset="0"/>
            </a:endParaRPr>
          </a:p>
          <a:p>
            <a:pPr marL="82550" indent="0">
              <a:buNone/>
              <a:defRPr lang="es-es" sz="2000"/>
            </a:pPr>
            <a:r>
              <a:rPr lang="es-es">
                <a:latin typeface="Consolas" pitchFamily="3" charset="0"/>
                <a:ea typeface="Gill Sans MT" pitchFamily="0" charset="0"/>
                <a:cs typeface="Gill Sans MT" pitchFamily="0" charset="0"/>
              </a:rPr>
              <a:t>  var resultado = 0;</a:t>
            </a:r>
            <a:endParaRPr lang="es-es">
              <a:latin typeface="Consolas" pitchFamily="3" charset="0"/>
              <a:ea typeface="Gill Sans MT" pitchFamily="0" charset="0"/>
              <a:cs typeface="Gill Sans MT" pitchFamily="0" charset="0"/>
            </a:endParaRPr>
          </a:p>
          <a:p>
            <a:pPr marL="82550" indent="0">
              <a:buNone/>
              <a:defRPr lang="es-es" sz="2000"/>
            </a:pPr>
            <a:r>
              <a:rPr lang="es-es">
                <a:latin typeface="Consolas" pitchFamily="3" charset="0"/>
                <a:ea typeface="Gill Sans MT" pitchFamily="0" charset="0"/>
                <a:cs typeface="Gill Sans MT" pitchFamily="0" charset="0"/>
              </a:rPr>
              <a:t>  numeros.forEach(function (numero) {</a:t>
            </a:r>
            <a:endParaRPr lang="es-es">
              <a:latin typeface="Consolas" pitchFamily="3" charset="0"/>
              <a:ea typeface="Gill Sans MT" pitchFamily="0" charset="0"/>
              <a:cs typeface="Gill Sans MT" pitchFamily="0" charset="0"/>
            </a:endParaRPr>
          </a:p>
          <a:p>
            <a:pPr marL="82550" indent="0">
              <a:buNone/>
              <a:defRPr lang="es-es" sz="2000"/>
            </a:pPr>
            <a:r>
              <a:rPr lang="es-es">
                <a:latin typeface="Consolas" pitchFamily="3" charset="0"/>
                <a:ea typeface="Gill Sans MT" pitchFamily="0" charset="0"/>
                <a:cs typeface="Gill Sans MT" pitchFamily="0" charset="0"/>
              </a:rPr>
              <a:t>    resultado += numero;</a:t>
            </a:r>
            <a:endParaRPr lang="es-es">
              <a:latin typeface="Consolas" pitchFamily="3" charset="0"/>
              <a:ea typeface="Gill Sans MT" pitchFamily="0" charset="0"/>
              <a:cs typeface="Gill Sans MT" pitchFamily="0" charset="0"/>
            </a:endParaRPr>
          </a:p>
          <a:p>
            <a:pPr marL="82550" indent="0">
              <a:buNone/>
              <a:defRPr lang="es-es" sz="2000"/>
            </a:pPr>
            <a:r>
              <a:rPr lang="es-es">
                <a:latin typeface="Consolas" pitchFamily="3" charset="0"/>
                <a:ea typeface="Gill Sans MT" pitchFamily="0" charset="0"/>
                <a:cs typeface="Gill Sans MT" pitchFamily="0" charset="0"/>
              </a:rPr>
              <a:t>  });</a:t>
            </a:r>
            <a:endParaRPr lang="es-es">
              <a:latin typeface="Consolas" pitchFamily="3" charset="0"/>
              <a:ea typeface="Gill Sans MT" pitchFamily="0" charset="0"/>
              <a:cs typeface="Gill Sans MT" pitchFamily="0" charset="0"/>
            </a:endParaRPr>
          </a:p>
          <a:p>
            <a:pPr marL="82550" indent="0">
              <a:buNone/>
              <a:defRPr lang="es-es" sz="2000"/>
            </a:pPr>
            <a:r>
              <a:rPr lang="es-es">
                <a:latin typeface="Consolas" pitchFamily="3" charset="0"/>
                <a:ea typeface="Gill Sans MT" pitchFamily="0" charset="0"/>
                <a:cs typeface="Gill Sans MT" pitchFamily="0" charset="0"/>
              </a:rPr>
              <a:t>  return resultado;</a:t>
            </a:r>
            <a:endParaRPr lang="es-es">
              <a:latin typeface="Consolas" pitchFamily="3" charset="0"/>
              <a:ea typeface="Gill Sans MT" pitchFamily="0" charset="0"/>
              <a:cs typeface="Gill Sans MT" pitchFamily="0" charset="0"/>
            </a:endParaRPr>
          </a:p>
          <a:p>
            <a:pPr marL="82550" indent="0">
              <a:buNone/>
              <a:defRPr lang="es-es" sz="2000"/>
            </a:pPr>
            <a:r>
              <a:rPr lang="es-es">
                <a:latin typeface="Consolas" pitchFamily="3" charset="0"/>
                <a:ea typeface="Gill Sans MT" pitchFamily="0" charset="0"/>
                <a:cs typeface="Gill Sans MT" pitchFamily="0" charset="0"/>
              </a:rPr>
              <a:t>}</a:t>
            </a:r>
            <a:endParaRPr lang="es-es">
              <a:latin typeface="Consolas" pitchFamily="3" charset="0"/>
              <a:ea typeface="Gill Sans MT" pitchFamily="0" charset="0"/>
              <a:cs typeface="Gill Sans MT" pitchFamily="0" charset="0"/>
            </a:endParaRPr>
          </a:p>
          <a:p>
            <a:pPr marL="82550" indent="0">
              <a:buNone/>
              <a:defRPr lang="es-es" sz="2000"/>
            </a:p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5459-17D2-A7A2-9C4A-E1F71A046AB4}" type="slidenum">
              <a:t>12</a:t>
            </a:fld>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yBgAAXQUAAAo3AACWKAAAAAAAACYAAAAIAAAAASAAAAAAAAA="/>
              </a:ext>
            </a:extLst>
          </p:cNvSpPr>
          <p:nvPr>
            <p:ph type="body" idx="1"/>
          </p:nvPr>
        </p:nvSpPr>
        <p:spPr>
          <a:xfrm>
            <a:off x="1129030" y="871855"/>
            <a:ext cx="7818120" cy="5725795"/>
          </a:xfrm>
        </p:spPr>
        <p:txBody>
          <a:bodyPr vert="horz" wrap="square" lIns="91440" tIns="45720" rIns="91440" bIns="45720" numCol="1" spcCol="215900" anchor="t">
            <a:prstTxWarp prst="textNoShape">
              <a:avLst/>
            </a:prstTxWarp>
          </a:bodyPr>
          <a:lstStyle/>
          <a:p>
            <a:pPr>
              <a:defRPr lang="es-es" sz="1400"/>
            </a:pPr>
            <a:r>
              <a:t>Si usamos un parámetro de tipo Rest no podemos poner ningún otro después,  pero sí podríamos ponerlos antes.</a:t>
            </a:r>
          </a:p>
          <a:p>
            <a:pPr marL="82550" indent="0">
              <a:buNone/>
              <a:defRPr lang="es-es" sz="1400"/>
            </a:pPr>
            <a:r>
              <a:rPr lang="es-es">
                <a:latin typeface="Consolas" pitchFamily="3" charset="0"/>
                <a:ea typeface="Gill Sans MT" pitchFamily="0" charset="0"/>
                <a:cs typeface="Gill Sans MT" pitchFamily="0" charset="0"/>
              </a:rPr>
              <a:t>function suma(numero,...numeros){</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var resultado = 0;</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resultado += numero * 10;</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numeros.forEach(function (numero) {</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resultado += numero;</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return resultado;</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function suma(...numeros, numero){</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var resultado = 0;</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resultado += numero * 10;</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numeros.forEach(function (numero) {</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resultado += numero;</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  return resultado;</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a:t>
            </a:r>
            <a:endParaRPr lang="es-es">
              <a:latin typeface="Consolas" pitchFamily="3" charset="0"/>
              <a:ea typeface="Gill Sans MT" pitchFamily="0" charset="0"/>
              <a:cs typeface="Gill Sans MT" pitchFamily="0" charset="0"/>
            </a:endParaRPr>
          </a:p>
          <a:p>
            <a:pPr marL="82550" indent="0">
              <a:buNone/>
              <a:defRPr lang="es-es" sz="1400"/>
            </a:pPr>
            <a:r>
              <a:rPr lang="es-es">
                <a:latin typeface="Consolas" pitchFamily="3" charset="0"/>
                <a:ea typeface="Gill Sans MT" pitchFamily="0" charset="0"/>
                <a:cs typeface="Gill Sans MT" pitchFamily="0" charset="0"/>
              </a:rPr>
              <a:t>suma(5,1,2,3,4);</a:t>
            </a:r>
            <a:endParaRPr lang="es-es">
              <a:latin typeface="Consolas" pitchFamily="3" charset="0"/>
              <a:ea typeface="Gill Sans MT" pitchFamily="0" charset="0"/>
              <a:cs typeface="Gill Sans MT" pitchFamily="0" charset="0"/>
            </a:endParaRPr>
          </a:p>
          <a:p>
            <a:pPr marL="82550" indent="0">
              <a:buNone/>
              <a:defRPr lang="es-es" sz="1400"/>
            </a:pPr>
          </a:p>
          <a:p>
            <a:pPr marL="82550" indent="0">
              <a:buNone/>
              <a:defRPr lang="es-es" sz="1400"/>
            </a:pPr>
          </a:p>
        </p:txBody>
      </p:sp>
      <p:sp>
        <p:nvSpPr>
          <p:cNvPr id="3"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7A69-27D2-A78C-9C4A-D1D934046A84}" type="slidenum">
              <a:t>13</a:t>
            </a:fld>
          </a:p>
        </p:txBody>
      </p:sp>
      <p:sp>
        <p:nvSpPr>
          <p:cNvPr id="4"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BDBAAAEAAAACYAAAAIAAAAASAAAAAAAAA="/>
              </a:ext>
            </a:extLst>
          </p:cNvSpPr>
          <p:nvPr>
            <p:ph type="title"/>
          </p:nvPr>
        </p:nvSpPr>
        <p:spPr>
          <a:xfrm>
            <a:off x="1115695" y="274955"/>
            <a:ext cx="7818120" cy="417830"/>
          </a:xfrm>
        </p:spPr>
        <p:txBody>
          <a:bodyPr vert="horz" wrap="square" lIns="91440" tIns="45720" rIns="91440" bIns="45720" numCol="1" spcCol="215900" anchor="ctr">
            <a:prstTxWarp prst="textNoShape">
              <a:avLst/>
            </a:prstTxWarp>
          </a:bodyPr>
          <a:lstStyle/>
          <a:p>
            <a:pPr>
              <a:defRPr lang="es-es"/>
            </a:pPr>
            <a:r>
              <a:t>Parámetros de tipo Rest</a:t>
            </a:r>
          </a:p>
        </p:txBody>
      </p:sp>
      <p:sp>
        <p:nvSpPr>
          <p:cNvPr id="5" name="Conector recto 6"/>
          <p:cNvSpPr>
            <a:extLst>
              <a:ext uri="smNativeData">
                <pr:smNativeData xmlns:pr="smNativeData" val="SMDATA_13_Pq4cXh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P8AAABz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wAAAH9/fwDn3skDzMzMAMDA/wB/f38AAAAAAAAAAAAAAAAAAAAAAAAAAAAhAAAAGAAAABQAAAAGCQAAMhgAAC8bAAC8IAAAEAAAACYAAAAIAAAA//////////8="/>
              </a:ext>
            </a:extLst>
          </p:cNvSpPr>
          <p:nvPr/>
        </p:nvSpPr>
        <p:spPr>
          <a:xfrm>
            <a:off x="1466850" y="3933190"/>
            <a:ext cx="2952115" cy="1388110"/>
          </a:xfrm>
          <a:prstGeom prst="line">
            <a:avLst/>
          </a:prstGeom>
          <a:noFill/>
          <a:ln w="73025" cap="flat" cmpd="sng" algn="ctr">
            <a:solidFill>
              <a:srgbClr val="FF0000"/>
            </a:solidFill>
            <a:prstDash val="solid"/>
            <a:headEnd type="none"/>
            <a:tailEnd type="none"/>
          </a:ln>
          <a:effectLst/>
        </p:spPr>
      </p:sp>
      <p:sp>
        <p:nvSpPr>
          <p:cNvPr id="6" name="Conector recto 8"/>
          <p:cNvSpPr>
            <a:extLst>
              <a:ext uri="smNativeData">
                <pr:smNativeData xmlns:pr="smNativeData" val="SMDATA_13_Pq4cXh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P8AAABz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wAAAH9/fwDn3skDzMzMAMDA/wB/f38AAAAAAAAAAAAAAAAAAAAAAAAAAAAhAAAAGAAAABQAAADvCQAARxkAAEYaAABNIQAAEAAAACYAAAAIAAAA//////////8="/>
              </a:ext>
            </a:extLst>
          </p:cNvSpPr>
          <p:nvPr/>
        </p:nvSpPr>
        <p:spPr>
          <a:xfrm flipV="1">
            <a:off x="1614805" y="4109085"/>
            <a:ext cx="2656205" cy="1304290"/>
          </a:xfrm>
          <a:prstGeom prst="line">
            <a:avLst/>
          </a:prstGeom>
          <a:noFill/>
          <a:ln w="73025" cap="flat" cmpd="sng" algn="ctr">
            <a:solidFill>
              <a:srgbClr val="FF0000"/>
            </a:solidFill>
            <a:prstDash val="solid"/>
            <a:headEnd type="none"/>
            <a:tailEnd type="none"/>
          </a:ln>
          <a:effectLst/>
        </p:spPr>
      </p:sp>
      <p:sp>
        <p:nvSpPr>
          <p:cNvPr id="7" name="CuadroTexto 10"/>
          <p:cNvSpPr>
            <a:extLst>
              <a:ext uri="smNativeData">
                <pr:smNativeData xmlns:pr="smNativeData" val="SMDATA_13_Pq4cXh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AKJQAAVRYAAP00AACJJAAAECAAACYAAAAIAAAA//////////8="/>
              </a:ext>
            </a:extLst>
          </p:cNvSpPr>
          <p:nvPr/>
        </p:nvSpPr>
        <p:spPr>
          <a:xfrm>
            <a:off x="6021070" y="3630295"/>
            <a:ext cx="2592705" cy="2308860"/>
          </a:xfrm>
          <a:prstGeom prst="rect">
            <a:avLst/>
          </a:prstGeom>
          <a:noFill/>
          <a:ln>
            <a:noFill/>
          </a:ln>
          <a:effectLst/>
        </p:spPr>
        <p:txBody>
          <a:bodyPr vert="horz" wrap="square" lIns="91440" tIns="45720" rIns="91440" bIns="45720" numCol="1" spcCol="215900" anchor="t"/>
          <a:lstStyle/>
          <a:p>
            <a:pPr>
              <a:defRPr lang="es-es"/>
            </a:pPr>
            <a:r>
              <a:t>La primera función funciona bien. La segunda falla ya al declararla y arroja un error de sintaxis que indica como que despues de un Rest no puede haber otro parámetro.</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lwUAAPU2AAAkKAAAEAAAACYAAAAIAAAAASAAAAAAAAA="/>
              </a:ext>
            </a:extLst>
          </p:cNvSpPr>
          <p:nvPr>
            <p:ph type="body" idx="1"/>
          </p:nvPr>
        </p:nvSpPr>
        <p:spPr>
          <a:xfrm>
            <a:off x="1115695" y="908685"/>
            <a:ext cx="7818120" cy="5616575"/>
          </a:xfrm>
        </p:spPr>
        <p:txBody>
          <a:bodyPr vert="horz" wrap="square" lIns="91440" tIns="45720" rIns="91440" bIns="45720" numCol="1" spcCol="215900" anchor="t">
            <a:prstTxWarp prst="textNoShape">
              <a:avLst/>
            </a:prstTxWarp>
          </a:bodyPr>
          <a:lstStyle/>
          <a:p>
            <a:pPr>
              <a:defRPr lang="es-es"/>
            </a:pPr>
            <a:r>
              <a:t>Los parámetros spread convierten un array a una serie de parámetros.</a:t>
            </a:r>
          </a:p>
          <a:p>
            <a:pPr>
              <a:defRPr lang="es-es"/>
            </a:pPr>
            <a:r>
              <a:t>La sintaxis es igual a la de los parámetros Rest</a:t>
            </a:r>
          </a:p>
          <a:p>
            <a:pPr marL="82550" indent="0">
              <a:buNone/>
              <a:defRPr lang="es-es"/>
            </a:pPr>
            <a:r>
              <a:rPr lang="es-es" sz="2400">
                <a:latin typeface="Consolas" pitchFamily="3" charset="0"/>
                <a:ea typeface="Gill Sans MT" pitchFamily="0" charset="0"/>
                <a:cs typeface="Gill Sans MT" pitchFamily="0" charset="0"/>
              </a:rPr>
              <a:t>var parametros = [1, 8, 3, 7];</a:t>
            </a:r>
            <a:endParaRPr lang="es-es" sz="2400">
              <a:latin typeface="Consolas" pitchFamily="3" charset="0"/>
              <a:ea typeface="Gill Sans MT" pitchFamily="0" charset="0"/>
              <a:cs typeface="Gill Sans MT" pitchFamily="0" charset="0"/>
            </a:endParaRPr>
          </a:p>
          <a:p>
            <a:pPr marL="82550" indent="0">
              <a:buNone/>
              <a:defRPr lang="es-es"/>
            </a:pPr>
            <a:r>
              <a:rPr lang="es-es" sz="2400">
                <a:latin typeface="Consolas" pitchFamily="3" charset="0"/>
                <a:ea typeface="Gill Sans MT" pitchFamily="0" charset="0"/>
                <a:cs typeface="Gill Sans MT" pitchFamily="0" charset="0"/>
              </a:rPr>
              <a:t>function suma(a,b,c,d){</a:t>
            </a:r>
            <a:endParaRPr lang="es-es" sz="2400">
              <a:latin typeface="Consolas" pitchFamily="3" charset="0"/>
              <a:ea typeface="Gill Sans MT" pitchFamily="0" charset="0"/>
              <a:cs typeface="Gill Sans MT" pitchFamily="0" charset="0"/>
            </a:endParaRPr>
          </a:p>
          <a:p>
            <a:pPr marL="82550" indent="0">
              <a:buNone/>
              <a:defRPr lang="es-es"/>
            </a:pPr>
            <a:r>
              <a:rPr lang="es-es" sz="2400">
                <a:latin typeface="Consolas" pitchFamily="3" charset="0"/>
                <a:ea typeface="Gill Sans MT" pitchFamily="0" charset="0"/>
                <a:cs typeface="Gill Sans MT" pitchFamily="0" charset="0"/>
              </a:rPr>
              <a:t> 	return a+b+c+d;</a:t>
            </a:r>
            <a:endParaRPr lang="es-es" sz="2400">
              <a:latin typeface="Consolas" pitchFamily="3" charset="0"/>
              <a:ea typeface="Gill Sans MT" pitchFamily="0" charset="0"/>
              <a:cs typeface="Gill Sans MT" pitchFamily="0" charset="0"/>
            </a:endParaRPr>
          </a:p>
          <a:p>
            <a:pPr marL="82550" indent="0">
              <a:buNone/>
              <a:defRPr lang="es-es"/>
            </a:pPr>
            <a:r>
              <a:rPr lang="es-es" sz="2400">
                <a:latin typeface="Consolas" pitchFamily="3" charset="0"/>
                <a:ea typeface="Gill Sans MT" pitchFamily="0" charset="0"/>
                <a:cs typeface="Gill Sans MT" pitchFamily="0" charset="0"/>
              </a:rPr>
              <a:t>}</a:t>
            </a:r>
            <a:endParaRPr lang="es-es" sz="2400">
              <a:latin typeface="Consolas" pitchFamily="3" charset="0"/>
              <a:ea typeface="Gill Sans MT" pitchFamily="0" charset="0"/>
              <a:cs typeface="Gill Sans MT" pitchFamily="0" charset="0"/>
            </a:endParaRPr>
          </a:p>
          <a:p>
            <a:pPr marL="82550" indent="0">
              <a:buNone/>
              <a:defRPr lang="es-es"/>
            </a:pPr>
            <a:r>
              <a:rPr lang="es-es" sz="2400">
                <a:latin typeface="Consolas" pitchFamily="3" charset="0"/>
                <a:ea typeface="Gill Sans MT" pitchFamily="0" charset="0"/>
                <a:cs typeface="Gill Sans MT" pitchFamily="0" charset="0"/>
              </a:rPr>
              <a:t>suma(...parametros); // DEVUELVE 19</a:t>
            </a:r>
            <a:endParaRPr lang="es-es" sz="2400">
              <a:latin typeface="Consolas" pitchFamily="3" charset="0"/>
              <a:ea typeface="Gill Sans MT" pitchFamily="0" charset="0"/>
              <a:cs typeface="Gill Sans MT" pitchFamily="0" charset="0"/>
            </a:endParaRPr>
          </a:p>
          <a:p>
            <a:pPr marL="82550" indent="0">
              <a:buNone/>
              <a:defRPr lang="es-es"/>
            </a:pPr>
            <a:r>
              <a:rPr lang="es-es" sz="2800"/>
              <a:t>Explicación parámetros Rest y Spread:</a:t>
            </a:r>
            <a:endParaRPr lang="es-es" sz="2800"/>
          </a:p>
          <a:p>
            <a:pPr marL="82550" indent="0">
              <a:buNone/>
              <a:defRPr lang="es-es"/>
            </a:pPr>
            <a:r>
              <a:rPr lang="es-es" sz="2800">
                <a:hlinkClick r:id="rId2"/>
              </a:rPr>
              <a:t>https://www.youtube.com/watch?v=xoLsbVGJIyE</a:t>
            </a:r>
            <a:endParaRPr lang="es-es" sz="2800"/>
          </a:p>
        </p:txBody>
      </p:sp>
      <p:sp>
        <p:nvSpPr>
          <p:cNvPr id="3"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Cqp7T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78C0-8ED2-A78E-9C4A-78DB36046A2D}" type="slidenum">
              <a:t>14</a:t>
            </a:fld>
          </a:p>
        </p:txBody>
      </p:sp>
      <p:sp>
        <p:nvSpPr>
          <p:cNvPr id="4"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BDBAAAEAAAACYAAAAIAAAAASAAAAAAAAA="/>
              </a:ext>
            </a:extLst>
          </p:cNvSpPr>
          <p:nvPr>
            <p:ph type="title"/>
          </p:nvPr>
        </p:nvSpPr>
        <p:spPr>
          <a:xfrm>
            <a:off x="1115695" y="274955"/>
            <a:ext cx="7818120" cy="417830"/>
          </a:xfrm>
        </p:spPr>
        <p:txBody>
          <a:bodyPr vert="horz" wrap="square" lIns="91440" tIns="45720" rIns="91440" bIns="45720" numCol="1" spcCol="215900" anchor="ctr">
            <a:prstTxWarp prst="textNoShape">
              <a:avLst/>
            </a:prstTxWarp>
          </a:bodyPr>
          <a:lstStyle/>
          <a:p>
            <a:pPr>
              <a:defRPr lang="es-es"/>
            </a:pPr>
            <a:r>
              <a:t>Parámetros de tipo Spread</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PU2AAAmBQAAEAAAACYAAAAIAAAAASAAAAAAAAA="/>
              </a:ext>
            </a:extLst>
          </p:cNvSpPr>
          <p:nvPr>
            <p:ph type="title"/>
          </p:nvPr>
        </p:nvSpPr>
        <p:spPr>
          <a:xfrm>
            <a:off x="1115695" y="116840"/>
            <a:ext cx="7818120" cy="720090"/>
          </a:xfrm>
        </p:spPr>
        <p:txBody>
          <a:bodyPr vert="horz" wrap="square" lIns="91440" tIns="45720" rIns="91440" bIns="45720" numCol="1" spcCol="215900" anchor="ctr">
            <a:prstTxWarp prst="textNoShape">
              <a:avLst/>
            </a:prstTxWarp>
          </a:bodyPr>
          <a:lstStyle/>
          <a:p>
            <a:pPr>
              <a:defRPr lang="es-es"/>
            </a:pPr>
            <a:r>
              <a:t>Ámbito de las variables</a:t>
            </a:r>
          </a:p>
        </p:txBody>
      </p:sp>
      <p:sp>
        <p:nvSpPr>
          <p:cNvPr id="3" name="2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TwYAAPU2AACWKAAAAAAAACYAAAAIAAAAASAAAAAAAAA="/>
              </a:ext>
            </a:extLst>
          </p:cNvSpPr>
          <p:nvPr>
            <p:ph type="body" idx="1"/>
          </p:nvPr>
        </p:nvSpPr>
        <p:spPr>
          <a:xfrm>
            <a:off x="1115695" y="1025525"/>
            <a:ext cx="7818120" cy="5572125"/>
          </a:xfrm>
        </p:spPr>
        <p:txBody>
          <a:bodyPr vert="horz" wrap="square" lIns="91440" tIns="45720" rIns="91440" bIns="45720" numCol="1" spcCol="215900" anchor="t">
            <a:prstTxWarp prst="textNoShape">
              <a:avLst/>
            </a:prstTxWarp>
          </a:bodyPr>
          <a:lstStyle/>
          <a:p>
            <a:pPr>
              <a:defRPr lang="es-es" sz="1400"/>
            </a:pPr>
            <a:r>
              <a:t>Las </a:t>
            </a:r>
            <a:r>
              <a:rPr lang="es-es" b="1"/>
              <a:t>variables locales </a:t>
            </a:r>
            <a:r>
              <a:t>definidas dentro de una función, solo están accesibles dentro de esa función. Se pueden declarar variables con el mismo nombre locales a funciones. La variable local desaparece cuando finaliza la función.</a:t>
            </a:r>
          </a:p>
          <a:p>
            <a:pPr>
              <a:defRPr lang="es-es" sz="1400"/>
            </a:pPr>
            <a:r>
              <a:t>Una variable declarada mediante la palabra reservada </a:t>
            </a:r>
            <a:r>
              <a:rPr lang="es-es" b="1"/>
              <a:t>var</a:t>
            </a:r>
            <a:r>
              <a:t> es local al lugar donde se define, siendo global en caso contrario.</a:t>
            </a:r>
          </a:p>
          <a:p>
            <a:pPr>
              <a:defRPr lang="es-es" sz="1400"/>
            </a:pPr>
            <a:r>
              <a:t>El alcance de una </a:t>
            </a:r>
            <a:r>
              <a:rPr lang="es-es" b="1"/>
              <a:t>variable global</a:t>
            </a:r>
            <a:r>
              <a:t>, se limita al documento actual que está cargado en la ventana del navegador o en un </a:t>
            </a:r>
            <a:r>
              <a:rPr lang="es-es" b="1"/>
              <a:t>frame</a:t>
            </a:r>
            <a:r>
              <a:t>. </a:t>
            </a:r>
          </a:p>
          <a:p>
            <a:pPr>
              <a:defRPr lang="es-es" sz="1400"/>
            </a:pPr>
            <a:r>
              <a:t>Cuando se inicializa una variable como variable global, todas las instrucciones del script (incluidas las instrucciones que están dentro de las funciones) tendrán acceso directo al valor de esa variable. </a:t>
            </a:r>
          </a:p>
          <a:p>
            <a:pPr>
              <a:defRPr lang="es-es" sz="1400"/>
            </a:pPr>
            <a:r>
              <a:t>Todas las instrucciones podrán leer y modificar el valor de esa variable global.</a:t>
            </a:r>
          </a:p>
          <a:p>
            <a:pPr>
              <a:defRPr lang="es-es" sz="1400"/>
            </a:pPr>
            <a:r>
              <a:t>Al cerrar una página, todas las variables definidas en esa página se eliminarán de la memoria para siempre. Si es necesario que el valor de una variable persista de una página a otra, hay que utilizar técnicas que permitan almacenar esa variable (cookies, etc.).</a:t>
            </a:r>
          </a:p>
          <a:p>
            <a:pPr>
              <a:defRPr lang="es-es" sz="1400"/>
            </a:pPr>
            <a:r>
              <a:t>Reutilizar el nombre de una variable global como local es uno de los </a:t>
            </a:r>
            <a:r>
              <a:rPr lang="es-es" b="1" i="1"/>
              <a:t>bugs</a:t>
            </a:r>
            <a:r>
              <a:t> más difíciles de encontrar en el código ya que la variable local, en momentos puntuales,  ocultará el valor de la variable global, sin avisarnos de ello.</a:t>
            </a:r>
          </a:p>
          <a:p>
            <a:pPr>
              <a:defRPr lang="es-es" sz="1400"/>
            </a:pPr>
            <a:r>
              <a:t>No reutilizar un nombre de variable global como local en una función</a:t>
            </a:r>
          </a:p>
          <a:p>
            <a:pPr>
              <a:defRPr lang="es-es" sz="1400"/>
            </a:pPr>
            <a:r>
              <a:t>No declarar una variable global dentro de una función</a:t>
            </a:r>
          </a:p>
          <a:p>
            <a:pPr>
              <a:defRPr lang="es-es" sz="1400"/>
            </a:p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4A77-39D2-A7BC-9C4A-CFE904046A9A}" type="slidenum">
              <a:t>15</a:t>
            </a:fld>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pc7z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JBwAARAEAAL42AABDBAAAEAAAACYAAAAIAAAAASAAAAAAAAA="/>
              </a:ext>
            </a:extLst>
          </p:cNvSpPr>
          <p:nvPr>
            <p:ph type="title"/>
          </p:nvPr>
        </p:nvSpPr>
        <p:spPr>
          <a:xfrm>
            <a:off x="1224915" y="205740"/>
            <a:ext cx="7673975" cy="487045"/>
          </a:xfrm>
        </p:spPr>
        <p:txBody>
          <a:bodyPr vert="horz" wrap="square" lIns="91440" tIns="45720" rIns="91440" bIns="45720" numCol="1" spcCol="215900" anchor="ctr">
            <a:prstTxWarp prst="textNoShape">
              <a:avLst/>
            </a:prstTxWarp>
          </a:bodyPr>
          <a:lstStyle/>
          <a:p>
            <a:pPr>
              <a:defRPr lang="es-es"/>
            </a:pPr>
            <a:r>
              <a:t>Variables automáticamente globales</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lwUAAPU2AACWKAAAAAAAACYAAAAIAAAAASAAAAAAAAA="/>
              </a:ext>
            </a:extLst>
          </p:cNvSpPr>
          <p:nvPr>
            <p:ph type="body" idx="1"/>
          </p:nvPr>
        </p:nvSpPr>
        <p:spPr>
          <a:xfrm>
            <a:off x="1259840" y="908685"/>
            <a:ext cx="7673975" cy="5688965"/>
          </a:xfrm>
        </p:spPr>
        <p:txBody>
          <a:bodyPr vert="horz" wrap="square" lIns="91440" tIns="45720" rIns="91440" bIns="45720" numCol="1" spcCol="215900" anchor="t">
            <a:prstTxWarp prst="textNoShape">
              <a:avLst/>
            </a:prstTxWarp>
          </a:bodyPr>
          <a:lstStyle/>
          <a:p>
            <a:pPr>
              <a:defRPr lang="es-es" sz="1800"/>
            </a:pPr>
            <a:r>
              <a:t>Cuando asignamos un valor a una variable que no ha sido declarada antes, esta se convierte en global. Supongamos la siguiente función.</a:t>
            </a:r>
          </a:p>
          <a:p>
            <a:pPr marL="82550" indent="0">
              <a:buNone/>
              <a:defRPr lang="es-es" sz="1800"/>
            </a:pPr>
            <a:r>
              <a:rPr lang="es-es">
                <a:latin typeface="Consolas" pitchFamily="3" charset="0"/>
                <a:ea typeface="Gill Sans MT" pitchFamily="0" charset="0"/>
                <a:cs typeface="Courier New" pitchFamily="3" charset="0"/>
              </a:rPr>
              <a:t>function mostrarMensaje(){</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mensaje= “Esto es un mensaje”</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alert (mensaje);</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mostrarMensaje();</a:t>
            </a:r>
            <a:endParaRPr lang="es-es">
              <a:latin typeface="Consolas" pitchFamily="3" charset="0"/>
              <a:ea typeface="Gill Sans MT" pitchFamily="0" charset="0"/>
              <a:cs typeface="Courier New" pitchFamily="3" charset="0"/>
            </a:endParaRPr>
          </a:p>
          <a:p>
            <a:pPr>
              <a:defRPr lang="es-es" sz="1800"/>
            </a:pPr>
            <a:r>
              <a:t>La variable mensaje será por tanto global y estará accesible desde cualquier punto de la página.</a:t>
            </a:r>
          </a:p>
          <a:p>
            <a:pPr>
              <a:defRPr lang="es-es" sz="1800"/>
            </a:pPr>
            <a:r>
              <a:t>Para evitar esto, podemos utilizar </a:t>
            </a:r>
            <a:r>
              <a:rPr lang="es-es" b="1">
                <a:solidFill>
                  <a:srgbClr val="FF0000"/>
                </a:solidFill>
              </a:rPr>
              <a:t>use strict</a:t>
            </a:r>
            <a:r>
              <a:rPr lang="es-es">
                <a:solidFill>
                  <a:srgbClr val="FF0000"/>
                </a:solidFill>
              </a:rPr>
              <a:t> </a:t>
            </a:r>
            <a:r>
              <a:t>al principio de nuestro código</a:t>
            </a:r>
          </a:p>
          <a:p>
            <a:pPr marL="82550" indent="0">
              <a:buNone/>
              <a:defRPr lang="es-es" sz="1800"/>
            </a:pPr>
            <a:r>
              <a:rPr lang="en-us">
                <a:latin typeface="Consolas" pitchFamily="3" charset="0"/>
                <a:ea typeface="Gill Sans MT" pitchFamily="0" charset="0"/>
                <a:cs typeface="Gill Sans MT" pitchFamily="0" charset="0"/>
              </a:rPr>
              <a:t>"use strict";</a:t>
            </a:r>
            <a:endParaRPr lang="en-us">
              <a:latin typeface="Consolas" pitchFamily="3" charset="0"/>
              <a:ea typeface="Gill Sans MT" pitchFamily="0" charset="0"/>
              <a:cs typeface="Gill Sans MT" pitchFamily="0" charset="0"/>
            </a:endParaRPr>
          </a:p>
          <a:p>
            <a:pPr marL="82550" indent="0">
              <a:buNone/>
              <a:defRPr lang="es-es" sz="1800"/>
            </a:pPr>
            <a:r>
              <a:rPr lang="en-us">
                <a:latin typeface="Consolas" pitchFamily="3" charset="0"/>
                <a:ea typeface="Gill Sans MT" pitchFamily="0" charset="0"/>
                <a:cs typeface="Gill Sans MT" pitchFamily="0" charset="0"/>
              </a:rPr>
              <a:t>saludo = "hola";  </a:t>
            </a:r>
            <a:endParaRPr lang="en-us">
              <a:latin typeface="Consolas" pitchFamily="3" charset="0"/>
              <a:ea typeface="Gill Sans MT" pitchFamily="0" charset="0"/>
              <a:cs typeface="Gill Sans MT" pitchFamily="0" charset="0"/>
            </a:endParaRPr>
          </a:p>
          <a:p>
            <a:pPr>
              <a:defRPr lang="es-es" sz="1800"/>
            </a:pPr>
            <a:r>
              <a:rPr lang="en-us"/>
              <a:t>Este código producirá un error ya que la variable saludo no está definida.</a:t>
            </a:r>
          </a:p>
          <a:p>
            <a:pPr marL="82550" indent="0">
              <a:buNone/>
              <a:defRPr lang="es-es" sz="1800"/>
            </a:p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7749-07D2-A781-9C4A-F1D439046AA4}" type="slidenum">
              <a:t>16</a:t>
            </a:fld>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JYh0j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sQEAAPU2AAB1BAAAEAAAACYAAAAIAAAAASAAAAAAAAA="/>
              </a:ext>
            </a:extLst>
          </p:cNvSpPr>
          <p:nvPr>
            <p:ph type="title"/>
          </p:nvPr>
        </p:nvSpPr>
        <p:spPr>
          <a:xfrm>
            <a:off x="1187450" y="274955"/>
            <a:ext cx="7746365" cy="449580"/>
          </a:xfrm>
        </p:spPr>
        <p:txBody>
          <a:bodyPr vert="horz" wrap="square" lIns="91440" tIns="45720" rIns="91440" bIns="45720" numCol="1" spcCol="215900" anchor="ctr">
            <a:prstTxWarp prst="textNoShape">
              <a:avLst/>
            </a:prstTxWarp>
          </a:bodyPr>
          <a:lstStyle/>
          <a:p>
            <a:pPr>
              <a:defRPr lang="es-es"/>
            </a:pPr>
            <a:r>
              <a:rPr lang="es-es" sz="2800"/>
              <a:t>Variables globales y locales con el mismo nombre</a:t>
            </a:r>
            <a:endParaRPr lang="es-es" sz="2800"/>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tAQAAPU2AAAkKAAAEAAAACYAAAAIAAAAASAAAAAAAAA="/>
              </a:ext>
            </a:extLst>
          </p:cNvSpPr>
          <p:nvPr>
            <p:ph type="body" idx="1"/>
          </p:nvPr>
        </p:nvSpPr>
        <p:spPr>
          <a:xfrm>
            <a:off x="1187450" y="764540"/>
            <a:ext cx="7746365" cy="5760720"/>
          </a:xfrm>
        </p:spPr>
        <p:txBody>
          <a:bodyPr vert="horz" wrap="square" lIns="91440" tIns="45720" rIns="91440" bIns="45720" numCol="1" spcCol="215900" anchor="t">
            <a:prstTxWarp prst="textNoShape">
              <a:avLst/>
            </a:prstTxWarp>
          </a:bodyPr>
          <a:lstStyle/>
          <a:p>
            <a:pPr>
              <a:defRPr lang="es-es"/>
            </a:pPr>
            <a:r>
              <a:t>Sea el código siguiente</a:t>
            </a:r>
          </a:p>
          <a:p>
            <a:pPr marL="82550" indent="0">
              <a:buNone/>
              <a:defRPr lang="es-es"/>
            </a:pPr>
            <a:r>
              <a:rPr lang="es-es" sz="2800">
                <a:latin typeface="Consolas" pitchFamily="3" charset="0"/>
                <a:ea typeface="Gill Sans MT" pitchFamily="0" charset="0"/>
                <a:cs typeface="Courier New" pitchFamily="3" charset="0"/>
              </a:rPr>
              <a:t>var variable = “fuera”;</a:t>
            </a:r>
            <a:endParaRPr lang="es-es" sz="2800">
              <a:latin typeface="Consolas" pitchFamily="3" charset="0"/>
              <a:ea typeface="Gill Sans MT" pitchFamily="0" charset="0"/>
              <a:cs typeface="Courier New" pitchFamily="3" charset="0"/>
            </a:endParaRPr>
          </a:p>
          <a:p>
            <a:pPr marL="82550" indent="0">
              <a:buNone/>
              <a:defRPr lang="es-es"/>
            </a:pPr>
            <a:r>
              <a:rPr lang="es-es" sz="2800">
                <a:latin typeface="Consolas" pitchFamily="3" charset="0"/>
                <a:ea typeface="Gill Sans MT" pitchFamily="0" charset="0"/>
                <a:cs typeface="Courier New" pitchFamily="3" charset="0"/>
              </a:rPr>
              <a:t>function ambito (){</a:t>
            </a:r>
            <a:endParaRPr lang="es-es" sz="2800">
              <a:latin typeface="Consolas" pitchFamily="3" charset="0"/>
              <a:ea typeface="Gill Sans MT" pitchFamily="0" charset="0"/>
              <a:cs typeface="Courier New" pitchFamily="3" charset="0"/>
            </a:endParaRPr>
          </a:p>
          <a:p>
            <a:pPr lvl="1" marL="402590" indent="0">
              <a:buNone/>
              <a:defRPr lang="es-es"/>
            </a:pPr>
            <a:r>
              <a:rPr lang="es-es" sz="2400">
                <a:latin typeface="Consolas" pitchFamily="3" charset="0"/>
                <a:ea typeface="Gill Sans MT" pitchFamily="0" charset="0"/>
                <a:cs typeface="Courier New" pitchFamily="3" charset="0"/>
              </a:rPr>
              <a:t>var variable = “Dentro”;</a:t>
            </a:r>
            <a:endParaRPr lang="es-es" sz="2400">
              <a:latin typeface="Consolas" pitchFamily="3" charset="0"/>
              <a:ea typeface="Gill Sans MT" pitchFamily="0" charset="0"/>
              <a:cs typeface="Courier New" pitchFamily="3" charset="0"/>
            </a:endParaRPr>
          </a:p>
          <a:p>
            <a:pPr lvl="1" marL="402590" indent="0">
              <a:buNone/>
              <a:defRPr lang="es-es"/>
            </a:pPr>
            <a:r>
              <a:rPr lang="es-es" sz="2400">
                <a:latin typeface="Consolas" pitchFamily="3" charset="0"/>
                <a:ea typeface="Gill Sans MT" pitchFamily="0" charset="0"/>
                <a:cs typeface="Courier New" pitchFamily="3" charset="0"/>
              </a:rPr>
              <a:t>alert (variable);</a:t>
            </a:r>
            <a:endParaRPr lang="es-es" sz="2400">
              <a:latin typeface="Consolas" pitchFamily="3" charset="0"/>
              <a:ea typeface="Gill Sans MT" pitchFamily="0" charset="0"/>
              <a:cs typeface="Courier New" pitchFamily="3" charset="0"/>
            </a:endParaRPr>
          </a:p>
          <a:p>
            <a:pPr marL="82550" indent="0">
              <a:buNone/>
              <a:defRPr lang="es-es"/>
            </a:pPr>
            <a:r>
              <a:rPr lang="es-es" sz="2800">
                <a:latin typeface="Consolas" pitchFamily="3" charset="0"/>
                <a:ea typeface="Gill Sans MT" pitchFamily="0" charset="0"/>
                <a:cs typeface="Courier New" pitchFamily="3" charset="0"/>
              </a:rPr>
              <a:t>}</a:t>
            </a:r>
            <a:endParaRPr lang="es-es" sz="2800">
              <a:latin typeface="Consolas" pitchFamily="3" charset="0"/>
              <a:ea typeface="Gill Sans MT" pitchFamily="0" charset="0"/>
              <a:cs typeface="Courier New" pitchFamily="3" charset="0"/>
            </a:endParaRPr>
          </a:p>
          <a:p>
            <a:pPr marL="82550" indent="0">
              <a:buNone/>
              <a:defRPr lang="es-es"/>
            </a:pPr>
            <a:r>
              <a:rPr lang="es-es" sz="3000">
                <a:latin typeface="Consolas" pitchFamily="3" charset="0"/>
                <a:ea typeface="Gill Sans MT" pitchFamily="0" charset="0"/>
                <a:cs typeface="Courier New" pitchFamily="3" charset="0"/>
              </a:rPr>
              <a:t>alert (variable); //devuelve fuera</a:t>
            </a:r>
            <a:endParaRPr lang="es-es" sz="3000">
              <a:latin typeface="Consolas" pitchFamily="3" charset="0"/>
              <a:ea typeface="Gill Sans MT" pitchFamily="0" charset="0"/>
              <a:cs typeface="Courier New" pitchFamily="3" charset="0"/>
            </a:endParaRPr>
          </a:p>
          <a:p>
            <a:pPr marL="82550" indent="0">
              <a:buNone/>
              <a:defRPr lang="es-es"/>
            </a:pPr>
            <a:r>
              <a:rPr lang="es-es" sz="3000">
                <a:latin typeface="Consolas" pitchFamily="3" charset="0"/>
                <a:ea typeface="Gill Sans MT" pitchFamily="0" charset="0"/>
                <a:cs typeface="Courier New" pitchFamily="3" charset="0"/>
              </a:rPr>
              <a:t>ambito(); //devuelve dentro</a:t>
            </a:r>
            <a:endParaRPr lang="es-es" sz="3000">
              <a:latin typeface="Consolas" pitchFamily="3" charset="0"/>
              <a:ea typeface="Gill Sans MT" pitchFamily="0" charset="0"/>
              <a:cs typeface="Courier New" pitchFamily="3" charset="0"/>
            </a:endParaRPr>
          </a:p>
          <a:p>
            <a:pPr marL="82550" indent="0">
              <a:buNone/>
              <a:defRPr lang="es-es"/>
            </a:pPr>
            <a:r>
              <a:rPr lang="es-es" sz="3000">
                <a:latin typeface="Consolas" pitchFamily="3" charset="0"/>
                <a:ea typeface="Gill Sans MT" pitchFamily="0" charset="0"/>
                <a:cs typeface="Courier New" pitchFamily="3" charset="0"/>
              </a:rPr>
              <a:t>alert (variable); // devuelve fuera</a:t>
            </a:r>
            <a:endParaRPr lang="es-es" sz="3000">
              <a:latin typeface="Consolas" pitchFamily="3" charset="0"/>
              <a:ea typeface="Gill Sans MT" pitchFamily="0" charset="0"/>
              <a:cs typeface="Courier New" pitchFamily="3" charset="0"/>
            </a:endParaR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3C67-29D2-A7CA-9C4A-DF9F72046A8A}" type="slidenum">
              <a:t>17</a:t>
            </a:fld>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sQEAAPU2AAC0BAAAEAAAACYAAAAIAAAAASAAAAAAAAA="/>
              </a:ext>
            </a:extLst>
          </p:cNvSpPr>
          <p:nvPr>
            <p:ph type="title"/>
          </p:nvPr>
        </p:nvSpPr>
        <p:spPr>
          <a:xfrm>
            <a:off x="1187450" y="274955"/>
            <a:ext cx="7746365" cy="489585"/>
          </a:xfrm>
        </p:spPr>
        <p:txBody>
          <a:bodyPr vert="horz" wrap="square" lIns="91440" tIns="45720" rIns="91440" bIns="45720" numCol="1" spcCol="215900" anchor="ctr">
            <a:prstTxWarp prst="textNoShape">
              <a:avLst/>
            </a:prstTxWarp>
          </a:bodyPr>
          <a:lstStyle/>
          <a:p>
            <a:pPr>
              <a:defRPr lang="es-es"/>
            </a:pPr>
            <a:r>
              <a:rPr lang="es-es" sz="2800"/>
              <a:t>Variables globales y locales con el mismo nombre</a:t>
            </a:r>
            <a:endParaRPr lang="es-es" sz="2800"/>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JgUAAPU2AABwJgAAEAAAACYAAAAIAAAAASAAAAAAAAA="/>
              </a:ext>
            </a:extLst>
          </p:cNvSpPr>
          <p:nvPr>
            <p:ph type="body" idx="1"/>
          </p:nvPr>
        </p:nvSpPr>
        <p:spPr>
          <a:xfrm>
            <a:off x="1259840" y="836930"/>
            <a:ext cx="7673975" cy="5411470"/>
          </a:xfrm>
        </p:spPr>
        <p:txBody>
          <a:bodyPr vert="horz" wrap="square" lIns="91440" tIns="45720" rIns="91440" bIns="45720" numCol="1" spcCol="215900" anchor="t">
            <a:prstTxWarp prst="textNoShape">
              <a:avLst/>
            </a:prstTxWarp>
          </a:bodyPr>
          <a:lstStyle/>
          <a:p>
            <a:pPr>
              <a:defRPr lang="es-es"/>
            </a:pPr>
            <a:r>
              <a:t>Sea el código siguiente</a:t>
            </a:r>
          </a:p>
          <a:p>
            <a:pPr marL="82550" indent="0">
              <a:buNone/>
              <a:defRPr lang="es-es"/>
            </a:pPr>
            <a:r>
              <a:rPr lang="es-es" sz="2000">
                <a:latin typeface="Consolas" pitchFamily="3" charset="0"/>
                <a:ea typeface="Gill Sans MT" pitchFamily="0" charset="0"/>
                <a:cs typeface="Courier New" pitchFamily="3" charset="0"/>
              </a:rPr>
              <a:t>var variable = “fuera”;</a:t>
            </a:r>
            <a:endParaRPr lang="es-es" sz="2000">
              <a:latin typeface="Consolas" pitchFamily="3" charset="0"/>
              <a:ea typeface="Gill Sans MT" pitchFamily="0" charset="0"/>
              <a:cs typeface="Courier New" pitchFamily="3" charset="0"/>
            </a:endParaRPr>
          </a:p>
          <a:p>
            <a:pPr marL="82550" indent="0">
              <a:buNone/>
              <a:defRPr lang="es-es"/>
            </a:pPr>
            <a:r>
              <a:rPr lang="es-es" sz="2000">
                <a:latin typeface="Consolas" pitchFamily="3" charset="0"/>
                <a:ea typeface="Gill Sans MT" pitchFamily="0" charset="0"/>
                <a:cs typeface="Courier New" pitchFamily="3" charset="0"/>
              </a:rPr>
              <a:t>function ambito (){</a:t>
            </a:r>
            <a:endParaRPr lang="es-es" sz="2000">
              <a:latin typeface="Consolas" pitchFamily="3" charset="0"/>
              <a:ea typeface="Gill Sans MT" pitchFamily="0" charset="0"/>
              <a:cs typeface="Courier New" pitchFamily="3" charset="0"/>
            </a:endParaRPr>
          </a:p>
          <a:p>
            <a:pPr lvl="1" marL="402590" indent="0">
              <a:buNone/>
              <a:defRPr lang="es-es"/>
            </a:pPr>
            <a:r>
              <a:rPr lang="es-es" sz="1800">
                <a:latin typeface="Consolas" pitchFamily="3" charset="0"/>
                <a:ea typeface="Gill Sans MT" pitchFamily="0" charset="0"/>
                <a:cs typeface="Courier New" pitchFamily="3" charset="0"/>
              </a:rPr>
              <a:t>variable = “Dentro”; //se modifica el valor de la //variable global</a:t>
            </a:r>
            <a:endParaRPr lang="es-es" sz="1800">
              <a:latin typeface="Consolas" pitchFamily="3" charset="0"/>
              <a:ea typeface="Gill Sans MT" pitchFamily="0" charset="0"/>
              <a:cs typeface="Courier New" pitchFamily="3" charset="0"/>
            </a:endParaRPr>
          </a:p>
          <a:p>
            <a:pPr lvl="1" marL="402590" indent="0">
              <a:buNone/>
              <a:defRPr lang="es-es"/>
            </a:pPr>
            <a:r>
              <a:rPr lang="es-es" sz="1800">
                <a:latin typeface="Consolas" pitchFamily="3" charset="0"/>
                <a:ea typeface="Gill Sans MT" pitchFamily="0" charset="0"/>
                <a:cs typeface="Courier New" pitchFamily="3" charset="0"/>
              </a:rPr>
              <a:t>alert (variable);</a:t>
            </a:r>
            <a:endParaRPr lang="es-es" sz="1800">
              <a:latin typeface="Consolas" pitchFamily="3" charset="0"/>
              <a:ea typeface="Gill Sans MT" pitchFamily="0" charset="0"/>
              <a:cs typeface="Courier New" pitchFamily="3" charset="0"/>
            </a:endParaRPr>
          </a:p>
          <a:p>
            <a:pPr marL="82550" indent="0">
              <a:buNone/>
              <a:defRPr lang="es-es"/>
            </a:pPr>
            <a:r>
              <a:rPr lang="es-es" sz="2000">
                <a:latin typeface="Consolas" pitchFamily="3" charset="0"/>
                <a:ea typeface="Gill Sans MT" pitchFamily="0" charset="0"/>
                <a:cs typeface="Courier New" pitchFamily="3" charset="0"/>
              </a:rPr>
              <a:t>}</a:t>
            </a:r>
            <a:endParaRPr lang="es-es" sz="2000">
              <a:latin typeface="Consolas" pitchFamily="3" charset="0"/>
              <a:ea typeface="Gill Sans MT" pitchFamily="0" charset="0"/>
              <a:cs typeface="Courier New" pitchFamily="3" charset="0"/>
            </a:endParaRPr>
          </a:p>
          <a:p>
            <a:pPr marL="82550" indent="0">
              <a:buNone/>
              <a:defRPr lang="es-es"/>
            </a:pPr>
            <a:r>
              <a:rPr lang="es-es" sz="2400">
                <a:latin typeface="Consolas" pitchFamily="3" charset="0"/>
                <a:ea typeface="Gill Sans MT" pitchFamily="0" charset="0"/>
                <a:cs typeface="Courier New" pitchFamily="3" charset="0"/>
              </a:rPr>
              <a:t>alert (variable); //devuelve fuera</a:t>
            </a:r>
            <a:endParaRPr lang="es-es" sz="2400">
              <a:latin typeface="Consolas" pitchFamily="3" charset="0"/>
              <a:ea typeface="Gill Sans MT" pitchFamily="0" charset="0"/>
              <a:cs typeface="Courier New" pitchFamily="3" charset="0"/>
            </a:endParaRPr>
          </a:p>
          <a:p>
            <a:pPr marL="82550" indent="0">
              <a:buNone/>
              <a:defRPr lang="es-es"/>
            </a:pPr>
            <a:r>
              <a:rPr lang="es-es" sz="2400">
                <a:latin typeface="Consolas" pitchFamily="3" charset="0"/>
                <a:ea typeface="Gill Sans MT" pitchFamily="0" charset="0"/>
                <a:cs typeface="Courier New" pitchFamily="3" charset="0"/>
              </a:rPr>
              <a:t>ambito(); //devuelve dentro</a:t>
            </a:r>
            <a:endParaRPr lang="es-es" sz="2400">
              <a:latin typeface="Consolas" pitchFamily="3" charset="0"/>
              <a:ea typeface="Gill Sans MT" pitchFamily="0" charset="0"/>
              <a:cs typeface="Courier New" pitchFamily="3" charset="0"/>
            </a:endParaRPr>
          </a:p>
          <a:p>
            <a:pPr marL="82550" indent="0">
              <a:buNone/>
              <a:defRPr lang="es-es"/>
            </a:pPr>
            <a:r>
              <a:rPr lang="es-es" sz="2400">
                <a:latin typeface="Consolas" pitchFamily="3" charset="0"/>
                <a:ea typeface="Gill Sans MT" pitchFamily="0" charset="0"/>
                <a:cs typeface="Courier New" pitchFamily="3" charset="0"/>
              </a:rPr>
              <a:t>alert (variable); // devuelve dentro</a:t>
            </a:r>
            <a:endParaRPr lang="es-es" sz="2400">
              <a:latin typeface="Consolas" pitchFamily="3" charset="0"/>
              <a:ea typeface="Gill Sans MT" pitchFamily="0" charset="0"/>
              <a:cs typeface="Courier New" pitchFamily="3" charset="0"/>
            </a:endParaRPr>
          </a:p>
          <a:p>
            <a:pPr>
              <a:defRPr lang="es-es"/>
            </a:pPr>
            <a:endParaRPr lang="es-es" sz="3600">
              <a:latin typeface="Consolas" pitchFamily="3" charset="0"/>
              <a:ea typeface="Gill Sans MT" pitchFamily="0" charset="0"/>
              <a:cs typeface="Gill Sans MT" pitchFamily="0" charset="0"/>
            </a:endParaR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2860-2ED2-A7DE-9C4A-D88B66046A8D}" type="slidenum">
              <a:t>18</a:t>
            </a:fld>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c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sQEAAPU2AAC0BAAAEAAAACYAAAAIAAAAASAAAAAAAAA="/>
              </a:ext>
            </a:extLst>
          </p:cNvSpPr>
          <p:nvPr>
            <p:ph type="title"/>
          </p:nvPr>
        </p:nvSpPr>
        <p:spPr>
          <a:xfrm>
            <a:off x="1259840" y="274955"/>
            <a:ext cx="7673975" cy="489585"/>
          </a:xfrm>
        </p:spPr>
        <p:txBody>
          <a:bodyPr vert="horz" wrap="square" lIns="91440" tIns="45720" rIns="91440" bIns="45720" numCol="1" spcCol="215900" anchor="ctr">
            <a:prstTxWarp prst="textNoShape">
              <a:avLst/>
            </a:prstTxWarp>
          </a:bodyPr>
          <a:lstStyle/>
          <a:p>
            <a:pPr>
              <a:defRPr lang="es-es"/>
            </a:pPr>
            <a:r>
              <a:t>Hoisting</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lwUAAPU2AABwJgAAAAAAACYAAAAIAAAAASAAAAAAAAA="/>
              </a:ext>
            </a:extLst>
          </p:cNvSpPr>
          <p:nvPr>
            <p:ph type="body" idx="1"/>
          </p:nvPr>
        </p:nvSpPr>
        <p:spPr>
          <a:xfrm>
            <a:off x="1115695" y="908685"/>
            <a:ext cx="7818120" cy="5339715"/>
          </a:xfrm>
        </p:spPr>
        <p:txBody>
          <a:bodyPr vert="horz" wrap="square" lIns="91440" tIns="45720" rIns="91440" bIns="45720" numCol="1" spcCol="215900" anchor="t">
            <a:prstTxWarp prst="textNoShape">
              <a:avLst/>
            </a:prstTxWarp>
          </a:bodyPr>
          <a:lstStyle/>
          <a:p>
            <a:pPr>
              <a:defRPr lang="es-es" sz="2000"/>
            </a:pPr>
            <a:r>
              <a:t>En Javascript, cuando se define una variable en el interior de una función, el intérprete interno pasa a ubicarla al comienzo de su contexto (</a:t>
            </a:r>
            <a:r>
              <a:rPr lang="es-es" i="1"/>
              <a:t>la eleva</a:t>
            </a:r>
            <a:r>
              <a:t>).</a:t>
            </a:r>
          </a:p>
          <a:p>
            <a:pPr marL="82550" indent="0">
              <a:buNone/>
              <a:defRPr lang="es-es" sz="2000"/>
            </a:pPr>
            <a:r>
              <a:rPr lang="en-us">
                <a:latin typeface="Consolas" pitchFamily="3" charset="0"/>
                <a:ea typeface="Gill Sans MT" pitchFamily="0" charset="0"/>
                <a:cs typeface="Gill Sans MT" pitchFamily="0" charset="0"/>
              </a:rPr>
              <a:t>	x = 5; </a:t>
            </a:r>
            <a:br/>
            <a:r>
              <a:rPr lang="en-us">
                <a:latin typeface="Consolas" pitchFamily="3" charset="0"/>
                <a:ea typeface="Gill Sans MT" pitchFamily="0" charset="0"/>
                <a:cs typeface="Gill Sans MT" pitchFamily="0" charset="0"/>
              </a:rPr>
              <a:t>	alert(x);</a:t>
            </a:r>
            <a:br/>
            <a:r>
              <a:rPr lang="en-us">
                <a:latin typeface="Consolas" pitchFamily="3" charset="0"/>
                <a:ea typeface="Gill Sans MT" pitchFamily="0" charset="0"/>
                <a:cs typeface="Gill Sans MT" pitchFamily="0" charset="0"/>
              </a:rPr>
              <a:t>	var x; // Declaración de x</a:t>
            </a:r>
            <a:endParaRPr lang="en-us">
              <a:latin typeface="Consolas" pitchFamily="3" charset="0"/>
              <a:ea typeface="Gill Sans MT" pitchFamily="0" charset="0"/>
              <a:cs typeface="Gill Sans MT" pitchFamily="0" charset="0"/>
            </a:endParaRPr>
          </a:p>
          <a:p>
            <a:pPr marL="82550" indent="0">
              <a:buNone/>
              <a:defRPr lang="es-es" sz="2000"/>
            </a:pPr>
            <a:r>
              <a:rPr lang="en-us">
                <a:latin typeface="Consolas" pitchFamily="3" charset="0"/>
                <a:ea typeface="Gill Sans MT" pitchFamily="0" charset="0"/>
                <a:cs typeface="Gill Sans MT" pitchFamily="0" charset="0"/>
              </a:rPr>
              <a:t>	alert(x);</a:t>
            </a:r>
            <a:endParaRPr lang="en-us">
              <a:latin typeface="Consolas" pitchFamily="3" charset="0"/>
              <a:ea typeface="Gill Sans MT" pitchFamily="0" charset="0"/>
              <a:cs typeface="Gill Sans MT" pitchFamily="0" charset="0"/>
            </a:endParaRPr>
          </a:p>
          <a:p>
            <a:pPr>
              <a:defRPr lang="es-es" sz="2000"/>
            </a:pPr>
            <a:r>
              <a:t>Las variables declaradas con let o const no son elevadas</a:t>
            </a:r>
          </a:p>
          <a:p>
            <a:pPr>
              <a:defRPr lang="es-es" sz="2000"/>
            </a:pPr>
            <a:r>
              <a:t>Para evitar errores y como norma general, es importante declarar todas las variables al principio del ámbito en el que se usan</a:t>
            </a:r>
          </a:p>
          <a:p>
            <a:pPr>
              <a:defRPr lang="es-es" sz="2000"/>
            </a:pPr>
            <a:r>
              <a:rPr lang="es-es">
                <a:hlinkClick r:id="rId2"/>
              </a:rPr>
              <a:t>https://developer.mozilla.org/es/docs/Glossary/Hoisting</a:t>
            </a: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2DEC-A2D2-A7DB-9C4A-548E63046A01}" type="slidenum">
              <a:t>19</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BkBgAAEAAAACYAAAAIAAAAAQAAAAAAAAA="/>
              </a:ext>
            </a:extLst>
          </p:cNvSpPr>
          <p:nvPr>
            <p:ph type="title"/>
          </p:nvPr>
        </p:nvSpPr>
        <p:spPr>
          <a:xfrm>
            <a:off x="1115695" y="188595"/>
            <a:ext cx="7818120" cy="850265"/>
          </a:xfrm>
        </p:spPr>
        <p:txBody>
          <a:bodyPr/>
          <a:lstStyle/>
          <a:p>
            <a:pPr>
              <a:defRPr lang="es-es"/>
            </a:pPr>
            <a:r>
              <a:t>Creación y sintaxis</a:t>
            </a:r>
          </a:p>
        </p:txBody>
      </p:sp>
      <p:sp>
        <p:nvSpPr>
          <p:cNvPr id="3" name="2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6wYAAPU2AAAkKAAAEAAAACYAAAAIAAAAASAAAAAAAAA="/>
              </a:ext>
            </a:extLst>
          </p:cNvSpPr>
          <p:nvPr>
            <p:ph type="body" idx="1"/>
          </p:nvPr>
        </p:nvSpPr>
        <p:spPr>
          <a:xfrm>
            <a:off x="1115695" y="1124585"/>
            <a:ext cx="7818120" cy="5400675"/>
          </a:xfrm>
        </p:spPr>
        <p:txBody>
          <a:bodyPr vert="horz" wrap="square" lIns="91440" tIns="45720" rIns="91440" bIns="45720" numCol="1" spcCol="215900" anchor="t">
            <a:prstTxWarp prst="textNoShape">
              <a:avLst/>
            </a:prstTxWarp>
          </a:bodyPr>
          <a:lstStyle/>
          <a:p>
            <a:pPr marL="82550" indent="0" algn="just">
              <a:buNone/>
              <a:defRPr lang="es-es"/>
            </a:pPr>
            <a:r>
              <a:rPr lang="es-es" sz="1655" b="1">
                <a:latin typeface="Consolas" pitchFamily="3" charset="0"/>
                <a:ea typeface="Gill Sans MT" pitchFamily="0" charset="0"/>
                <a:cs typeface="Courier New" pitchFamily="3" charset="0"/>
              </a:rPr>
              <a:t>function nombreFunción ([parámetro1]....[, parámetroN] ) {</a:t>
            </a:r>
            <a:endParaRPr lang="es-es" sz="1655" b="1">
              <a:latin typeface="Consolas" pitchFamily="3" charset="0"/>
              <a:ea typeface="Gill Sans MT" pitchFamily="0" charset="0"/>
              <a:cs typeface="Courier New" pitchFamily="3" charset="0"/>
            </a:endParaRPr>
          </a:p>
          <a:p>
            <a:pPr marL="82550" indent="0" algn="just">
              <a:buNone/>
              <a:defRPr lang="es-es"/>
            </a:pPr>
            <a:r>
              <a:rPr lang="es-es" sz="1655" b="1">
                <a:latin typeface="Consolas" pitchFamily="3" charset="0"/>
                <a:ea typeface="Gill Sans MT" pitchFamily="0" charset="0"/>
                <a:cs typeface="Courier New" pitchFamily="3" charset="0"/>
              </a:rPr>
              <a:t>  // instrucciones</a:t>
            </a:r>
            <a:endParaRPr lang="es-es" sz="1655" b="1">
              <a:latin typeface="Consolas" pitchFamily="3" charset="0"/>
              <a:ea typeface="Gill Sans MT" pitchFamily="0" charset="0"/>
              <a:cs typeface="Courier New" pitchFamily="3" charset="0"/>
            </a:endParaRPr>
          </a:p>
          <a:p>
            <a:pPr marL="82550" indent="0" algn="just">
              <a:buNone/>
              <a:defRPr lang="es-es"/>
            </a:pPr>
            <a:r>
              <a:rPr lang="es-es" sz="1655" b="1">
                <a:latin typeface="Consolas" pitchFamily="3" charset="0"/>
                <a:ea typeface="Gill Sans MT" pitchFamily="0" charset="0"/>
                <a:cs typeface="Courier New" pitchFamily="3" charset="0"/>
              </a:rPr>
              <a:t>   [ return valor; ] </a:t>
            </a:r>
            <a:endParaRPr lang="es-es" sz="1655" b="1">
              <a:latin typeface="Consolas" pitchFamily="3" charset="0"/>
              <a:ea typeface="Gill Sans MT" pitchFamily="0" charset="0"/>
              <a:cs typeface="Courier New" pitchFamily="3" charset="0"/>
            </a:endParaRPr>
          </a:p>
          <a:p>
            <a:pPr marL="82550" indent="0" algn="just">
              <a:buNone/>
              <a:defRPr lang="es-es"/>
            </a:pPr>
            <a:r>
              <a:rPr lang="gl-es" sz="1840" b="1">
                <a:latin typeface="Consolas" pitchFamily="3" charset="0"/>
                <a:ea typeface="Gill Sans MT" pitchFamily="0" charset="0"/>
                <a:cs typeface="Courier New" pitchFamily="3" charset="0"/>
              </a:rPr>
              <a:t>}</a:t>
            </a:r>
            <a:endParaRPr lang="gl-es" sz="1840" b="1">
              <a:latin typeface="Consolas" pitchFamily="3" charset="0"/>
              <a:ea typeface="Gill Sans MT" pitchFamily="0" charset="0"/>
              <a:cs typeface="Courier New" pitchFamily="3" charset="0"/>
            </a:endParaRPr>
          </a:p>
          <a:p>
            <a:pPr>
              <a:defRPr lang="es-es"/>
            </a:pPr>
            <a:r>
              <a:rPr lang="es-es" sz="2210"/>
              <a:t>Se declaran mediante la palabra reservada </a:t>
            </a:r>
            <a:r>
              <a:rPr lang="es-es" sz="2210" b="1"/>
              <a:t>function</a:t>
            </a:r>
            <a:r>
              <a:rPr lang="es-es" sz="2210"/>
              <a:t> seguida de un nombre de función y unos paréntesis que pueden contener o no, uno o más argumentos o parámetros, separados (en el caso de ser más de uno) por comas.</a:t>
            </a:r>
            <a:endParaRPr lang="es-es" sz="2210"/>
          </a:p>
          <a:p>
            <a:pPr>
              <a:defRPr lang="es-es"/>
            </a:pPr>
            <a:r>
              <a:rPr lang="es-es" sz="2210"/>
              <a:t>El código que ejecutará la función en el momento en que se llame. Este código va encerrado entre llaves a continuación de la declaración.</a:t>
            </a:r>
            <a:endParaRPr lang="es-es" sz="2210"/>
          </a:p>
          <a:p>
            <a:pPr>
              <a:defRPr lang="es-es"/>
            </a:pPr>
            <a:r>
              <a:rPr lang="es-es" sz="2210"/>
              <a:t>La última instrucción de una función debe ser (en caso de existir) la de retornar el valor al programa principal desde donde fue llamada. No es obligatorio que las funciones devuelvan un valor</a:t>
            </a:r>
            <a:endParaRPr lang="es-es" sz="2210"/>
          </a:p>
          <a:p>
            <a:pPr marL="82550" indent="0" algn="just">
              <a:buNone/>
              <a:defRPr lang="es-es"/>
            </a:pPr>
            <a:endParaRPr lang="es-es" sz="1655">
              <a:latin typeface="Courier New" pitchFamily="3" charset="0"/>
              <a:ea typeface="Gill Sans MT" pitchFamily="0" charset="0"/>
              <a:cs typeface="Courier New" pitchFamily="3" charset="0"/>
            </a:endParaR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6FE5-ABD2-A799-9C4A-5DCC21046A08}" type="slidenum">
              <a:t>2</a:t>
            </a:fld>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uAAAAPU2AABDBAAAEAAAACYAAAAIAAAAASAAAAAAAAA="/>
              </a:ext>
            </a:extLst>
          </p:cNvSpPr>
          <p:nvPr>
            <p:ph type="title"/>
          </p:nvPr>
        </p:nvSpPr>
        <p:spPr>
          <a:xfrm>
            <a:off x="1187450" y="116840"/>
            <a:ext cx="7746365" cy="575945"/>
          </a:xfrm>
        </p:spPr>
        <p:txBody>
          <a:bodyPr vert="horz" wrap="square" lIns="91440" tIns="45720" rIns="91440" bIns="45720" numCol="1" spcCol="215900" anchor="ctr">
            <a:prstTxWarp prst="textNoShape">
              <a:avLst/>
            </a:prstTxWarp>
          </a:bodyPr>
          <a:lstStyle/>
          <a:p>
            <a:pPr>
              <a:defRPr lang="es-es"/>
            </a:pPr>
            <a:r>
              <a:t>Funciones anidadas (closures)</a:t>
            </a:r>
          </a:p>
        </p:txBody>
      </p:sp>
      <p:sp>
        <p:nvSpPr>
          <p:cNvPr id="3" name="2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QwQAAPU2AAAHKQAAEAAAACYAAAAIAAAAASAAAAAAAAA="/>
              </a:ext>
            </a:extLst>
          </p:cNvSpPr>
          <p:nvPr>
            <p:ph type="body" idx="1"/>
          </p:nvPr>
        </p:nvSpPr>
        <p:spPr>
          <a:xfrm>
            <a:off x="1187450" y="692785"/>
            <a:ext cx="7746365" cy="5976620"/>
          </a:xfrm>
        </p:spPr>
        <p:txBody>
          <a:bodyPr vert="horz" wrap="square" lIns="91440" tIns="45720" rIns="91440" bIns="45720" numCol="1" spcCol="215900" anchor="t">
            <a:prstTxWarp prst="textNoShape">
              <a:avLst/>
            </a:prstTxWarp>
          </a:bodyPr>
          <a:lstStyle/>
          <a:p>
            <a:pPr>
              <a:defRPr lang="es-es"/>
            </a:pPr>
            <a:r>
              <a:rPr lang="es-es" sz="2800"/>
              <a:t>Se puede anidar una función dentro de otra función. </a:t>
            </a:r>
            <a:endParaRPr lang="es-es" sz="2800"/>
          </a:p>
          <a:p>
            <a:pPr>
              <a:defRPr lang="es-es"/>
            </a:pPr>
            <a:r>
              <a:rPr lang="es-es" sz="2800"/>
              <a:t>La función anidada (interna) es privada a su función contenedora (externa). </a:t>
            </a:r>
            <a:endParaRPr lang="es-es" sz="2800"/>
          </a:p>
        </p:txBody>
      </p:sp>
      <p:sp>
        <p:nvSpPr>
          <p:cNvPr id="4" name="CuadroTexto 5"/>
          <p:cNvSpPr>
            <a:extLst>
              <a:ext uri="smNativeData">
                <pr:smNativeData xmlns:pr="smNativeData" val="SMDATA_13_Pq4cXh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DDAwAAxw8AAOIhAAARJwAAECAAACYAAAAIAAAA//////////8="/>
              </a:ext>
            </a:extLst>
          </p:cNvSpPr>
          <p:nvPr/>
        </p:nvSpPr>
        <p:spPr>
          <a:xfrm>
            <a:off x="611505" y="2564765"/>
            <a:ext cx="4896485" cy="3785870"/>
          </a:xfrm>
          <a:prstGeom prst="rect">
            <a:avLst/>
          </a:prstGeom>
          <a:noFill/>
          <a:ln>
            <a:noFill/>
          </a:ln>
          <a:effectLst/>
        </p:spPr>
        <p:txBody>
          <a:bodyPr vert="horz" wrap="square" lIns="91440" tIns="45720" rIns="91440" bIns="45720" numCol="1" spcCol="215900" anchor="t"/>
          <a:lstStyle/>
          <a:p>
            <a:pPr lvl="2" marL="603250" indent="0">
              <a:buNone/>
              <a:defRPr lang="es-es"/>
            </a:pPr>
            <a:r>
              <a:rPr lang="es-es" sz="2000">
                <a:latin typeface="Consolas" pitchFamily="3" charset="0"/>
                <a:ea typeface="Gill Sans MT" pitchFamily="0" charset="0"/>
                <a:cs typeface="Courier New" pitchFamily="3" charset="0"/>
              </a:rPr>
              <a:t>function inicia() </a:t>
            </a:r>
            <a:r>
              <a:rPr lang="es-es" sz="2000">
                <a:solidFill>
                  <a:srgbClr val="0070C0"/>
                </a:solidFill>
                <a:latin typeface="Consolas" pitchFamily="3" charset="0"/>
                <a:ea typeface="Gill Sans MT" pitchFamily="0" charset="0"/>
                <a:cs typeface="Courier New" pitchFamily="3" charset="0"/>
              </a:rPr>
              <a:t>{</a:t>
            </a:r>
            <a:endParaRPr lang="es-es" sz="2000">
              <a:solidFill>
                <a:srgbClr val="0070C0"/>
              </a:solidFill>
              <a:latin typeface="Consolas" pitchFamily="3" charset="0"/>
              <a:ea typeface="Gill Sans MT" pitchFamily="0" charset="0"/>
              <a:cs typeface="Courier New" pitchFamily="3" charset="0"/>
            </a:endParaRPr>
          </a:p>
          <a:p>
            <a:pPr lvl="2" marL="603250" indent="0">
              <a:buNone/>
              <a:defRPr lang="es-es"/>
            </a:pPr>
            <a:r>
              <a:rPr lang="es-es" sz="2000">
                <a:latin typeface="Consolas" pitchFamily="3" charset="0"/>
                <a:ea typeface="Gill Sans MT" pitchFamily="0" charset="0"/>
                <a:cs typeface="Courier New" pitchFamily="3" charset="0"/>
              </a:rPr>
              <a:t>  var nombre = "Mozilla"; </a:t>
            </a:r>
            <a:r>
              <a:rPr lang="es-es" sz="1200">
                <a:latin typeface="Consolas" pitchFamily="3" charset="0"/>
                <a:ea typeface="Gill Sans MT" pitchFamily="0" charset="0"/>
                <a:cs typeface="Courier New" pitchFamily="3" charset="0"/>
              </a:rPr>
              <a:t>// 'nombre' es una variable local creada por la función 'inicia'</a:t>
            </a:r>
            <a:endParaRPr lang="es-es" sz="1200">
              <a:latin typeface="Consolas" pitchFamily="3" charset="0"/>
              <a:ea typeface="Gill Sans MT" pitchFamily="0" charset="0"/>
              <a:cs typeface="Courier New" pitchFamily="3" charset="0"/>
            </a:endParaRPr>
          </a:p>
          <a:p>
            <a:pPr lvl="2" marL="603250" indent="0">
              <a:buNone/>
              <a:defRPr lang="es-es"/>
            </a:pPr>
            <a:r>
              <a:rPr lang="es-es" sz="2000">
                <a:latin typeface="Consolas" pitchFamily="3" charset="0"/>
                <a:ea typeface="Gill Sans MT" pitchFamily="0" charset="0"/>
                <a:cs typeface="Courier New" pitchFamily="3" charset="0"/>
              </a:rPr>
              <a:t>  function muestraNombre()            </a:t>
            </a:r>
            <a:r>
              <a:rPr lang="es-es" sz="2000">
                <a:solidFill>
                  <a:srgbClr val="00B050"/>
                </a:solidFill>
                <a:latin typeface="Consolas" pitchFamily="3" charset="0"/>
                <a:ea typeface="Gill Sans MT" pitchFamily="0" charset="0"/>
                <a:cs typeface="Courier New" pitchFamily="3" charset="0"/>
              </a:rPr>
              <a:t>{</a:t>
            </a:r>
            <a:r>
              <a:rPr lang="es-es" sz="1200">
                <a:latin typeface="Consolas" pitchFamily="3" charset="0"/>
                <a:ea typeface="Gill Sans MT" pitchFamily="0" charset="0"/>
                <a:cs typeface="Courier New" pitchFamily="3" charset="0"/>
              </a:rPr>
              <a:t>// 'muestraNombre' es una función interna (un closure)</a:t>
            </a:r>
            <a:endParaRPr lang="es-es" sz="1200">
              <a:latin typeface="Consolas" pitchFamily="3" charset="0"/>
              <a:ea typeface="Gill Sans MT" pitchFamily="0" charset="0"/>
              <a:cs typeface="Courier New" pitchFamily="3" charset="0"/>
            </a:endParaRPr>
          </a:p>
          <a:p>
            <a:pPr lvl="2" marL="603250" indent="0">
              <a:buNone/>
              <a:defRPr lang="es-es"/>
            </a:pPr>
            <a:r>
              <a:rPr lang="es-es" sz="2000">
                <a:latin typeface="Consolas" pitchFamily="3" charset="0"/>
                <a:ea typeface="Gill Sans MT" pitchFamily="0" charset="0"/>
                <a:cs typeface="Courier New" pitchFamily="3" charset="0"/>
              </a:rPr>
              <a:t>    alert(nombre); </a:t>
            </a:r>
            <a:r>
              <a:rPr lang="es-es" sz="1200">
                <a:latin typeface="Consolas" pitchFamily="3" charset="0"/>
                <a:ea typeface="Gill Sans MT" pitchFamily="0" charset="0"/>
                <a:cs typeface="Courier New" pitchFamily="3" charset="0"/>
              </a:rPr>
              <a:t>// dentro de esta función usamos una variable declarada en la función padre</a:t>
            </a:r>
            <a:endParaRPr lang="es-es" sz="1200">
              <a:latin typeface="Consolas" pitchFamily="3" charset="0"/>
              <a:ea typeface="Gill Sans MT" pitchFamily="0" charset="0"/>
              <a:cs typeface="Courier New" pitchFamily="3" charset="0"/>
            </a:endParaRPr>
          </a:p>
          <a:p>
            <a:pPr lvl="2" marL="603250" indent="0">
              <a:buNone/>
              <a:defRPr lang="es-es"/>
            </a:pPr>
            <a:r>
              <a:rPr lang="es-es" sz="2000">
                <a:latin typeface="Consolas" pitchFamily="3" charset="0"/>
                <a:ea typeface="Gill Sans MT" pitchFamily="0" charset="0"/>
                <a:cs typeface="Courier New" pitchFamily="3" charset="0"/>
              </a:rPr>
              <a:t>  </a:t>
            </a:r>
            <a:r>
              <a:rPr lang="es-es" sz="2000">
                <a:solidFill>
                  <a:srgbClr val="00B050"/>
                </a:solidFill>
                <a:latin typeface="Consolas" pitchFamily="3" charset="0"/>
                <a:ea typeface="Gill Sans MT" pitchFamily="0" charset="0"/>
                <a:cs typeface="Courier New" pitchFamily="3" charset="0"/>
              </a:rPr>
              <a:t>}</a:t>
            </a:r>
            <a:endParaRPr lang="es-es" sz="2000">
              <a:solidFill>
                <a:srgbClr val="00B050"/>
              </a:solidFill>
              <a:latin typeface="Consolas" pitchFamily="3" charset="0"/>
              <a:ea typeface="Gill Sans MT" pitchFamily="0" charset="0"/>
              <a:cs typeface="Courier New" pitchFamily="3" charset="0"/>
            </a:endParaRPr>
          </a:p>
          <a:p>
            <a:pPr lvl="2" marL="603250" indent="0">
              <a:buNone/>
              <a:defRPr lang="es-es"/>
            </a:pPr>
            <a:r>
              <a:rPr lang="es-es" sz="2000">
                <a:latin typeface="Consolas" pitchFamily="3" charset="0"/>
                <a:ea typeface="Gill Sans MT" pitchFamily="0" charset="0"/>
                <a:cs typeface="Courier New" pitchFamily="3" charset="0"/>
              </a:rPr>
              <a:t>  muestraNombre();</a:t>
            </a:r>
            <a:endParaRPr lang="es-es" sz="2000">
              <a:latin typeface="Consolas" pitchFamily="3" charset="0"/>
              <a:ea typeface="Gill Sans MT" pitchFamily="0" charset="0"/>
              <a:cs typeface="Courier New" pitchFamily="3" charset="0"/>
            </a:endParaRPr>
          </a:p>
          <a:p>
            <a:pPr lvl="2" marL="603250" indent="0">
              <a:buNone/>
              <a:defRPr lang="es-es"/>
            </a:pPr>
            <a:r>
              <a:rPr lang="es-es" sz="2000">
                <a:solidFill>
                  <a:srgbClr val="0070C0"/>
                </a:solidFill>
                <a:latin typeface="Consolas" pitchFamily="3" charset="0"/>
                <a:ea typeface="Gill Sans MT" pitchFamily="0" charset="0"/>
                <a:cs typeface="Courier New" pitchFamily="3" charset="0"/>
              </a:rPr>
              <a:t>}</a:t>
            </a:r>
            <a:endParaRPr lang="es-es" sz="2000">
              <a:solidFill>
                <a:srgbClr val="0070C0"/>
              </a:solidFill>
              <a:latin typeface="Consolas" pitchFamily="3" charset="0"/>
              <a:ea typeface="Gill Sans MT" pitchFamily="0" charset="0"/>
              <a:cs typeface="Courier New" pitchFamily="3" charset="0"/>
            </a:endParaRPr>
          </a:p>
          <a:p>
            <a:pPr lvl="2" marL="603250" indent="0">
              <a:buNone/>
              <a:defRPr lang="es-es"/>
            </a:pPr>
            <a:r>
              <a:rPr lang="es-es" sz="2000">
                <a:latin typeface="Consolas" pitchFamily="3" charset="0"/>
                <a:ea typeface="Gill Sans MT" pitchFamily="0" charset="0"/>
                <a:cs typeface="Courier New" pitchFamily="3" charset="0"/>
              </a:rPr>
              <a:t>inicia(); </a:t>
            </a:r>
            <a:endParaRPr lang="es-es" sz="2000">
              <a:latin typeface="Consolas" pitchFamily="3" charset="0"/>
              <a:ea typeface="Gill Sans MT" pitchFamily="0" charset="0"/>
              <a:cs typeface="Courier New" pitchFamily="3" charset="0"/>
            </a:endParaRPr>
          </a:p>
        </p:txBody>
      </p:sp>
      <p:sp>
        <p:nvSpPr>
          <p:cNvPr id="5" name="Marcador de contenido 2"/>
          <p:cNvSpPr>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IAAAxw8AAGY3AACoJgAAAAAAACYAAAAIAAAA//////////8="/>
              </a:ext>
            </a:extLst>
          </p:cNvSpPr>
          <p:nvPr/>
        </p:nvSpPr>
        <p:spPr>
          <a:xfrm>
            <a:off x="5363845" y="2564765"/>
            <a:ext cx="3641725" cy="3719195"/>
          </a:xfrm>
          <a:prstGeom prst="rect">
            <a:avLst/>
          </a:prstGeom>
          <a:noFill/>
          <a:ln>
            <a:noFill/>
          </a:ln>
          <a:effectLst/>
        </p:spPr>
        <p:txBody>
          <a:bodyPr vert="horz" wrap="square" lIns="91440" tIns="45720" rIns="91440" bIns="45720" numCol="1" spcCol="215900" anchor="t"/>
          <a:lstStyle>
            <a:lvl1pPr marL="365760" indent="-283210" algn="l">
              <a:lnSpc>
                <a:spcPct val="100000"/>
              </a:lnSpc>
              <a:spcBef>
                <a:spcPts val="600"/>
              </a:spcBef>
              <a:buClr>
                <a:schemeClr val="accent1"/>
              </a:buClr>
              <a:buSzTx/>
              <a:buFont typeface="Wingdings 2" pitchFamily="0" charset="0"/>
              <a:buChar char=""/>
              <a:defRPr lang="es-es" sz="3200" kern="1">
                <a:solidFill>
                  <a:schemeClr val="tx1"/>
                </a:solidFill>
                <a:latin typeface="Gill Sans MT" pitchFamily="0" charset="0"/>
                <a:ea typeface="Gill Sans MT" pitchFamily="0" charset="0"/>
                <a:cs typeface="Gill Sans MT" pitchFamily="0" charset="0"/>
              </a:defRPr>
            </a:lvl1pPr>
            <a:lvl2pPr marL="640080" indent="-237490" algn="l">
              <a:lnSpc>
                <a:spcPct val="100000"/>
              </a:lnSpc>
              <a:spcBef>
                <a:spcPts val="550"/>
              </a:spcBef>
              <a:buClr>
                <a:schemeClr val="accent1"/>
              </a:buClr>
              <a:buFont typeface="Verdana" pitchFamily="2" charset="0"/>
              <a:buChar char="◦"/>
              <a:defRPr lang="es-es" sz="2800" kern="1">
                <a:solidFill>
                  <a:schemeClr val="tx1"/>
                </a:solidFill>
                <a:latin typeface="Gill Sans MT" pitchFamily="0" charset="0"/>
                <a:ea typeface="Gill Sans MT" pitchFamily="0" charset="0"/>
                <a:cs typeface="Gill Sans MT" pitchFamily="0" charset="0"/>
              </a:defRPr>
            </a:lvl2pPr>
            <a:lvl3pPr marL="887095" indent="-228600" algn="l">
              <a:lnSpc>
                <a:spcPct val="100000"/>
              </a:lnSpc>
              <a:spcBef>
                <a:spcPts val="0"/>
              </a:spcBef>
              <a:buClr>
                <a:schemeClr val="accent2"/>
              </a:buClr>
              <a:buFont typeface="Wingdings 2" pitchFamily="0" charset="0"/>
              <a:buChar char=""/>
              <a:defRPr lang="es-es" sz="2400" kern="1">
                <a:solidFill>
                  <a:schemeClr val="tx1"/>
                </a:solidFill>
                <a:latin typeface="Gill Sans MT" pitchFamily="0" charset="0"/>
                <a:ea typeface="Gill Sans MT" pitchFamily="0" charset="0"/>
                <a:cs typeface="Gill Sans MT" pitchFamily="0" charset="0"/>
              </a:defRPr>
            </a:lvl3pPr>
            <a:lvl4pPr marL="1097280" indent="-173990" algn="l">
              <a:lnSpc>
                <a:spcPct val="100000"/>
              </a:lnSpc>
              <a:spcBef>
                <a:spcPts val="0"/>
              </a:spcBef>
              <a:buClr>
                <a:schemeClr val="accent3"/>
              </a:buClr>
              <a:buFont typeface="Wingdings 2" pitchFamily="0" charset="0"/>
              <a:buChar char=""/>
              <a:defRPr lang="es-es" sz="2000" kern="1">
                <a:solidFill>
                  <a:schemeClr val="tx1"/>
                </a:solidFill>
                <a:latin typeface="Gill Sans MT" pitchFamily="0" charset="0"/>
                <a:ea typeface="Gill Sans MT" pitchFamily="0" charset="0"/>
                <a:cs typeface="Gill Sans MT" pitchFamily="0" charset="0"/>
              </a:defRPr>
            </a:lvl4pPr>
            <a:lvl5pPr marL="1298575" indent="-182880" algn="l">
              <a:lnSpc>
                <a:spcPct val="100000"/>
              </a:lnSpc>
              <a:spcBef>
                <a:spcPts val="0"/>
              </a:spcBef>
              <a:buClr>
                <a:schemeClr val="accent4"/>
              </a:buClr>
              <a:buFont typeface="Wingdings 2" pitchFamily="0" charset="0"/>
              <a:buChar char=""/>
              <a:defRPr lang="es-es" sz="2000" kern="1">
                <a:solidFill>
                  <a:schemeClr val="tx1"/>
                </a:solidFill>
                <a:latin typeface="Gill Sans MT" pitchFamily="0" charset="0"/>
                <a:ea typeface="Gill Sans MT" pitchFamily="0" charset="0"/>
                <a:cs typeface="Gill Sans MT" pitchFamily="0" charset="0"/>
              </a:defRPr>
            </a:lvl5pPr>
            <a:lvl6pPr marL="1508760" indent="-182880" algn="l">
              <a:lnSpc>
                <a:spcPct val="100000"/>
              </a:lnSpc>
              <a:spcBef>
                <a:spcPts val="0"/>
              </a:spcBef>
              <a:buClr>
                <a:schemeClr val="accent5"/>
              </a:buClr>
              <a:buFont typeface="Wingdings 2" pitchFamily="0" charset="0"/>
              <a:buChar char=""/>
              <a:defRPr lang="es-es" sz="2000" kern="1">
                <a:solidFill>
                  <a:schemeClr val="tx1"/>
                </a:solidFill>
                <a:latin typeface="Gill Sans MT" pitchFamily="0" charset="0"/>
                <a:ea typeface="Gill Sans MT" pitchFamily="0" charset="0"/>
                <a:cs typeface="Gill Sans MT" pitchFamily="0" charset="0"/>
              </a:defRPr>
            </a:lvl6pPr>
            <a:lvl7pPr marL="1718945" indent="-182880" algn="l">
              <a:lnSpc>
                <a:spcPct val="100000"/>
              </a:lnSpc>
              <a:spcBef>
                <a:spcPts val="0"/>
              </a:spcBef>
              <a:buClr>
                <a:schemeClr val="accent6"/>
              </a:buClr>
              <a:buFont typeface="Wingdings 2" pitchFamily="0" charset="0"/>
              <a:buChar char=""/>
              <a:defRPr lang="es-es" sz="2000" kern="1">
                <a:solidFill>
                  <a:schemeClr val="tx1"/>
                </a:solidFill>
                <a:latin typeface="Gill Sans MT" pitchFamily="0" charset="0"/>
                <a:ea typeface="Gill Sans MT" pitchFamily="0" charset="0"/>
                <a:cs typeface="Gill Sans MT" pitchFamily="0" charset="0"/>
              </a:defRPr>
            </a:lvl7pPr>
            <a:lvl8pPr marL="1920240" indent="-182880" algn="l">
              <a:lnSpc>
                <a:spcPct val="100000"/>
              </a:lnSpc>
              <a:spcBef>
                <a:spcPts val="0"/>
              </a:spcBef>
              <a:buClr>
                <a:schemeClr val="accent6"/>
              </a:buClr>
              <a:buFont typeface="Wingdings 2" pitchFamily="0" charset="0"/>
              <a:buChar char=""/>
              <a:defRPr lang="es-es" sz="2000" kern="1">
                <a:solidFill>
                  <a:schemeClr val="tx1"/>
                </a:solidFill>
                <a:latin typeface="Gill Sans MT" pitchFamily="0" charset="0"/>
                <a:ea typeface="Gill Sans MT" pitchFamily="0" charset="0"/>
                <a:cs typeface="Gill Sans MT" pitchFamily="0" charset="0"/>
              </a:defRPr>
            </a:lvl8pPr>
            <a:lvl9pPr marL="2130425" indent="-182880" algn="l">
              <a:lnSpc>
                <a:spcPct val="100000"/>
              </a:lnSpc>
              <a:spcBef>
                <a:spcPts val="0"/>
              </a:spcBef>
              <a:buClr>
                <a:schemeClr val="accent6"/>
              </a:buClr>
              <a:buFont typeface="Wingdings 2" pitchFamily="0" charset="0"/>
              <a:buChar char=""/>
              <a:defRPr lang="es-es" sz="2000" kern="1">
                <a:solidFill>
                  <a:schemeClr val="tx1"/>
                </a:solidFill>
                <a:latin typeface="Gill Sans MT" pitchFamily="0" charset="0"/>
                <a:ea typeface="Gill Sans MT" pitchFamily="0" charset="0"/>
                <a:cs typeface="Gill Sans MT" pitchFamily="0" charset="0"/>
              </a:defRPr>
            </a:lvl9pPr>
          </a:lstStyle>
          <a:p>
            <a:pPr algn="just">
              <a:defRPr lang="es-es" sz="1600"/>
            </a:pPr>
            <a:r>
              <a:t>La función </a:t>
            </a:r>
            <a:r>
              <a:rPr lang="es-es" b="1"/>
              <a:t>inicia()  </a:t>
            </a:r>
            <a:r>
              <a:t>crea una variable local llamada nombre, a continuación, define una función denominada muestraNombre(). </a:t>
            </a:r>
          </a:p>
          <a:p>
            <a:pPr>
              <a:defRPr lang="es-es" sz="1600"/>
            </a:pPr>
            <a:r>
              <a:rPr lang="es-es" b="1"/>
              <a:t>muestraNombre() </a:t>
            </a:r>
            <a:r>
              <a:t>es una función interna (un closure) definida dentro de inicia(), y sólo está disponible en el cuerpo de esa función. </a:t>
            </a:r>
          </a:p>
          <a:p>
            <a:pPr>
              <a:defRPr lang="es-es" sz="1600"/>
            </a:pPr>
            <a:r>
              <a:t>muestraNombre() no tiene ninguna variable propia, lo que hace es reutilizar la variable nombre declarada en la función externa.</a:t>
            </a:r>
          </a:p>
          <a:p>
            <a:pPr marL="82550" indent="0">
              <a:buNone/>
              <a:defRPr lang="es-es" sz="1600"/>
            </a:pPr>
          </a:p>
        </p:txBody>
      </p:sp>
      <p:sp>
        <p:nvSpPr>
          <p:cNvPr id="6"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7EA6-E8D2-A788-9C4A-1EDD30046A4B}" type="slidenum">
              <a:t>20</a:t>
            </a:fld>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AQBQAAEAAAACYAAAAIAAAAASAAAAAAAAA="/>
              </a:ext>
            </a:extLst>
          </p:cNvSpPr>
          <p:nvPr>
            <p:ph type="title"/>
          </p:nvPr>
        </p:nvSpPr>
        <p:spPr>
          <a:xfrm>
            <a:off x="1115695" y="188595"/>
            <a:ext cx="7818120" cy="634365"/>
          </a:xfrm>
        </p:spPr>
        <p:txBody>
          <a:bodyPr vert="horz" wrap="square" lIns="91440" tIns="45720" rIns="91440" bIns="45720" numCol="1" spcCol="215900" anchor="ctr">
            <a:prstTxWarp prst="textNoShape">
              <a:avLst/>
            </a:prstTxWarp>
          </a:bodyPr>
          <a:lstStyle/>
          <a:p>
            <a:pPr>
              <a:defRPr lang="es-es"/>
            </a:pPr>
            <a:r>
              <a:t>Funciones anidadas</a:t>
            </a:r>
          </a:p>
        </p:txBody>
      </p:sp>
      <p:sp>
        <p:nvSpPr>
          <p:cNvPr id="3" name="Rectángulo 4"/>
          <p:cNvSpPr>
            <a:extLst>
              <a:ext uri="smNativeData">
                <pr:smNativeData xmlns:pr="smNativeData" val="SMDATA_13_Pq4c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NHwAAegYAADA3AADCFgAAECAAACYAAAAIAAAA//////////8="/>
              </a:ext>
            </a:extLst>
          </p:cNvSpPr>
          <p:nvPr/>
        </p:nvSpPr>
        <p:spPr>
          <a:xfrm>
            <a:off x="5047615" y="1052830"/>
            <a:ext cx="3923665" cy="2646680"/>
          </a:xfrm>
          <a:prstGeom prst="rect">
            <a:avLst/>
          </a:prstGeom>
          <a:noFill/>
          <a:ln>
            <a:noFill/>
          </a:ln>
          <a:effectLst/>
        </p:spPr>
        <p:txBody>
          <a:bodyPr vert="horz" wrap="square" lIns="91440" tIns="45720" rIns="91440" bIns="45720" numCol="1" spcCol="215900" anchor="t"/>
          <a:lstStyle/>
          <a:p>
            <a:pPr>
              <a:defRPr lang="es-es"/>
            </a:pPr>
            <a:r>
              <a:rPr lang="es-es" sz="1600">
                <a:latin typeface="Consolas" pitchFamily="3" charset="0"/>
                <a:ea typeface="Gill Sans MT" pitchFamily="0" charset="0"/>
                <a:cs typeface="Courier New" pitchFamily="3" charset="0"/>
              </a:rPr>
              <a:t>function creaFunc() {</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var nombre = "Mozilla";</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function muestraNombre() {</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alert(nombre);</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return muestraNombre;</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a:t>
            </a:r>
            <a:endParaRPr lang="es-es" sz="1600">
              <a:latin typeface="Consolas" pitchFamily="3" charset="0"/>
              <a:ea typeface="Gill Sans MT" pitchFamily="0" charset="0"/>
              <a:cs typeface="Courier New" pitchFamily="3" charset="0"/>
            </a:endParaRPr>
          </a:p>
          <a:p>
            <a:pPr>
              <a:defRPr lang="es-es"/>
            </a:pP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var miFunc = creaFunc();</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miFunc(); </a:t>
            </a:r>
            <a:endParaRPr lang="es-es" sz="1600">
              <a:latin typeface="Consolas" pitchFamily="3" charset="0"/>
              <a:ea typeface="Gill Sans MT" pitchFamily="0" charset="0"/>
              <a:cs typeface="Courier New" pitchFamily="3" charset="0"/>
            </a:endParaRPr>
          </a:p>
        </p:txBody>
      </p:sp>
      <p:sp>
        <p:nvSpPr>
          <p:cNvPr id="4" name="CuadroTexto 6"/>
          <p:cNvSpPr>
            <a:extLst>
              <a:ext uri="smNativeData">
                <pr:smNativeData xmlns:pr="smNativeData" val="SMDATA_13_Pq4cXh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ATBwAACAYAAKsdAACHEgAAECAAACYAAAAIAAAA//////////8="/>
              </a:ext>
            </a:extLst>
          </p:cNvSpPr>
          <p:nvPr/>
        </p:nvSpPr>
        <p:spPr>
          <a:xfrm>
            <a:off x="1149985" y="980440"/>
            <a:ext cx="3672840" cy="2031365"/>
          </a:xfrm>
          <a:prstGeom prst="rect">
            <a:avLst/>
          </a:prstGeom>
          <a:noFill/>
          <a:ln>
            <a:noFill/>
          </a:ln>
          <a:effectLst/>
        </p:spPr>
        <p:txBody>
          <a:bodyPr vert="horz" wrap="square" lIns="91440" tIns="45720" rIns="91440" bIns="45720" numCol="1" spcCol="215900" anchor="t"/>
          <a:lstStyle/>
          <a:p>
            <a:pPr>
              <a:defRPr lang="es-es"/>
            </a:pPr>
            <a:r>
              <a:t>El siguiente código nos ofrece el mismo resultado:</a:t>
            </a:r>
          </a:p>
          <a:p>
            <a:pPr>
              <a:defRPr lang="es-es"/>
            </a:pPr>
            <a:r>
              <a:t>Lo que lo hace diferente (e interesante) es que la función externa nos ha devuelto la función interna muestraNombre() antes de ejecutarla.</a:t>
            </a:r>
          </a:p>
        </p:txBody>
      </p:sp>
      <p:sp>
        <p:nvSpPr>
          <p:cNvPr id="5" name="CuadroTexto 8"/>
          <p:cNvSpPr>
            <a:extLst>
              <a:ext uri="smNativeData">
                <pr:smNativeData xmlns:pr="smNativeData" val="SMDATA_13_Pq4cXh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AzBwAAgBMAACMeAACQJwAAACAAACYAAAAIAAAA//////////8="/>
              </a:ext>
            </a:extLst>
          </p:cNvSpPr>
          <p:nvPr/>
        </p:nvSpPr>
        <p:spPr>
          <a:xfrm>
            <a:off x="1170305" y="3169920"/>
            <a:ext cx="3728720" cy="3261360"/>
          </a:xfrm>
          <a:prstGeom prst="rect">
            <a:avLst/>
          </a:prstGeom>
          <a:noFill/>
          <a:ln>
            <a:noFill/>
          </a:ln>
          <a:effectLst/>
        </p:spPr>
        <p:txBody>
          <a:bodyPr vert="horz" wrap="square" lIns="91440" tIns="45720" rIns="91440" bIns="45720" numCol="1" spcCol="215900" anchor="t"/>
          <a:lstStyle/>
          <a:p>
            <a:pPr>
              <a:defRPr lang="es-es" sz="1600"/>
            </a:pPr>
            <a:r>
              <a:t>miFunc es un </a:t>
            </a:r>
            <a:r>
              <a:rPr lang="es-es">
                <a:solidFill>
                  <a:srgbClr val="FF0000"/>
                </a:solidFill>
              </a:rPr>
              <a:t>closure </a:t>
            </a:r>
            <a:r>
              <a:t>o cierre. Un closure es un tipo especial de objeto que combina dos cosas: una función, y el entorno en que se creó esa función. El entorno está formado por las variables locales que estaban dentro del alcance en el momento que se creó el closure. En este caso, miFunc es un closure que incorpora tanto la función muestraNombre como el string "Mozilla" que existían cuando se creó el closure.</a:t>
            </a:r>
          </a:p>
          <a:p>
            <a:pPr>
              <a:defRPr lang="es-es" sz="1600"/>
            </a:pPr>
          </a:p>
        </p:txBody>
      </p:sp>
      <p:sp>
        <p:nvSpPr>
          <p:cNvPr id="6" name="Marcador de número de diapositiva 2"/>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33AE-E0D2-A7C5-9C4A-16907D046A43}" type="slidenum">
              <a:t>21</a:t>
            </a:fld>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KQEAAPU2AABDBAAAEAAAACYAAAAIAAAAASAAAAAAAAA="/>
              </a:ext>
            </a:extLst>
          </p:cNvSpPr>
          <p:nvPr>
            <p:ph type="title"/>
          </p:nvPr>
        </p:nvSpPr>
        <p:spPr>
          <a:xfrm>
            <a:off x="1043305" y="188595"/>
            <a:ext cx="7890510" cy="504190"/>
          </a:xfrm>
        </p:spPr>
        <p:txBody>
          <a:bodyPr vert="horz" wrap="square" lIns="91440" tIns="45720" rIns="91440" bIns="45720" numCol="1" spcCol="215900" anchor="ctr">
            <a:prstTxWarp prst="textNoShape">
              <a:avLst/>
            </a:prstTxWarp>
          </a:bodyPr>
          <a:lstStyle/>
          <a:p>
            <a:pPr>
              <a:defRPr lang="es-es"/>
            </a:pPr>
            <a:r>
              <a:t>Funciones predefinidas del lenguaje</a:t>
            </a:r>
          </a:p>
        </p:txBody>
      </p:sp>
      <p:graphicFrame>
        <p:nvGraphicFramePr>
          <p:cNvPr id="3" name=""/>
          <p:cNvGraphicFramePr>
            <a:graphicFrameLocks noGrp="1"/>
          </p:cNvGraphicFramePr>
          <p:nvPr/>
        </p:nvGraphicFramePr>
        <p:xfrm>
          <a:off x="1219835" y="2439670"/>
          <a:ext cx="7175500" cy="7014210"/>
        </p:xfrm>
        <a:graphic>
          <a:graphicData uri="http://schemas.openxmlformats.org/drawingml/2006/table">
            <a:tbl>
              <a:tblPr>
                <a:noFill/>
              </a:tblPr>
              <a:tblGrid>
                <a:gridCol w="2186940"/>
                <a:gridCol w="4988560"/>
              </a:tblGrid>
              <a:tr h="478790">
                <a:tc gridSpan="2">
                  <a:txBody>
                    <a:bodyPr vert="horz" wrap="square" numCol="1"/>
                    <a:lstStyle/>
                    <a:p>
                      <a:pPr marL="0" marR="0" indent="0" algn="ctr">
                        <a:spcAft>
                          <a:spcPts val="0"/>
                        </a:spcAft>
                        <a:buNone/>
                        <a:defRPr lang="es-es" b="1">
                          <a:solidFill>
                            <a:srgbClr val="FFFFFF"/>
                          </a:solidFill>
                          <a:latin typeface="Gill Sans MT" pitchFamily="0" charset="0"/>
                          <a:ea typeface="Gill Sans MT" pitchFamily="0" charset="0"/>
                          <a:cs typeface="Gill Sans MT" pitchFamily="0" charset="0"/>
                        </a:defRPr>
                      </a:pPr>
                      <a:r>
                        <a:rPr lang="es-es" sz="1400"/>
                        <a:t>Métodos globales de JavaScript</a:t>
                      </a:r>
                      <a:endParaRPr lang="es-es" sz="1400">
                        <a:latin typeface="Calibri" pitchFamily="2" charset="0"/>
                        <a:ea typeface="Gill Sans MT" pitchFamily="0"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78937918" type="min" val="478790"/>
                  </a:ext>
                </a:extLst>
              </a:tr>
              <a:tr h="478790">
                <a:tc>
                  <a:txBody>
                    <a:bodyPr vert="horz" wrap="square" numCol="1"/>
                    <a:lstStyle/>
                    <a:p>
                      <a:pPr marL="0" marR="0" indent="0" algn="ctr">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b="1"/>
                        <a:t>Método</a:t>
                      </a:r>
                      <a:endParaRPr lang="es-es" sz="1400" b="1">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latin typeface="Gill Sans MT" pitchFamily="0" charset="0"/>
                          <a:ea typeface="Gill Sans MT" pitchFamily="0" charset="0"/>
                          <a:cs typeface="Gill Sans MT" pitchFamily="0" charset="0"/>
                        </a:defRPr>
                      </a:pPr>
                      <a:r>
                        <a:rPr lang="es-es" sz="1400" b="1"/>
                        <a:t>Descripción</a:t>
                      </a:r>
                      <a:endParaRPr lang="es-es" sz="1400" b="1">
                        <a:latin typeface="Calibri" pitchFamily="2" charset="0"/>
                        <a:ea typeface="Gill Sans MT" pitchFamily="0"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decodeURI()</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Decodifica los caracteres especiales de una URL excepto: </a:t>
                      </a:r>
                      <a:endParaRPr lang="es-es" sz="1400"/>
                    </a:p>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 / ? : @ &amp; = + $ #</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decodeURIComponent()</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Decodifica todos los caracteres especiales de una URL.</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encodeURI()</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Codifica los caracteres especiales de una URL excepto: , / ? : @ &amp; = + $ #</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encodeURIComponent()</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Codifica todos los caracteres especiales de una URL.</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escape()</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Codifica caracteres especiales en una cadena, excepto: * @ - _ + . / </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eval() </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Evalúa una cadena y la ejecuta si contiene código u operaciones.</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isFinite()</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Determina si un valor es un número finito válido.</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isNaN()</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Determina cuándo un valor no es un número.</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Number()</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Convierte el valor de un objeto a un número.</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parseFloat()</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Convierte una cadena a un número real.</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478790"/>
                  </a:ext>
                </a:extLst>
              </a:tr>
              <a:tr h="47879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parseInt()</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Convierte una cadena a un entero.</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478790"/>
                  </a:ext>
                </a:extLst>
              </a:tr>
              <a:tr h="483235">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unescape()</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a:t>Decodifica caracteres especiales en una cadena, excepto: * @ - _ + . / </a:t>
                      </a:r>
                      <a:endParaRPr lang="es-es" sz="14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483235"/>
                  </a:ext>
                </a:extLst>
              </a:tr>
            </a:tbl>
          </a:graphicData>
        </a:graphic>
      </p:graphicFrame>
      <p:graphicFrame>
        <p:nvGraphicFramePr>
          <p:cNvPr id="4" name=""/>
          <p:cNvGraphicFramePr>
            <a:graphicFrameLocks noGrp="1"/>
          </p:cNvGraphicFramePr>
          <p:nvPr/>
        </p:nvGraphicFramePr>
        <p:xfrm>
          <a:off x="1187450" y="836930"/>
          <a:ext cx="7200900" cy="1583690"/>
        </p:xfrm>
        <a:graphic>
          <a:graphicData uri="http://schemas.openxmlformats.org/drawingml/2006/table">
            <a:tbl>
              <a:tblPr>
                <a:noFill/>
              </a:tblPr>
              <a:tblGrid>
                <a:gridCol w="1209675"/>
                <a:gridCol w="5991225"/>
              </a:tblGrid>
              <a:tr h="350520">
                <a:tc gridSpan="2">
                  <a:txBody>
                    <a:bodyPr vert="horz" wrap="square" numCol="1"/>
                    <a:lstStyle/>
                    <a:p>
                      <a:pPr marL="0" marR="0" indent="0" algn="ctr">
                        <a:spcAft>
                          <a:spcPts val="0"/>
                        </a:spcAft>
                        <a:buNone/>
                        <a:defRPr lang="es-es" b="1">
                          <a:solidFill>
                            <a:srgbClr val="FFFFFF"/>
                          </a:solidFill>
                          <a:latin typeface="Gill Sans MT" pitchFamily="0" charset="0"/>
                          <a:ea typeface="Gill Sans MT" pitchFamily="0" charset="0"/>
                          <a:cs typeface="Gill Sans MT" pitchFamily="0" charset="0"/>
                        </a:defRPr>
                      </a:pPr>
                      <a:r>
                        <a:rPr lang="es-es" sz="1400"/>
                        <a:t>Propiedades globales de JavaScript</a:t>
                      </a:r>
                      <a:endParaRPr lang="es-es" sz="1400">
                        <a:latin typeface="Calibri" pitchFamily="2" charset="0"/>
                        <a:ea typeface="Gill Sans MT" pitchFamily="0"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78937918" type="min" val="350520"/>
                  </a:ext>
                </a:extLst>
              </a:tr>
              <a:tr h="319405">
                <a:tc>
                  <a:txBody>
                    <a:bodyPr vert="horz" wrap="square" numCol="1"/>
                    <a:lstStyle/>
                    <a:p>
                      <a:pPr marL="0" marR="0" indent="0" algn="ctr">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400" b="1"/>
                        <a:t>Propiedad</a:t>
                      </a:r>
                      <a:endParaRPr lang="es-es" sz="1400" b="1">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latin typeface="Gill Sans MT" pitchFamily="0" charset="0"/>
                          <a:ea typeface="Gill Sans MT" pitchFamily="0" charset="0"/>
                          <a:cs typeface="Gill Sans MT" pitchFamily="0" charset="0"/>
                        </a:defRPr>
                      </a:pPr>
                      <a:r>
                        <a:rPr lang="es-es" sz="1600" b="1"/>
                        <a:t>Descripción</a:t>
                      </a:r>
                      <a:endParaRPr lang="es-es" sz="1600" b="1">
                        <a:latin typeface="Calibri" pitchFamily="2" charset="0"/>
                        <a:ea typeface="Gill Sans MT" pitchFamily="0"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319405"/>
                  </a:ext>
                </a:extLst>
              </a:tr>
              <a:tr h="30480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Infinity</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Un valor numérico que representa el infinito positivo/negativo. </a:t>
                      </a:r>
                      <a:endParaRPr lang="es-es" sz="16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304800"/>
                  </a:ext>
                </a:extLst>
              </a:tr>
              <a:tr h="30480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NaN</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Valor que no es numérico "Not a Number".</a:t>
                      </a:r>
                      <a:endParaRPr lang="es-es" sz="16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8937918" type="min" val="304800"/>
                  </a:ext>
                </a:extLst>
              </a:tr>
              <a:tr h="304800">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undefined()</a:t>
                      </a:r>
                      <a:endParaRPr lang="es-es" sz="1600" b="1">
                        <a:solidFill>
                          <a:srgbClr val="002060"/>
                        </a:solidFill>
                        <a:latin typeface="Courier New" pitchFamily="3" charset="0"/>
                        <a:ea typeface="Times New Roman" pitchFamily="1" charset="0"/>
                        <a:cs typeface="Calibri" pitchFamily="2"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just">
                        <a:lnSpc>
                          <a:spcPct val="115000"/>
                        </a:lnSpc>
                        <a:spcAft>
                          <a:spcPts val="0"/>
                        </a:spcAft>
                        <a:buNone/>
                        <a:defRPr lang="es-es">
                          <a:solidFill>
                            <a:srgbClr val="000000"/>
                          </a:solidFill>
                          <a:latin typeface="Gill Sans MT" pitchFamily="0" charset="0"/>
                          <a:ea typeface="Gill Sans MT" pitchFamily="0" charset="0"/>
                          <a:cs typeface="Gill Sans MT" pitchFamily="0" charset="0"/>
                        </a:defRPr>
                      </a:pPr>
                      <a:r>
                        <a:rPr lang="es-es" sz="1600"/>
                        <a:t>Indica que a esa variable no le ha sido asignado un valor.</a:t>
                      </a:r>
                      <a:endParaRPr lang="es-es" sz="1600">
                        <a:latin typeface="Calibri" pitchFamily="2" charset="0"/>
                        <a:ea typeface="Times New Roman" pitchFamily="1" charset="0"/>
                        <a:cs typeface="Times New Roman" pitchFamily="1" charset="0"/>
                      </a:endParaRPr>
                    </a:p>
                  </a:txBody>
                  <a:tcPr anchor="ctr" marL="68580" marR="0" marT="6858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8937918" type="min" val="304800"/>
                  </a:ext>
                </a:extLst>
              </a:tr>
            </a:tbl>
          </a:graphicData>
        </a:graphic>
      </p:graphicFrame>
      <p:sp>
        <p:nvSpPr>
          <p:cNvPr id="5" name="Marcador de número de diapositiva 2"/>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6904-4AD2-A79F-9C4A-BCCA27046AE9}" type="slidenum">
              <a:t>22</a:t>
            </a:fld>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KQEAAPU2AAAQBQAAEAAAACYAAAAIAAAAASAAAAAAAAA="/>
              </a:ext>
            </a:extLst>
          </p:cNvSpPr>
          <p:nvPr>
            <p:ph type="title"/>
          </p:nvPr>
        </p:nvSpPr>
        <p:spPr>
          <a:xfrm>
            <a:off x="1187450" y="188595"/>
            <a:ext cx="7746365" cy="634365"/>
          </a:xfrm>
        </p:spPr>
        <p:txBody>
          <a:bodyPr vert="horz" wrap="square" lIns="91440" tIns="45720" rIns="91440" bIns="45720" numCol="1" spcCol="215900" anchor="ctr">
            <a:prstTxWarp prst="textNoShape">
              <a:avLst/>
            </a:prstTxWarp>
          </a:bodyPr>
          <a:lstStyle/>
          <a:p>
            <a:pPr>
              <a:defRPr lang="es-es"/>
            </a:pPr>
            <a:r>
              <a:t>eval</a:t>
            </a:r>
          </a:p>
        </p:txBody>
      </p:sp>
      <p:sp>
        <p:nvSpPr>
          <p:cNvPr id="3" name="2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lwUAAPU2AAB4KQAAAAAAACYAAAAIAAAAASAAAAAAAAA="/>
              </a:ext>
            </a:extLst>
          </p:cNvSpPr>
          <p:nvPr>
            <p:ph type="body" idx="1"/>
          </p:nvPr>
        </p:nvSpPr>
        <p:spPr>
          <a:xfrm>
            <a:off x="1187450" y="908685"/>
            <a:ext cx="7746365" cy="5832475"/>
          </a:xfrm>
        </p:spPr>
        <p:txBody>
          <a:bodyPr vert="horz" wrap="square" lIns="91440" tIns="45720" rIns="91440" bIns="45720" numCol="1" spcCol="215900" anchor="t">
            <a:prstTxWarp prst="textNoShape">
              <a:avLst/>
            </a:prstTxWarp>
          </a:bodyPr>
          <a:lstStyle/>
          <a:p>
            <a:pPr marL="82550" indent="0">
              <a:buNone/>
              <a:defRPr lang="es-es" sz="1800"/>
            </a:pPr>
            <a:r>
              <a:t>Algunos ejemplos:</a:t>
            </a:r>
          </a:p>
          <a:p>
            <a:pPr marL="82550" indent="0">
              <a:buNone/>
              <a:defRPr lang="es-es" sz="1800"/>
            </a:pPr>
            <a:r>
              <a:rPr lang="es-es">
                <a:latin typeface="Consolas" pitchFamily="3" charset="0"/>
                <a:ea typeface="Gill Sans MT" pitchFamily="0" charset="0"/>
                <a:cs typeface="Courier New" pitchFamily="3" charset="0"/>
              </a:rPr>
              <a:t>eval("x=50;y=30;document.write(x*y)"); //1500</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document.write("&lt;br /&gt;" + eval("8+6")); //14</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document.write("&lt;br /&gt;" + eval(x+30));  //80</a:t>
            </a:r>
            <a:endParaRPr lang="es-es">
              <a:latin typeface="Consolas" pitchFamily="3" charset="0"/>
              <a:ea typeface="Gill Sans MT" pitchFamily="0" charset="0"/>
              <a:cs typeface="Courier New" pitchFamily="3" charset="0"/>
            </a:endParaRPr>
          </a:p>
          <a:p>
            <a:pPr marL="82550" indent="0">
              <a:buNone/>
              <a:defRPr lang="es-es" sz="1800"/>
            </a:pPr>
            <a:r>
              <a:rPr lang="es-es"/>
              <a:t>Veamos otro ejemplo:</a:t>
            </a:r>
            <a:endParaRPr lang="es-es"/>
          </a:p>
          <a:p>
            <a:pPr marL="82550" indent="0">
              <a:buNone/>
              <a:defRPr lang="es-es" sz="1800"/>
            </a:pPr>
            <a:r>
              <a:rPr lang="es-es">
                <a:latin typeface="Consolas" pitchFamily="3" charset="0"/>
                <a:ea typeface="Gill Sans MT" pitchFamily="0" charset="0"/>
                <a:cs typeface="Courier New" pitchFamily="3" charset="0"/>
              </a:rPr>
              <a:t>var string1 = "foo"; var string2 = "bar";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var funcName = string1 + string2;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function foobar(){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alert( 'Hello World' );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eval( funcName + '()' );  </a:t>
            </a:r>
            <a:r>
              <a:rPr lang="es-es" i="1">
                <a:latin typeface="Consolas" pitchFamily="3" charset="0"/>
                <a:ea typeface="Gill Sans MT" pitchFamily="0" charset="0"/>
                <a:cs typeface="Courier New" pitchFamily="3" charset="0"/>
              </a:rPr>
              <a:t>// Hello World</a:t>
            </a:r>
            <a:endParaRPr lang="es-es">
              <a:latin typeface="Consolas" pitchFamily="3" charset="0"/>
              <a:ea typeface="Gill Sans MT" pitchFamily="0" charset="0"/>
              <a:cs typeface="Courier New" pitchFamily="3" charset="0"/>
            </a:endParaRPr>
          </a:p>
          <a:p>
            <a:pPr marL="82550" indent="0">
              <a:buNone/>
              <a:defRPr lang="es-es" sz="1800"/>
            </a:pPr>
            <a:r>
              <a:t>Inconvenientes:</a:t>
            </a:r>
          </a:p>
          <a:p>
            <a:pPr>
              <a:defRPr lang="es-es" sz="1800"/>
            </a:pPr>
            <a:r>
              <a:t>Resulta complicado de leer. La mezcla entre referencias a variables y código válido entrecomillado da lugar a largas cadenas difíciles de seguir: </a:t>
            </a:r>
          </a:p>
          <a:p>
            <a:pPr>
              <a:defRPr lang="es-es" sz="1800"/>
            </a:pPr>
            <a:r>
              <a:t>Eval compromete la seguridad de la aplicación ya que proporciona un protagonismo excesivo a la cadena suministrada. Validar el </a:t>
            </a:r>
            <a:r>
              <a:rPr lang="es-es" i="1"/>
              <a:t>eval code</a:t>
            </a:r>
            <a:r>
              <a:t> resulta por lo general complejo.</a:t>
            </a: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65A7-E9D2-A793-9C4A-1FC62B046A4A}" type="slidenum">
              <a:t>23</a:t>
            </a:fld>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VCAAAsQEAAPU2AAAIBgAAEAAAACYAAAAIAAAAASAAAAAAAAA="/>
              </a:ext>
            </a:extLst>
          </p:cNvSpPr>
          <p:nvPr>
            <p:ph type="title"/>
          </p:nvPr>
        </p:nvSpPr>
        <p:spPr>
          <a:xfrm>
            <a:off x="1435735" y="274955"/>
            <a:ext cx="7498080" cy="705485"/>
          </a:xfrm>
        </p:spPr>
        <p:txBody>
          <a:bodyPr vert="horz" wrap="square" lIns="91440" tIns="45720" rIns="91440" bIns="45720" numCol="1" spcCol="215900" anchor="ctr">
            <a:prstTxWarp prst="textNoShape">
              <a:avLst/>
            </a:prstTxWarp>
          </a:bodyPr>
          <a:lstStyle/>
          <a:p>
            <a:pPr>
              <a:defRPr lang="es-es"/>
            </a:pPr>
            <a:r>
              <a:t>Invocar a una función</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egYAAPU2AABwJgAAEAAAACYAAAAIAAAAASAAAAAAAAA="/>
              </a:ext>
            </a:extLst>
          </p:cNvSpPr>
          <p:nvPr>
            <p:ph type="body" idx="1"/>
          </p:nvPr>
        </p:nvSpPr>
        <p:spPr>
          <a:xfrm>
            <a:off x="1259840" y="1052830"/>
            <a:ext cx="7673975" cy="5195570"/>
          </a:xfrm>
        </p:spPr>
        <p:txBody>
          <a:bodyPr vert="horz" wrap="square" lIns="91440" tIns="45720" rIns="91440" bIns="45720" numCol="1" spcCol="215900" anchor="t">
            <a:prstTxWarp prst="textNoShape">
              <a:avLst/>
            </a:prstTxWarp>
          </a:bodyPr>
          <a:lstStyle/>
          <a:p>
            <a:pPr marL="82550" indent="0">
              <a:buNone/>
              <a:defRPr lang="es-es"/>
            </a:pPr>
            <a:r>
              <a:rPr lang="es-es" sz="2400" b="1">
                <a:latin typeface="Consolas" pitchFamily="3" charset="0"/>
                <a:ea typeface="Gill Sans MT" pitchFamily="0" charset="0"/>
                <a:cs typeface="Gill Sans MT" pitchFamily="0" charset="0"/>
              </a:rPr>
              <a:t>function saludar(){</a:t>
            </a:r>
            <a:endParaRPr lang="es-es" sz="2400" b="1">
              <a:latin typeface="Consolas" pitchFamily="3" charset="0"/>
              <a:ea typeface="Gill Sans MT" pitchFamily="0" charset="0"/>
              <a:cs typeface="Gill Sans MT" pitchFamily="0" charset="0"/>
            </a:endParaRPr>
          </a:p>
          <a:p>
            <a:pPr marL="82550" indent="0">
              <a:buNone/>
              <a:defRPr lang="es-es"/>
            </a:pPr>
            <a:r>
              <a:rPr lang="es-es" sz="2400" b="1">
                <a:latin typeface="Consolas" pitchFamily="3" charset="0"/>
                <a:ea typeface="Gill Sans MT" pitchFamily="0" charset="0"/>
                <a:cs typeface="Gill Sans MT" pitchFamily="0" charset="0"/>
              </a:rPr>
              <a:t>	alert(“hola”);</a:t>
            </a:r>
            <a:endParaRPr lang="es-es" sz="2400" b="1">
              <a:latin typeface="Consolas" pitchFamily="3" charset="0"/>
              <a:ea typeface="Gill Sans MT" pitchFamily="0" charset="0"/>
              <a:cs typeface="Gill Sans MT" pitchFamily="0" charset="0"/>
            </a:endParaRPr>
          </a:p>
          <a:p>
            <a:pPr marL="82550" indent="0">
              <a:buNone/>
              <a:defRPr lang="es-es"/>
            </a:pPr>
            <a:r>
              <a:rPr lang="es-es" sz="2400" b="1">
                <a:latin typeface="Consolas" pitchFamily="3" charset="0"/>
                <a:ea typeface="Gill Sans MT" pitchFamily="0" charset="0"/>
                <a:cs typeface="Gill Sans MT" pitchFamily="0" charset="0"/>
              </a:rPr>
              <a:t>}</a:t>
            </a:r>
            <a:endParaRPr lang="es-es" sz="2400" b="1">
              <a:latin typeface="Consolas" pitchFamily="3" charset="0"/>
              <a:ea typeface="Gill Sans MT" pitchFamily="0" charset="0"/>
              <a:cs typeface="Gill Sans MT" pitchFamily="0" charset="0"/>
            </a:endParaRPr>
          </a:p>
          <a:p>
            <a:pPr marL="82550" indent="0">
              <a:buNone/>
              <a:defRPr lang="es-es"/>
            </a:pPr>
            <a:r>
              <a:rPr lang="es-es" sz="2400" b="1">
                <a:latin typeface="Consolas" pitchFamily="3" charset="0"/>
                <a:ea typeface="Gill Sans MT" pitchFamily="0" charset="0"/>
                <a:cs typeface="Gill Sans MT" pitchFamily="0" charset="0"/>
              </a:rPr>
              <a:t>saludar();</a:t>
            </a:r>
            <a:endParaRPr lang="es-es" sz="2400" b="1">
              <a:latin typeface="Consolas" pitchFamily="3" charset="0"/>
              <a:ea typeface="Gill Sans MT" pitchFamily="0" charset="0"/>
              <a:cs typeface="Gill Sans MT" pitchFamily="0" charset="0"/>
            </a:endParaRPr>
          </a:p>
          <a:p>
            <a:pPr marL="82550" indent="0">
              <a:buNone/>
              <a:defRPr lang="es-es"/>
            </a:pPr>
          </a:p>
          <a:p>
            <a:pPr marL="82550" indent="0">
              <a:buNone/>
              <a:defRPr lang="es-es"/>
            </a:pPr>
            <a:r>
              <a:t>saludar; =&gt; permite guardar la función dentro de una variable.</a:t>
            </a:r>
          </a:p>
          <a:p>
            <a:pPr marL="82550" indent="0">
              <a:buNone/>
              <a:defRPr lang="es-es"/>
            </a:pPr>
            <a:endParaRPr lang="es-es" sz="2400">
              <a:latin typeface="Consolas" pitchFamily="3" charset="0"/>
              <a:ea typeface="Gill Sans MT" pitchFamily="0" charset="0"/>
              <a:cs typeface="Gill Sans MT" pitchFamily="0" charset="0"/>
            </a:endParaRPr>
          </a:p>
          <a:p>
            <a:pPr marL="82550" indent="0">
              <a:buNone/>
              <a:defRPr lang="es-es"/>
            </a:pPr>
            <a:r>
              <a:rPr lang="es-es" sz="2400" b="1">
                <a:latin typeface="Consolas" pitchFamily="3" charset="0"/>
                <a:ea typeface="Gill Sans MT" pitchFamily="0" charset="0"/>
                <a:cs typeface="Gill Sans MT" pitchFamily="0" charset="0"/>
              </a:rPr>
              <a:t>dihola = saludar;</a:t>
            </a:r>
            <a:endParaRPr lang="es-es" sz="2400" b="1">
              <a:latin typeface="Consolas" pitchFamily="3" charset="0"/>
              <a:ea typeface="Gill Sans MT" pitchFamily="0" charset="0"/>
              <a:cs typeface="Gill Sans MT" pitchFamily="0" charset="0"/>
            </a:endParaRPr>
          </a:p>
          <a:p>
            <a:pPr marL="82550" indent="0">
              <a:buNone/>
              <a:defRPr lang="es-es"/>
            </a:pPr>
            <a:r>
              <a:rPr lang="es-es" sz="2400" b="1">
                <a:latin typeface="Consolas" pitchFamily="3" charset="0"/>
                <a:ea typeface="Gill Sans MT" pitchFamily="0" charset="0"/>
                <a:cs typeface="Gill Sans MT" pitchFamily="0" charset="0"/>
              </a:rPr>
              <a:t>dihola()</a:t>
            </a:r>
            <a:endParaRPr lang="es-es" sz="2400" b="1">
              <a:latin typeface="Consolas" pitchFamily="3" charset="0"/>
              <a:ea typeface="Gill Sans MT" pitchFamily="0" charset="0"/>
              <a:cs typeface="Gill Sans MT" pitchFamily="0" charset="0"/>
            </a:endParaR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2889-C7D2-A7DE-9C4A-318B66046A64}" type="slidenum">
              <a:t>3</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sQEAAPU2AAAmBQAAEAAAACYAAAAIAAAAASAAAAAAAAA="/>
              </a:ext>
            </a:extLst>
          </p:cNvSpPr>
          <p:nvPr>
            <p:ph type="title"/>
          </p:nvPr>
        </p:nvSpPr>
        <p:spPr>
          <a:xfrm>
            <a:off x="1187450" y="274955"/>
            <a:ext cx="7746365" cy="561975"/>
          </a:xfrm>
        </p:spPr>
        <p:txBody>
          <a:bodyPr vert="horz" wrap="square" lIns="91440" tIns="45720" rIns="91440" bIns="45720" numCol="1" spcCol="215900" anchor="ctr">
            <a:prstTxWarp prst="textNoShape">
              <a:avLst/>
            </a:prstTxWarp>
          </a:bodyPr>
          <a:lstStyle/>
          <a:p>
            <a:pPr>
              <a:defRPr lang="es-es"/>
            </a:pPr>
            <a:r>
              <a:t>Funciones anónimas</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CAYAAPU2AABwJgAAAAAAACYAAAAIAAAAASAAAAAAAAA="/>
              </a:ext>
            </a:extLst>
          </p:cNvSpPr>
          <p:nvPr>
            <p:ph type="body" idx="1"/>
          </p:nvPr>
        </p:nvSpPr>
        <p:spPr>
          <a:xfrm>
            <a:off x="1187450" y="980440"/>
            <a:ext cx="7746365" cy="5267960"/>
          </a:xfrm>
        </p:spPr>
        <p:txBody>
          <a:bodyPr vert="horz" wrap="square" lIns="91440" tIns="45720" rIns="91440" bIns="45720" numCol="1" spcCol="215900" anchor="t">
            <a:prstTxWarp prst="textNoShape">
              <a:avLst/>
            </a:prstTxWarp>
          </a:bodyPr>
          <a:lstStyle/>
          <a:p>
            <a:pPr>
              <a:defRPr lang="es-es" sz="1800"/>
            </a:pPr>
            <a:r>
              <a:t>No tienen nombre</a:t>
            </a:r>
          </a:p>
          <a:p>
            <a:pPr>
              <a:defRPr lang="es-es" sz="1800"/>
            </a:pPr>
            <a:r>
              <a:t>Muy empleadas al trabajar con eventos</a:t>
            </a:r>
          </a:p>
          <a:p>
            <a:pPr>
              <a:defRPr lang="es-es" sz="1800"/>
            </a:pPr>
            <a:r>
              <a:t>Sintaxis básica:</a:t>
            </a:r>
          </a:p>
          <a:p>
            <a:pPr marL="82550" indent="0">
              <a:buNone/>
              <a:defRPr lang="es-es" sz="1800"/>
            </a:pPr>
            <a:r>
              <a:rPr lang="es-es">
                <a:latin typeface="Courier New" pitchFamily="3" charset="0"/>
                <a:ea typeface="Gill Sans MT" pitchFamily="0" charset="0"/>
                <a:cs typeface="Courier New" pitchFamily="3" charset="0"/>
              </a:rPr>
              <a:t>	</a:t>
            </a:r>
            <a:r>
              <a:rPr lang="es-es" b="1">
                <a:latin typeface="Consolas" pitchFamily="3" charset="0"/>
                <a:ea typeface="Gill Sans MT" pitchFamily="0" charset="0"/>
                <a:cs typeface="Courier New" pitchFamily="3" charset="0"/>
              </a:rPr>
              <a:t>function (){}</a:t>
            </a:r>
            <a:endParaRPr lang="es-es" b="1">
              <a:latin typeface="Consolas" pitchFamily="3" charset="0"/>
              <a:ea typeface="Gill Sans MT" pitchFamily="0" charset="0"/>
              <a:cs typeface="Courier New" pitchFamily="3" charset="0"/>
            </a:endParaRPr>
          </a:p>
          <a:p>
            <a:pPr marL="82550" indent="0">
              <a:buNone/>
              <a:defRPr lang="es-es" sz="1800"/>
            </a:pPr>
            <a:r>
              <a:t>Ejemplo de función anónima que suma dos valores:</a:t>
            </a:r>
          </a:p>
          <a:p>
            <a:pPr marL="82550" indent="0">
              <a:buNone/>
              <a:defRPr lang="es-es" sz="1800"/>
            </a:pPr>
            <a:r>
              <a:rPr lang="es-es">
                <a:latin typeface="Courier New" pitchFamily="3" charset="0"/>
                <a:ea typeface="Gill Sans MT" pitchFamily="0" charset="0"/>
                <a:cs typeface="Courier New" pitchFamily="3" charset="0"/>
              </a:rPr>
              <a:t>	</a:t>
            </a:r>
            <a:r>
              <a:rPr lang="es-es" b="1">
                <a:latin typeface="Consolas" pitchFamily="3" charset="0"/>
                <a:ea typeface="Gill Sans MT" pitchFamily="0" charset="0"/>
                <a:cs typeface="Courier New" pitchFamily="3" charset="0"/>
              </a:rPr>
              <a:t>function (x,y) {return x+y;}</a:t>
            </a:r>
            <a:endParaRPr lang="es-es" b="1">
              <a:latin typeface="Consolas" pitchFamily="3" charset="0"/>
              <a:ea typeface="Gill Sans MT" pitchFamily="0" charset="0"/>
              <a:cs typeface="Courier New" pitchFamily="3" charset="0"/>
            </a:endParaRPr>
          </a:p>
          <a:p>
            <a:pPr>
              <a:defRPr lang="es-es" sz="1800"/>
            </a:pPr>
            <a:r>
              <a:t>Las funciones anónimas pueden ser asignadas una variable</a:t>
            </a:r>
          </a:p>
          <a:p>
            <a:pPr marL="82550" indent="0">
              <a:buNone/>
              <a:defRPr lang="es-es" sz="1800"/>
            </a:pPr>
            <a:r>
              <a:rPr lang="es-es" b="1">
                <a:latin typeface="Consolas" pitchFamily="3" charset="0"/>
                <a:ea typeface="Gill Sans MT" pitchFamily="0" charset="0"/>
                <a:cs typeface="Courier New" pitchFamily="3" charset="0"/>
              </a:rPr>
              <a:t>var suma = function (x,y) {return x+y;}</a:t>
            </a:r>
            <a:endParaRPr lang="es-es" b="1">
              <a:latin typeface="Consolas" pitchFamily="3" charset="0"/>
              <a:ea typeface="Gill Sans MT" pitchFamily="0" charset="0"/>
              <a:cs typeface="Courier New" pitchFamily="3" charset="0"/>
            </a:endParaRPr>
          </a:p>
          <a:p>
            <a:pPr>
              <a:defRPr lang="es-es" sz="1800"/>
            </a:pPr>
            <a:r>
              <a:t>Invocamos a la función como sigue:</a:t>
            </a:r>
          </a:p>
          <a:p>
            <a:pPr lvl="4" marL="1014730" indent="0">
              <a:buNone/>
              <a:defRPr lang="es-es" sz="1800"/>
            </a:pPr>
            <a:r>
              <a:rPr lang="es-es" b="1">
                <a:latin typeface="Consolas" pitchFamily="3" charset="0"/>
                <a:ea typeface="Gill Sans MT" pitchFamily="0" charset="0"/>
                <a:cs typeface="Courier New" pitchFamily="3" charset="0"/>
              </a:rPr>
              <a:t>var resultado = suma (2, 5); </a:t>
            </a:r>
            <a:endParaRPr lang="es-es" b="1">
              <a:latin typeface="Consolas" pitchFamily="3" charset="0"/>
              <a:ea typeface="Gill Sans MT" pitchFamily="0" charset="0"/>
              <a:cs typeface="Courier New" pitchFamily="3" charset="0"/>
            </a:endParaRPr>
          </a:p>
          <a:p>
            <a:pPr lvl="4" marL="1014730" indent="0">
              <a:buNone/>
              <a:defRPr lang="es-es" sz="1800"/>
            </a:pPr>
            <a:r>
              <a:rPr lang="es-es" b="1">
                <a:latin typeface="Consolas" pitchFamily="3" charset="0"/>
                <a:ea typeface="Gill Sans MT" pitchFamily="0" charset="0"/>
                <a:cs typeface="Courier New" pitchFamily="3" charset="0"/>
              </a:rPr>
              <a:t>alert(resultado);</a:t>
            </a:r>
            <a:endParaRPr lang="es-es" b="1">
              <a:latin typeface="Consolas" pitchFamily="3" charset="0"/>
              <a:ea typeface="Gill Sans MT" pitchFamily="0" charset="0"/>
              <a:cs typeface="Courier New" pitchFamily="3" charset="0"/>
            </a:endParaRPr>
          </a:p>
          <a:p>
            <a:pPr>
              <a:defRPr lang="es-es" sz="1800"/>
            </a:pPr>
            <a:r>
              <a:t>La variable suma puede usarse como si fuera una función</a:t>
            </a:r>
          </a:p>
          <a:p>
            <a:pPr>
              <a:defRPr lang="es-es" sz="1800"/>
            </a:pPr>
            <a:r>
              <a:t>Las funciones anónimas se invocan usando el nombre de la variable que las almacena</a:t>
            </a:r>
          </a:p>
          <a:p>
            <a:pPr marL="82550" indent="0">
              <a:buNone/>
              <a:defRPr lang="es-es" sz="1800"/>
            </a:pPr>
          </a:p>
          <a:p>
            <a:pPr>
              <a:defRPr lang="es-es" sz="1800"/>
            </a:pPr>
          </a:p>
          <a:p>
            <a:pPr>
              <a:defRPr lang="es-es" sz="1800"/>
            </a:pPr>
          </a:p>
          <a:p>
            <a:pPr marL="82550" indent="0">
              <a:buNone/>
              <a:defRPr lang="es-es" sz="1800"/>
            </a:pPr>
          </a:p>
          <a:p>
            <a:pPr>
              <a:defRPr lang="es-es" sz="1800"/>
            </a:p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3160-2ED2-A7C7-9C4A-D8927F046A8D}" type="slidenum">
              <a:t>4</a:t>
            </a:fld>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XBQAAEAAAACYAAAAIAAAAASAAAAAAAAA="/>
              </a:ext>
            </a:extLst>
          </p:cNvSpPr>
          <p:nvPr>
            <p:ph type="title"/>
          </p:nvPr>
        </p:nvSpPr>
        <p:spPr>
          <a:xfrm>
            <a:off x="1435735" y="274955"/>
            <a:ext cx="7498080" cy="633730"/>
          </a:xfrm>
        </p:spPr>
        <p:txBody>
          <a:bodyPr vert="horz" wrap="square" lIns="91440" tIns="45720" rIns="91440" bIns="45720" numCol="1" spcCol="215900" anchor="ctr">
            <a:prstTxWarp prst="textNoShape">
              <a:avLst/>
            </a:prstTxWarp>
          </a:bodyPr>
          <a:lstStyle/>
          <a:p>
            <a:pPr>
              <a:defRPr lang="es-es"/>
            </a:pPr>
            <a:r>
              <a:t>Funciones anónimas</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BwAAegYAAPU2AABwJgAAAAAAACYAAAAIAAAAAQAAAAAAAAA="/>
              </a:ext>
            </a:extLst>
          </p:cNvSpPr>
          <p:nvPr>
            <p:ph type="body" idx="1"/>
          </p:nvPr>
        </p:nvSpPr>
        <p:spPr>
          <a:xfrm>
            <a:off x="1259840" y="1052830"/>
            <a:ext cx="7673975" cy="5195570"/>
          </a:xfrm>
        </p:spPr>
        <p:txBody>
          <a:bodyPr/>
          <a:lstStyle/>
          <a:p>
            <a:pPr>
              <a:defRPr lang="es-es"/>
            </a:pPr>
            <a:r>
              <a:t>Otra forma de definir una función anónima es empleando el constructor del objeto </a:t>
            </a:r>
            <a:r>
              <a:rPr lang="es-es" b="1"/>
              <a:t>Function</a:t>
            </a:r>
            <a:endParaRPr lang="es-es" b="1"/>
          </a:p>
          <a:p>
            <a:pPr marL="82550" indent="0">
              <a:buNone/>
              <a:defRPr lang="es-es"/>
            </a:pPr>
            <a:r>
              <a:rPr lang="es-es" sz="2400">
                <a:latin typeface="Consolas" pitchFamily="3" charset="0"/>
                <a:ea typeface="Gill Sans MT" pitchFamily="0" charset="0"/>
                <a:cs typeface="Courier New" pitchFamily="3" charset="0"/>
              </a:rPr>
              <a:t>var funcionSuma = </a:t>
            </a:r>
            <a:r>
              <a:rPr lang="es-es" sz="2400" b="1">
                <a:solidFill>
                  <a:srgbClr val="FF0000"/>
                </a:solidFill>
                <a:latin typeface="Consolas" pitchFamily="3" charset="0"/>
                <a:ea typeface="Gill Sans MT" pitchFamily="0" charset="0"/>
                <a:cs typeface="Courier New" pitchFamily="3" charset="0"/>
              </a:rPr>
              <a:t>new Function (“x”,”y”,”return x+y;”);</a:t>
            </a:r>
            <a:endParaRPr lang="es-es" sz="2400" b="1">
              <a:solidFill>
                <a:srgbClr val="FF0000"/>
              </a:solidFill>
              <a:latin typeface="Consolas" pitchFamily="3" charset="0"/>
              <a:ea typeface="Gill Sans MT" pitchFamily="0" charset="0"/>
              <a:cs typeface="Courier New" pitchFamily="3" charset="0"/>
            </a:endParaRPr>
          </a:p>
          <a:p>
            <a:pPr marL="82550" indent="0">
              <a:buNone/>
              <a:defRPr lang="es-es"/>
            </a:pPr>
            <a:r>
              <a:rPr lang="es-es" sz="2400">
                <a:latin typeface="Consolas" pitchFamily="3" charset="0"/>
                <a:ea typeface="Gill Sans MT" pitchFamily="0" charset="0"/>
                <a:cs typeface="Courier New" pitchFamily="3" charset="0"/>
              </a:rPr>
              <a:t>var resultado = funcionSuma(5,2);</a:t>
            </a:r>
            <a:endParaRPr lang="es-es" sz="2400">
              <a:latin typeface="Consolas" pitchFamily="3" charset="0"/>
              <a:ea typeface="Gill Sans MT" pitchFamily="0" charset="0"/>
              <a:cs typeface="Courier New" pitchFamily="3" charset="0"/>
            </a:endParaR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4294967295"/>
          </p:nvPr>
        </p:nvSpPr>
        <p:spPr/>
        <p:txBody>
          <a:bodyPr/>
          <a:lstStyle/>
          <a:p>
            <a:pPr>
              <a:defRPr lang="es-es"/>
            </a:pPr>
            <a:fld id="{3FF23CA5-EBD2-A7CA-9C4A-1D9F72046A48}" type="slidenum">
              <a:t>5</a:t>
            </a:fld>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xCAAAuAAAAFE2AAAQBQAAEAAAACYAAAAIAAAAASAAAAAAAAA="/>
              </a:ext>
            </a:extLst>
          </p:cNvSpPr>
          <p:nvPr>
            <p:ph type="title"/>
          </p:nvPr>
        </p:nvSpPr>
        <p:spPr>
          <a:xfrm>
            <a:off x="1331595" y="116840"/>
            <a:ext cx="7498080" cy="706120"/>
          </a:xfrm>
        </p:spPr>
        <p:txBody>
          <a:bodyPr vert="horz" wrap="square" lIns="91440" tIns="45720" rIns="91440" bIns="45720" numCol="1" spcCol="215900" anchor="ctr">
            <a:prstTxWarp prst="textNoShape">
              <a:avLst/>
            </a:prstTxWarp>
          </a:bodyPr>
          <a:lstStyle/>
          <a:p>
            <a:pPr>
              <a:defRPr lang="es-es"/>
            </a:pPr>
            <a:r>
              <a:t>Funciones anónimas autoinvocadas</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CAYAAPU2AACzJwAAAAAAACYAAAAIAAAAASAAAAAAAAA="/>
              </a:ext>
            </a:extLst>
          </p:cNvSpPr>
          <p:nvPr>
            <p:ph type="body" idx="1"/>
          </p:nvPr>
        </p:nvSpPr>
        <p:spPr>
          <a:xfrm>
            <a:off x="1259840" y="980440"/>
            <a:ext cx="7673975" cy="5473065"/>
          </a:xfrm>
        </p:spPr>
        <p:txBody>
          <a:bodyPr vert="horz" wrap="square" lIns="91440" tIns="45720" rIns="91440" bIns="45720" numCol="1" spcCol="215900" anchor="t">
            <a:prstTxWarp prst="textNoShape">
              <a:avLst/>
            </a:prstTxWarp>
          </a:bodyPr>
          <a:lstStyle/>
          <a:p>
            <a:pPr>
              <a:defRPr lang="es-es" sz="1800"/>
            </a:pPr>
            <a:r>
              <a:t>Para llamar a una función, hay varios métodos</a:t>
            </a:r>
          </a:p>
          <a:p>
            <a:pPr lvl="1">
              <a:defRPr lang="es-es" sz="1800"/>
            </a:pPr>
            <a:r>
              <a:t>Emplear un evento</a:t>
            </a:r>
          </a:p>
          <a:p>
            <a:pPr lvl="1">
              <a:defRPr lang="es-es" sz="1800"/>
            </a:pPr>
            <a:r>
              <a:t>Llamar directamente a la función en el código</a:t>
            </a:r>
          </a:p>
          <a:p>
            <a:pPr lvl="1">
              <a:defRPr lang="es-es" sz="1800"/>
            </a:pPr>
            <a:r>
              <a:rPr lang="es-es" b="1">
                <a:solidFill>
                  <a:srgbClr val="FF0000"/>
                </a:solidFill>
              </a:rPr>
              <a:t>Autoinvocación</a:t>
            </a:r>
            <a:r>
              <a:rPr lang="es-es" b="1"/>
              <a:t> </a:t>
            </a:r>
            <a:endParaRPr lang="es-es" b="1"/>
          </a:p>
          <a:p>
            <a:pPr>
              <a:defRPr lang="es-es" sz="1800"/>
            </a:pPr>
            <a:r>
              <a:t>Para que una función se ejecute </a:t>
            </a:r>
            <a:r>
              <a:rPr lang="es-es">
                <a:solidFill>
                  <a:srgbClr val="FF0000"/>
                </a:solidFill>
              </a:rPr>
              <a:t>automáticamente sin ser llamada</a:t>
            </a:r>
            <a:r>
              <a:t>, se añade () al final y se coloca la definición también entre paréntesis. Ejemplo, sea la siguiente función anónima:</a:t>
            </a:r>
          </a:p>
          <a:p>
            <a:pPr lvl="1" marL="402590" indent="0">
              <a:buNone/>
              <a:defRPr lang="es-es" sz="1800"/>
            </a:pPr>
            <a:r>
              <a:rPr lang="es-es">
                <a:latin typeface="Consolas" pitchFamily="3" charset="0"/>
                <a:ea typeface="Gill Sans MT" pitchFamily="0" charset="0"/>
                <a:cs typeface="Courier New" pitchFamily="3" charset="0"/>
              </a:rPr>
              <a:t>function (){ alert (“Hola”);}</a:t>
            </a:r>
            <a:endParaRPr lang="es-es">
              <a:latin typeface="Consolas" pitchFamily="3" charset="0"/>
              <a:ea typeface="Gill Sans MT" pitchFamily="0" charset="0"/>
              <a:cs typeface="Courier New" pitchFamily="3" charset="0"/>
            </a:endParaRPr>
          </a:p>
          <a:p>
            <a:pPr lvl="1" marL="402590" indent="0">
              <a:buNone/>
              <a:defRPr lang="es-es" sz="1800"/>
            </a:pPr>
            <a:r>
              <a:rPr lang="es-es" b="1">
                <a:solidFill>
                  <a:srgbClr val="FF0000"/>
                </a:solidFill>
                <a:latin typeface="Consolas" pitchFamily="3" charset="0"/>
                <a:ea typeface="Gill Sans MT" pitchFamily="0" charset="0"/>
                <a:cs typeface="Courier New" pitchFamily="3" charset="0"/>
              </a:rPr>
              <a:t>(</a:t>
            </a:r>
            <a:r>
              <a:rPr lang="es-es">
                <a:latin typeface="Consolas" pitchFamily="3" charset="0"/>
                <a:ea typeface="Gill Sans MT" pitchFamily="0" charset="0"/>
                <a:cs typeface="Courier New" pitchFamily="3" charset="0"/>
              </a:rPr>
              <a:t>function (){alert (“Hola”);} </a:t>
            </a:r>
            <a:r>
              <a:rPr lang="es-es" b="1">
                <a:solidFill>
                  <a:srgbClr val="FF0000"/>
                </a:solidFill>
                <a:latin typeface="Consolas" pitchFamily="3" charset="0"/>
                <a:ea typeface="Gill Sans MT" pitchFamily="0" charset="0"/>
                <a:cs typeface="Courier New" pitchFamily="3" charset="0"/>
              </a:rPr>
              <a:t>() )</a:t>
            </a:r>
            <a:endParaRPr lang="es-es" b="1">
              <a:solidFill>
                <a:srgbClr val="FF0000"/>
              </a:solidFill>
              <a:latin typeface="Consolas" pitchFamily="3" charset="0"/>
              <a:ea typeface="Gill Sans MT" pitchFamily="0" charset="0"/>
              <a:cs typeface="Courier New" pitchFamily="3" charset="0"/>
            </a:endParaRPr>
          </a:p>
          <a:p>
            <a:pPr>
              <a:defRPr lang="es-es" sz="1800"/>
            </a:pPr>
            <a:r>
              <a:t>En el siguiente ejemplo, se autoinvoca a una función que permite calcular la suma de 2 números. En este caso se inicializan los argumentos con los valores deseados:</a:t>
            </a:r>
          </a:p>
          <a:p>
            <a:pPr>
              <a:defRPr lang="es-es" sz="1800"/>
            </a:pPr>
            <a:r>
              <a:rPr lang="en-us" b="1">
                <a:solidFill>
                  <a:srgbClr val="FF0000"/>
                </a:solidFill>
                <a:latin typeface="Consolas" pitchFamily="3" charset="0"/>
                <a:ea typeface="Gill Sans MT" pitchFamily="0" charset="0"/>
                <a:cs typeface="Courier New" pitchFamily="3" charset="0"/>
              </a:rPr>
              <a:t>(</a:t>
            </a:r>
            <a:r>
              <a:rPr lang="en-us">
                <a:latin typeface="Consolas" pitchFamily="3" charset="0"/>
                <a:ea typeface="Gill Sans MT" pitchFamily="0" charset="0"/>
                <a:cs typeface="Courier New" pitchFamily="3" charset="0"/>
              </a:rPr>
              <a:t>function (x = 2 ,y = 5){return x+y;} </a:t>
            </a:r>
            <a:r>
              <a:rPr lang="en-us" b="1">
                <a:solidFill>
                  <a:srgbClr val="FF0000"/>
                </a:solidFill>
                <a:latin typeface="Consolas" pitchFamily="3" charset="0"/>
                <a:ea typeface="Gill Sans MT" pitchFamily="0" charset="0"/>
                <a:cs typeface="Courier New" pitchFamily="3" charset="0"/>
              </a:rPr>
              <a:t>() )</a:t>
            </a:r>
            <a:endParaRPr lang="es-es" b="1">
              <a:solidFill>
                <a:srgbClr val="FF0000"/>
              </a:solidFill>
              <a:latin typeface="Consolas" pitchFamily="3" charset="0"/>
              <a:ea typeface="Gill Sans MT" pitchFamily="0" charset="0"/>
              <a:cs typeface="Courier New" pitchFamily="3" charset="0"/>
            </a:endParaR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3167-29D2-A7C7-9C4A-DF927F046A8A}"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sQEAAPU2AACXBQAAEAAAACYAAAAIAAAAASAAAAAAAAA="/>
              </a:ext>
            </a:extLst>
          </p:cNvSpPr>
          <p:nvPr>
            <p:ph type="title"/>
          </p:nvPr>
        </p:nvSpPr>
        <p:spPr>
          <a:xfrm>
            <a:off x="1259840" y="274955"/>
            <a:ext cx="7673975" cy="633730"/>
          </a:xfrm>
        </p:spPr>
        <p:txBody>
          <a:bodyPr vert="horz" wrap="square" lIns="91440" tIns="45720" rIns="91440" bIns="45720" numCol="1" spcCol="215900" anchor="ctr">
            <a:prstTxWarp prst="textNoShape">
              <a:avLst/>
            </a:prstTxWarp>
          </a:bodyPr>
          <a:lstStyle/>
          <a:p>
            <a:pPr>
              <a:defRPr lang="es-es"/>
            </a:pPr>
            <a:r>
              <a:t>Funciones Flecha (arrow functions)</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YwgAAPU2AABwJgAAAAAAACYAAAAIAAAAAQAAAAAAAAA="/>
              </a:ext>
            </a:extLst>
          </p:cNvSpPr>
          <p:nvPr>
            <p:ph type="body" idx="1"/>
          </p:nvPr>
        </p:nvSpPr>
        <p:spPr>
          <a:xfrm>
            <a:off x="1187450" y="1363345"/>
            <a:ext cx="7746365" cy="4885055"/>
          </a:xfrm>
        </p:spPr>
        <p:txBody>
          <a:bodyPr/>
          <a:lstStyle/>
          <a:p>
            <a:pPr>
              <a:defRPr lang="es-es" sz="1800"/>
            </a:pPr>
            <a:r>
              <a:t>Aparecen en ES6 (ECMAScript 2015) </a:t>
            </a:r>
          </a:p>
          <a:p>
            <a:pPr>
              <a:defRPr lang="es-es" sz="1800"/>
            </a:pPr>
            <a:r>
              <a:t>Tienen una sintaxis más simple que una función convencional y generan un código más limpio</a:t>
            </a:r>
          </a:p>
          <a:p>
            <a:pPr>
              <a:defRPr lang="es-es" sz="1800"/>
            </a:pPr>
            <a:r>
              <a:rPr lang="es-es" b="1"/>
              <a:t>Son siempre anónimas</a:t>
            </a:r>
            <a:endParaRPr lang="es-es" b="1"/>
          </a:p>
          <a:p>
            <a:pPr>
              <a:defRPr lang="es-es" sz="1800"/>
            </a:pPr>
            <a:r>
              <a:t>No pueden emplearse como constructores</a:t>
            </a:r>
          </a:p>
          <a:p>
            <a:pPr>
              <a:defRPr lang="es-es" sz="1800"/>
            </a:pPr>
            <a:r>
              <a:t>Una función tradicional se define de la siguiente forma:</a:t>
            </a:r>
          </a:p>
        </p:txBody>
      </p:sp>
      <p:pic>
        <p:nvPicPr>
          <p:cNvPr id="4" name="Imagen 6"/>
          <p:cNvPicPr>
            <a:picLocks noChangeAspect="1"/>
            <a:extLst>
              <a:ext uri="smNativeData">
                <pr:smNativeData xmlns:pr="smNativeData" val="SMDATA_15_Pq4cXh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tx8AABUaAADDMgAAhSUAABAAAAAmAAAACAAAAP//////////"/>
              </a:ext>
            </a:extLst>
          </p:cNvPicPr>
          <p:nvPr/>
        </p:nvPicPr>
        <p:blipFill>
          <a:blip r:embed="rId2"/>
          <a:stretch>
            <a:fillRect/>
          </a:stretch>
        </p:blipFill>
        <p:spPr>
          <a:xfrm>
            <a:off x="5155565" y="4239895"/>
            <a:ext cx="3096260" cy="1859280"/>
          </a:xfrm>
          <a:prstGeom prst="rect">
            <a:avLst/>
          </a:prstGeom>
          <a:noFill/>
          <a:ln>
            <a:noFill/>
          </a:ln>
          <a:effectLst/>
        </p:spPr>
      </p:pic>
      <p:sp>
        <p:nvSpPr>
          <p:cNvPr id="5"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4402-4CD2-A7B2-9C4A-BAE70A046AEF}" type="slidenum">
              <a:t>7</a:t>
            </a:fld>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sQEAAPU2AABDBAAAEAAAACYAAAAIAAAAASAAAAAAAAA="/>
              </a:ext>
            </a:extLst>
          </p:cNvSpPr>
          <p:nvPr>
            <p:ph type="title"/>
          </p:nvPr>
        </p:nvSpPr>
        <p:spPr>
          <a:xfrm>
            <a:off x="1187450" y="274955"/>
            <a:ext cx="7746365" cy="417830"/>
          </a:xfrm>
        </p:spPr>
        <p:txBody>
          <a:bodyPr vert="horz" wrap="square" lIns="91440" tIns="45720" rIns="91440" bIns="45720" numCol="1" spcCol="215900" anchor="ctr">
            <a:prstTxWarp prst="textNoShape">
              <a:avLst/>
            </a:prstTxWarp>
          </a:bodyPr>
          <a:lstStyle/>
          <a:p>
            <a:pPr>
              <a:defRPr lang="es-es"/>
            </a:pPr>
            <a:r>
              <a:t>Funciones Flecha</a:t>
            </a:r>
          </a:p>
        </p:txBody>
      </p:sp>
      <p:sp>
        <p:nvSpPr>
          <p:cNvPr id="3" name="Marcador de contenido 2"/>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xCAAACAYAAPU2AAB4KQAAAAAAACYAAAAIAAAAASAAAAAAAAA="/>
              </a:ext>
            </a:extLst>
          </p:cNvSpPr>
          <p:nvPr>
            <p:ph type="body" idx="1"/>
          </p:nvPr>
        </p:nvSpPr>
        <p:spPr>
          <a:xfrm>
            <a:off x="1331595" y="980440"/>
            <a:ext cx="7602220" cy="5760720"/>
          </a:xfrm>
        </p:spPr>
        <p:txBody>
          <a:bodyPr vert="horz" wrap="square" lIns="91440" tIns="45720" rIns="91440" bIns="45720" numCol="1" spcCol="215900" anchor="t">
            <a:prstTxWarp prst="textNoShape">
              <a:avLst/>
            </a:prstTxWarp>
          </a:bodyPr>
          <a:lstStyle/>
          <a:p>
            <a:pPr>
              <a:defRPr lang="es-es" sz="1800"/>
            </a:pPr>
            <a:r>
              <a:t>La función flecha equivalente a la función anterior:</a:t>
            </a:r>
          </a:p>
          <a:p>
            <a:pPr marL="82550" indent="0">
              <a:buNone/>
              <a:defRPr lang="es-es" sz="1800"/>
            </a:pPr>
            <a:r>
              <a:rPr lang="es-es" b="1">
                <a:solidFill>
                  <a:srgbClr val="FF0000"/>
                </a:solidFill>
                <a:latin typeface="Consolas" pitchFamily="3" charset="0"/>
                <a:ea typeface="Gill Sans MT" pitchFamily="0" charset="0"/>
                <a:cs typeface="Courier New" pitchFamily="3" charset="0"/>
              </a:rPr>
              <a:t>var suma = ( x, y ) =&gt; x + y;</a:t>
            </a:r>
            <a:endParaRPr lang="es-es" b="1">
              <a:solidFill>
                <a:srgbClr val="FF0000"/>
              </a:solidFill>
              <a:latin typeface="Consolas" pitchFamily="3" charset="0"/>
              <a:ea typeface="Gill Sans MT" pitchFamily="0" charset="0"/>
              <a:cs typeface="Courier New" pitchFamily="3" charset="0"/>
            </a:endParaRPr>
          </a:p>
          <a:p>
            <a:pPr>
              <a:defRPr lang="es-es" sz="1800"/>
            </a:pPr>
            <a:r>
              <a:t>A la hora de invocarla, empleamos la variable, por ejemplo:</a:t>
            </a:r>
          </a:p>
          <a:p>
            <a:pPr marL="82550" indent="0">
              <a:buNone/>
              <a:defRPr lang="es-es" sz="1800"/>
            </a:pPr>
            <a:r>
              <a:rPr lang="es-es" b="1">
                <a:solidFill>
                  <a:srgbClr val="FF0000"/>
                </a:solidFill>
                <a:latin typeface="Consolas" pitchFamily="3" charset="0"/>
                <a:ea typeface="Gill Sans MT" pitchFamily="0" charset="0"/>
                <a:cs typeface="Courier New" pitchFamily="3" charset="0"/>
              </a:rPr>
              <a:t>console.log( suma( 2, 3 ) );</a:t>
            </a:r>
            <a:endParaRPr lang="es-es" b="1">
              <a:solidFill>
                <a:srgbClr val="FF0000"/>
              </a:solidFill>
              <a:latin typeface="Consolas" pitchFamily="3" charset="0"/>
              <a:ea typeface="Gill Sans MT" pitchFamily="0" charset="0"/>
              <a:cs typeface="Courier New" pitchFamily="3" charset="0"/>
            </a:endParaRPr>
          </a:p>
          <a:p>
            <a:pPr>
              <a:defRPr lang="es-es" sz="1800"/>
            </a:pPr>
            <a:r>
              <a:t>Utilizan una sintaxis declarativa</a:t>
            </a:r>
          </a:p>
          <a:p>
            <a:pPr lvl="1">
              <a:defRPr lang="es-es" sz="1800"/>
            </a:pPr>
            <a:r>
              <a:t>Elimina  la palabra reservada </a:t>
            </a:r>
            <a:r>
              <a:rPr lang="es-es" i="1"/>
              <a:t>function</a:t>
            </a:r>
            <a:r>
              <a:t> y se especifican  los parámetros mediante paréntesis.</a:t>
            </a:r>
          </a:p>
          <a:p>
            <a:pPr lvl="1">
              <a:defRPr lang="es-es" sz="1800"/>
            </a:pPr>
            <a:r>
              <a:t>Elimina las llaves que delimitan el ámbito </a:t>
            </a:r>
            <a:r>
              <a:rPr lang="es-es" i="1"/>
              <a:t>abriéndolo</a:t>
            </a:r>
            <a:r>
              <a:t> con una flecha.</a:t>
            </a:r>
          </a:p>
          <a:p>
            <a:pPr lvl="1">
              <a:defRPr lang="es-es" sz="1800"/>
            </a:pPr>
            <a:r>
              <a:t>Se puede eliminar la palabra reservada </a:t>
            </a:r>
            <a:r>
              <a:rPr lang="es-es" i="1"/>
              <a:t>return</a:t>
            </a:r>
            <a:r>
              <a:t>.</a:t>
            </a:r>
          </a:p>
          <a:p>
            <a:pPr>
              <a:defRPr lang="es-es" sz="1800"/>
            </a:pPr>
            <a:r>
              <a:t>Para más información sobre las funciones flecha: </a:t>
            </a:r>
          </a:p>
          <a:p>
            <a:pPr lvl="1">
              <a:defRPr lang="es-es" sz="1800"/>
            </a:pPr>
            <a:r>
              <a:rPr lang="es-es">
                <a:hlinkClick r:id="rId2"/>
              </a:rPr>
              <a:t>https://www.w3schools.com/js/js_scope.asp</a:t>
            </a:r>
            <a:endParaRPr lang="es-es">
              <a:hlinkClick r:id="rId2"/>
            </a:endParaRPr>
          </a:p>
          <a:p>
            <a:pPr lvl="1">
              <a:defRPr lang="es-es" sz="1800"/>
            </a:pPr>
            <a:r>
              <a:rPr lang="es-es">
                <a:hlinkClick r:id="rId2"/>
              </a:rPr>
              <a:t>https://www.espai.es/blog/2018/01/funciones-flecha-en-javascript/</a:t>
            </a:r>
          </a:p>
          <a:p>
            <a:pPr lvl="1">
              <a:defRPr lang="es-es" sz="1800"/>
            </a:pPr>
            <a:r>
              <a:rPr lang="es-es">
                <a:hlinkClick r:id="rId3"/>
              </a:rPr>
              <a:t>http://www.etnassoft.com/2016/06/22/las-funciones-flecha-en-javascript-parte-1/</a:t>
            </a:r>
            <a:r>
              <a:t> </a:t>
            </a: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49FF-B1D2-A7BF-9C4A-47EA07046A12}" type="slidenum">
              <a:t>8</a:t>
            </a:fld>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q4c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BDBAAAEAAAACYAAAAIAAAAASAAAAAAAAA="/>
              </a:ext>
            </a:extLst>
          </p:cNvSpPr>
          <p:nvPr>
            <p:ph type="title"/>
          </p:nvPr>
        </p:nvSpPr>
        <p:spPr>
          <a:xfrm>
            <a:off x="1115695" y="188595"/>
            <a:ext cx="7818120" cy="504190"/>
          </a:xfrm>
        </p:spPr>
        <p:txBody>
          <a:bodyPr vert="horz" wrap="square" lIns="91440" tIns="45720" rIns="91440" bIns="45720" numCol="1" spcCol="215900" anchor="ctr">
            <a:prstTxWarp prst="textNoShape">
              <a:avLst/>
            </a:prstTxWarp>
          </a:bodyPr>
          <a:lstStyle/>
          <a:p>
            <a:pPr>
              <a:defRPr lang="es-es"/>
            </a:pPr>
            <a:r>
              <a:t>Parámetros</a:t>
            </a:r>
          </a:p>
        </p:txBody>
      </p:sp>
      <p:sp>
        <p:nvSpPr>
          <p:cNvPr id="3" name="2 Marcador de contenido"/>
          <p:cNvSpPr>
            <a:spLocks noGrp="1" noChangeArrowheads="1"/>
            <a:extLst>
              <a:ext uri="smNativeData">
                <pr:smNativeData xmlns:pr="smNativeData" val="SMDATA_13_Pq4c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6BQAAJgUAAPU2AACWKAAAAAAAACYAAAAIAAAAASAAAAAAAAA="/>
              </a:ext>
            </a:extLst>
          </p:cNvSpPr>
          <p:nvPr>
            <p:ph type="body" idx="1"/>
          </p:nvPr>
        </p:nvSpPr>
        <p:spPr>
          <a:xfrm>
            <a:off x="971550" y="836930"/>
            <a:ext cx="7962265" cy="5760720"/>
          </a:xfrm>
        </p:spPr>
        <p:txBody>
          <a:bodyPr vert="horz" wrap="square" lIns="91440" tIns="45720" rIns="91440" bIns="45720" numCol="1" spcCol="215900" anchor="t">
            <a:prstTxWarp prst="textNoShape">
              <a:avLst/>
            </a:prstTxWarp>
          </a:bodyPr>
          <a:lstStyle/>
          <a:p>
            <a:pPr>
              <a:defRPr lang="es-es" sz="1500"/>
            </a:pPr>
            <a:r>
              <a:rPr lang="es-es" b="1" i="1"/>
              <a:t>Los parámetros son nombres que se pasan entre paréntesis a la función </a:t>
            </a:r>
            <a:endParaRPr lang="es-es" b="1" i="1"/>
          </a:p>
          <a:p>
            <a:pPr>
              <a:defRPr lang="es-es" sz="1500"/>
            </a:pPr>
            <a:r>
              <a:rPr lang="es-es" b="1" i="1"/>
              <a:t>Una función puede tener o no parámetros</a:t>
            </a:r>
            <a:endParaRPr lang="es-es" b="1" i="1"/>
          </a:p>
          <a:p>
            <a:pPr>
              <a:defRPr lang="es-es" sz="1500"/>
            </a:pPr>
            <a:r>
              <a:rPr lang="es-es" b="1" i="1"/>
              <a:t>Los argumentos son los valores que se pasan a esa función</a:t>
            </a:r>
            <a:endParaRPr lang="es-es" b="1" i="1"/>
          </a:p>
          <a:p>
            <a:pPr>
              <a:defRPr lang="es-es" sz="1500"/>
            </a:pPr>
            <a:r>
              <a:rPr lang="es-es" b="1" i="1"/>
              <a:t>En JS, no se indica el tipo de los parámetros pasados </a:t>
            </a:r>
            <a:endParaRPr lang="es-es" b="1" i="1"/>
          </a:p>
          <a:p>
            <a:pPr>
              <a:defRPr lang="es-es" sz="1500"/>
            </a:pPr>
            <a:r>
              <a:rPr lang="es-es" b="1" i="1"/>
              <a:t>No se comprueba el número de los argumentos definidos</a:t>
            </a:r>
            <a:endParaRPr lang="es-es" b="1" i="1"/>
          </a:p>
          <a:p>
            <a:pPr>
              <a:defRPr lang="es-es" sz="1500"/>
            </a:pPr>
            <a:r>
              <a:rPr lang="es-es" b="1" i="1"/>
              <a:t>Los parámetros se inicializan automáticamente en el momento de llamar a la función con los valores que se le pasan en la llamada. </a:t>
            </a:r>
          </a:p>
          <a:p>
            <a:pPr>
              <a:defRPr lang="es-es" sz="1500"/>
            </a:pPr>
            <a:r>
              <a:t>Al realizar la llamada a la función se escribirán los valores (o variables que tiene dichos valores) en el mismo orden en el que figuran en la definición.</a:t>
            </a:r>
          </a:p>
          <a:p>
            <a:pPr>
              <a:defRPr lang="es-es" sz="1500"/>
            </a:pPr>
            <a:r>
              <a:rPr lang="es-es" b="1" i="1"/>
              <a:t>El número y posición de los argumentos en la definición y en la llamada a la función debe ser el mismo.</a:t>
            </a:r>
            <a:endParaRPr lang="es-es" b="1" i="1"/>
          </a:p>
          <a:p>
            <a:pPr>
              <a:defRPr lang="es-es" sz="1500"/>
            </a:pPr>
            <a:endParaRPr lang="es-es" b="1" i="1"/>
          </a:p>
          <a:p>
            <a:pPr marL="82550" indent="0">
              <a:buNone/>
              <a:defRPr lang="es-es" sz="1500"/>
            </a:pPr>
            <a:r>
              <a:rPr lang="es-es">
                <a:latin typeface="Courier New" pitchFamily="3" charset="0"/>
                <a:ea typeface="Gill Sans MT" pitchFamily="0" charset="0"/>
                <a:cs typeface="Courier New" pitchFamily="3" charset="0"/>
              </a:rPr>
              <a:t>	</a:t>
            </a:r>
            <a:r>
              <a:rPr lang="es-es">
                <a:latin typeface="Consolas" pitchFamily="3" charset="0"/>
                <a:ea typeface="Gill Sans MT" pitchFamily="0" charset="0"/>
                <a:cs typeface="Courier New" pitchFamily="3" charset="0"/>
              </a:rPr>
              <a:t>function devolverMayor(a,b) { </a:t>
            </a:r>
            <a:endParaRPr lang="es-es">
              <a:latin typeface="Consolas" pitchFamily="3" charset="0"/>
              <a:ea typeface="Gill Sans MT" pitchFamily="0" charset="0"/>
              <a:cs typeface="Courier New" pitchFamily="3" charset="0"/>
            </a:endParaRPr>
          </a:p>
          <a:p>
            <a:pPr marL="82550" indent="0">
              <a:buNone/>
              <a:defRPr lang="es-es" sz="1500"/>
            </a:pPr>
            <a:r>
              <a:rPr lang="es-es">
                <a:latin typeface="Consolas" pitchFamily="3" charset="0"/>
                <a:ea typeface="Gill Sans MT" pitchFamily="0" charset="0"/>
                <a:cs typeface="Courier New" pitchFamily="3" charset="0"/>
              </a:rPr>
              <a:t>	   if (a&gt;b) {</a:t>
            </a:r>
            <a:endParaRPr lang="es-es">
              <a:latin typeface="Consolas" pitchFamily="3" charset="0"/>
              <a:ea typeface="Gill Sans MT" pitchFamily="0" charset="0"/>
              <a:cs typeface="Courier New" pitchFamily="3" charset="0"/>
            </a:endParaRPr>
          </a:p>
          <a:p>
            <a:pPr marL="82550" indent="0">
              <a:buNone/>
              <a:defRPr lang="es-es" sz="1500"/>
            </a:pPr>
            <a:r>
              <a:rPr lang="es-es">
                <a:latin typeface="Consolas" pitchFamily="3" charset="0"/>
                <a:ea typeface="Gill Sans MT" pitchFamily="0" charset="0"/>
                <a:cs typeface="Courier New" pitchFamily="3" charset="0"/>
              </a:rPr>
              <a:t>	    return a;</a:t>
            </a:r>
            <a:endParaRPr lang="es-es">
              <a:latin typeface="Consolas" pitchFamily="3" charset="0"/>
              <a:ea typeface="Gill Sans MT" pitchFamily="0" charset="0"/>
              <a:cs typeface="Courier New" pitchFamily="3" charset="0"/>
            </a:endParaRPr>
          </a:p>
          <a:p>
            <a:pPr marL="82550" indent="0">
              <a:buNone/>
              <a:defRPr lang="es-es" sz="1500"/>
            </a:pPr>
            <a:r>
              <a:rPr lang="es-es">
                <a:latin typeface="Consolas" pitchFamily="3" charset="0"/>
                <a:ea typeface="Gill Sans MT" pitchFamily="0" charset="0"/>
                <a:cs typeface="Courier New" pitchFamily="3" charset="0"/>
              </a:rPr>
              <a:t>	  } else {</a:t>
            </a:r>
            <a:endParaRPr lang="es-es">
              <a:latin typeface="Consolas" pitchFamily="3" charset="0"/>
              <a:ea typeface="Gill Sans MT" pitchFamily="0" charset="0"/>
              <a:cs typeface="Courier New" pitchFamily="3" charset="0"/>
            </a:endParaRPr>
          </a:p>
          <a:p>
            <a:pPr marL="82550" indent="0">
              <a:buNone/>
              <a:defRPr lang="es-es" sz="1500"/>
            </a:pPr>
            <a:r>
              <a:rPr lang="es-es">
                <a:latin typeface="Consolas" pitchFamily="3" charset="0"/>
                <a:ea typeface="Gill Sans MT" pitchFamily="0" charset="0"/>
                <a:cs typeface="Courier New" pitchFamily="3" charset="0"/>
              </a:rPr>
              <a:t>	    return b;</a:t>
            </a:r>
            <a:endParaRPr lang="es-es">
              <a:latin typeface="Consolas" pitchFamily="3" charset="0"/>
              <a:ea typeface="Gill Sans MT" pitchFamily="0" charset="0"/>
              <a:cs typeface="Courier New" pitchFamily="3" charset="0"/>
            </a:endParaRPr>
          </a:p>
          <a:p>
            <a:pPr marL="82550" indent="0">
              <a:buNone/>
              <a:defRPr lang="es-es" sz="1500"/>
            </a:pPr>
            <a:r>
              <a:rPr lang="es-es">
                <a:latin typeface="Consolas" pitchFamily="3" charset="0"/>
                <a:ea typeface="Gill Sans MT" pitchFamily="0" charset="0"/>
                <a:cs typeface="Courier New" pitchFamily="3" charset="0"/>
              </a:rPr>
              <a:t>	   }</a:t>
            </a:r>
            <a:endParaRPr lang="es-es">
              <a:latin typeface="Consolas" pitchFamily="3" charset="0"/>
              <a:ea typeface="Gill Sans MT" pitchFamily="0" charset="0"/>
              <a:cs typeface="Courier New" pitchFamily="3" charset="0"/>
            </a:endParaRPr>
          </a:p>
          <a:p>
            <a:pPr marL="82550" indent="0">
              <a:buNone/>
              <a:defRPr lang="es-es" sz="1500"/>
            </a:pPr>
            <a:r>
              <a:rPr lang="es-es">
                <a:latin typeface="Consolas" pitchFamily="3" charset="0"/>
                <a:ea typeface="Gill Sans MT" pitchFamily="0" charset="0"/>
                <a:cs typeface="Courier New" pitchFamily="3" charset="0"/>
              </a:rPr>
              <a:t>	}</a:t>
            </a:r>
            <a:endParaRPr lang="es-es">
              <a:latin typeface="Consolas" pitchFamily="3" charset="0"/>
              <a:ea typeface="Gill Sans MT" pitchFamily="0" charset="0"/>
              <a:cs typeface="Courier New" pitchFamily="3" charset="0"/>
            </a:endParaRPr>
          </a:p>
          <a:p>
            <a:pPr marL="82550" indent="0">
              <a:buNone/>
              <a:defRPr lang="es-es" sz="1500"/>
            </a:pPr>
            <a:r>
              <a:rPr lang="es-es">
                <a:latin typeface="Consolas" pitchFamily="3" charset="0"/>
                <a:ea typeface="Gill Sans MT" pitchFamily="0" charset="0"/>
                <a:cs typeface="Courier New" pitchFamily="3" charset="0"/>
              </a:rPr>
              <a:t>	devolverMayor(5,9);</a:t>
            </a:r>
            <a:endParaRPr lang="es-es">
              <a:latin typeface="Consolas" pitchFamily="3" charset="0"/>
              <a:ea typeface="Gill Sans MT" pitchFamily="0" charset="0"/>
              <a:cs typeface="Gill Sans MT" pitchFamily="0" charset="0"/>
            </a:endParaRPr>
          </a:p>
          <a:p>
            <a:pPr>
              <a:defRPr lang="es-es" sz="1500"/>
            </a:pPr>
          </a:p>
        </p:txBody>
      </p:sp>
      <p:sp>
        <p:nvSpPr>
          <p:cNvPr id="4" name="Marcador de número de diapositiva 3"/>
          <p:cNvSpPr>
            <a:spLocks noGrp="1" noChangeArrowheads="1"/>
            <a:extLst>
              <a:ext uri="smNativeData">
                <pr:smNativeData xmlns:pr="smNativeData" val="SMDATA_13_Pq4c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21DFA-B4D2-A7EB-9C4A-42BE53046A17}" type="slidenum">
              <a:t>9</a:t>
            </a:fl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dc:title>
  <dc:subject/>
  <dc:creator>conchi</dc:creator>
  <cp:keywords/>
  <dc:description/>
  <cp:lastModifiedBy>wadmin</cp:lastModifiedBy>
  <cp:revision>0</cp:revision>
  <dcterms:created xsi:type="dcterms:W3CDTF">2017-11-17T14:25:52Z</dcterms:created>
  <dcterms:modified xsi:type="dcterms:W3CDTF">2020-01-13T17:51:58Z</dcterms:modified>
</cp:coreProperties>
</file>