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5588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822" autoAdjust="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809" y="359898"/>
            <a:ext cx="7407926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809" y="1850064"/>
            <a:ext cx="7407926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921593" y="1413802"/>
            <a:ext cx="210349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1157377" y="1345016"/>
            <a:ext cx="6401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6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9191" y="274641"/>
            <a:ext cx="1829118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199" y="274642"/>
            <a:ext cx="5563566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3286" y="-54"/>
            <a:ext cx="685919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840" y="2600325"/>
            <a:ext cx="6401912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840" y="1066800"/>
            <a:ext cx="6401912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9 Rectángulo"/>
          <p:cNvSpPr/>
          <p:nvPr/>
        </p:nvSpPr>
        <p:spPr bwMode="invGray">
          <a:xfrm>
            <a:off x="2286397" y="0"/>
            <a:ext cx="7621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2172698" y="2814656"/>
            <a:ext cx="210349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2408482" y="2745870"/>
            <a:ext cx="6401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2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857" y="274320"/>
            <a:ext cx="7499382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857" y="1524000"/>
            <a:ext cx="3658235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7004" y="1524000"/>
            <a:ext cx="3658235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80" y="5160336"/>
            <a:ext cx="8231029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79" y="328278"/>
            <a:ext cx="4024059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4250" y="328278"/>
            <a:ext cx="4024059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79" y="969336"/>
            <a:ext cx="4024059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4250" y="969336"/>
            <a:ext cx="4024059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8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857" y="274320"/>
            <a:ext cx="7499382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4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5160" y="0"/>
            <a:ext cx="813042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Rectángulo"/>
          <p:cNvSpPr/>
          <p:nvPr/>
        </p:nvSpPr>
        <p:spPr bwMode="invGray">
          <a:xfrm>
            <a:off x="1015160" y="-54"/>
            <a:ext cx="73165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4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79" y="216778"/>
            <a:ext cx="3810662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79" y="1406964"/>
            <a:ext cx="3810662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79" y="2133602"/>
            <a:ext cx="8154816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7919" y="1066800"/>
            <a:ext cx="2743676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62132" y="1066800"/>
            <a:ext cx="4572794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345" y="1143005"/>
            <a:ext cx="4420368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94" y="954341"/>
            <a:ext cx="685919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9 Proceso"/>
          <p:cNvSpPr/>
          <p:nvPr/>
        </p:nvSpPr>
        <p:spPr>
          <a:xfrm rot="2103354" flipH="1">
            <a:off x="5004536" y="936786"/>
            <a:ext cx="649337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345" y="4800600"/>
            <a:ext cx="4420368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096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6068" y="-815922"/>
            <a:ext cx="1639172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168846" y="21104"/>
            <a:ext cx="1702487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 rot="2315675">
            <a:off x="182914" y="1055077"/>
            <a:ext cx="1125912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013050" y="-54"/>
            <a:ext cx="8132539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857" y="274638"/>
            <a:ext cx="7499382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857" y="1447800"/>
            <a:ext cx="7499382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2022" y="6305550"/>
            <a:ext cx="2133971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D6537AC-69DE-4107-8E47-3FEBFB81B383}" type="datetimeFigureOut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30/09/2019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992" y="6305550"/>
            <a:ext cx="2896103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5144" y="6305550"/>
            <a:ext cx="457279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23B8498-79D0-451B-92A9-684A7ED663FC}" type="slidenum">
              <a:rPr lang="gl-E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gl-E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invGray">
          <a:xfrm>
            <a:off x="1015160" y="-54"/>
            <a:ext cx="73165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0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default.asp" TargetMode="External"/><Relationship Id="rId2" Type="http://schemas.openxmlformats.org/officeDocument/2006/relationships/hyperlink" Target="http://www.ecma-international.org/publications/standards/Ecma-26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s/docs/Web/JavaScript/Guide/Expressions_and_Operators" TargetMode="External"/><Relationship Id="rId5" Type="http://schemas.openxmlformats.org/officeDocument/2006/relationships/hyperlink" Target="http://www.w3schools.com/js/js_operators.asp" TargetMode="External"/><Relationship Id="rId4" Type="http://schemas.openxmlformats.org/officeDocument/2006/relationships/hyperlink" Target="http://es.wikipedia.org/wiki/Operador_a_nivel_de_bi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9110" y="4720530"/>
            <a:ext cx="749938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JavaScript: Operadores y estructuras de control</a:t>
            </a:r>
            <a:endParaRPr lang="es-ES" dirty="0"/>
          </a:p>
        </p:txBody>
      </p:sp>
      <p:pic>
        <p:nvPicPr>
          <p:cNvPr id="4" name="Picture 2" descr="Resultado de imagen de js logo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3" y="1452126"/>
            <a:ext cx="307074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41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355" y="274638"/>
            <a:ext cx="7747884" cy="73529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Operadores de objeto</a:t>
            </a:r>
            <a:endParaRPr lang="gl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03199"/>
              </p:ext>
            </p:extLst>
          </p:nvPr>
        </p:nvGraphicFramePr>
        <p:xfrm>
          <a:off x="1331872" y="1091822"/>
          <a:ext cx="6747603" cy="54602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52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343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Operador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Operación que realiza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Ejemplo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.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Permite acceder a las propiedades o métodos</a:t>
                      </a:r>
                      <a:r>
                        <a:rPr lang="es-ES" sz="1600" baseline="0" dirty="0" smtClean="0"/>
                        <a:t> de un objeto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600" smtClean="0"/>
                        <a:t>objeto.propiedad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s-ES" sz="1600" smtClean="0"/>
                        <a:t>objeto.metodo()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[ ]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Permite enumerar miembros de un</a:t>
                      </a:r>
                      <a:r>
                        <a:rPr lang="es-ES" sz="1600" baseline="0" dirty="0" smtClean="0"/>
                        <a:t> objeto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600" smtClean="0"/>
                        <a:t>a[1], a[2]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delete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Elimina un elemento de una colección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smtClean="0"/>
                        <a:t>delete a[1]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in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Inspecciona propiedades o métodos de un objeto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smtClean="0"/>
                        <a:t>“write” in document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instanceof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Comprueba si un objeto es una instancia de un objeto nativo de JavaScript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smtClean="0"/>
                        <a:t>a instanceof</a:t>
                      </a:r>
                      <a:r>
                        <a:rPr lang="es-ES" sz="1600" baseline="0" smtClean="0"/>
                        <a:t> Array</a:t>
                      </a:r>
                      <a:endParaRPr lang="es-ES" sz="1600" smtClean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new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Accede a constructor de objetos  incorporados en el núcleo</a:t>
                      </a:r>
                      <a:r>
                        <a:rPr lang="es-ES" sz="1600" baseline="0" dirty="0" smtClean="0"/>
                        <a:t> de JavaScript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smtClean="0"/>
                        <a:t>var hoy = new Date();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271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this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Accede</a:t>
                      </a:r>
                      <a:r>
                        <a:rPr lang="es-ES" sz="1600" baseline="0" dirty="0" smtClean="0"/>
                        <a:t> a la referencia del propio objeto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this.value</a:t>
                      </a:r>
                      <a:endParaRPr lang="es-ES" sz="1600" dirty="0" smtClean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Operadores misceláneos</a:t>
            </a:r>
            <a:endParaRPr lang="gl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32378"/>
              </p:ext>
            </p:extLst>
          </p:nvPr>
        </p:nvGraphicFramePr>
        <p:xfrm>
          <a:off x="1651049" y="1417638"/>
          <a:ext cx="6481844" cy="346061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26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Operador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Operación que realiza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smtClean="0"/>
                        <a:t>Ejemplo</a:t>
                      </a:r>
                      <a:endParaRPr lang="es-ES" sz="16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,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Indicar una serie de expresiones que van a ser evaluadas en secuencia, de izquierda a derecha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600" smtClean="0"/>
                        <a:t>var a, b, c;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? :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Operador</a:t>
                      </a:r>
                      <a:r>
                        <a:rPr lang="es-ES" sz="1600" baseline="0" dirty="0" smtClean="0"/>
                        <a:t> condicional. Forma reducida del </a:t>
                      </a:r>
                      <a:r>
                        <a:rPr lang="es-ES" sz="1600" baseline="0" dirty="0" err="1" smtClean="0"/>
                        <a:t>if</a:t>
                      </a:r>
                      <a:r>
                        <a:rPr lang="es-ES" sz="1600" baseline="0" dirty="0" smtClean="0"/>
                        <a:t> ...</a:t>
                      </a:r>
                      <a:r>
                        <a:rPr lang="es-ES" sz="1600" baseline="0" dirty="0" err="1" smtClean="0"/>
                        <a:t>else</a:t>
                      </a:r>
                      <a:endParaRPr lang="es-ES" sz="1600" baseline="0" dirty="0" smtClean="0"/>
                    </a:p>
                    <a:p>
                      <a:pPr algn="ctr"/>
                      <a:r>
                        <a:rPr lang="es-ES" sz="1600" baseline="0" dirty="0" smtClean="0"/>
                        <a:t>condición ? </a:t>
                      </a:r>
                      <a:r>
                        <a:rPr lang="es-ES" sz="1600" baseline="0" dirty="0" err="1" smtClean="0"/>
                        <a:t>expresión_si_verdadera</a:t>
                      </a:r>
                      <a:r>
                        <a:rPr lang="es-ES" sz="1600" baseline="0" dirty="0" smtClean="0"/>
                        <a:t> : </a:t>
                      </a:r>
                      <a:r>
                        <a:rPr lang="es-ES" sz="1600" baseline="0" dirty="0" err="1" smtClean="0"/>
                        <a:t>expresión_si_falsa</a:t>
                      </a:r>
                      <a:endParaRPr lang="es-ES" sz="16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600" dirty="0" smtClean="0"/>
                        <a:t>a&gt;</a:t>
                      </a:r>
                      <a:r>
                        <a:rPr lang="es-ES" sz="1600" dirty="0" err="1" smtClean="0"/>
                        <a:t>b?true:false</a:t>
                      </a:r>
                      <a:endParaRPr lang="es-ES" sz="1600" dirty="0" smtClean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pPr algn="ctr"/>
                      <a:r>
                        <a:rPr lang="es-ES" sz="1600" smtClean="0"/>
                        <a:t>typeof</a:t>
                      </a:r>
                      <a:endParaRPr lang="es-ES" sz="16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smtClean="0"/>
                        <a:t>Devuelve el tipo de valor de una variable o expresión</a:t>
                      </a:r>
                    </a:p>
                    <a:p>
                      <a:pPr algn="ctr"/>
                      <a:r>
                        <a:rPr lang="es-ES" sz="1600" smtClean="0"/>
                        <a:t>(number,</a:t>
                      </a:r>
                      <a:r>
                        <a:rPr lang="es-ES" sz="1600" baseline="0" smtClean="0"/>
                        <a:t> string, boolean, object, function, undefined)</a:t>
                      </a:r>
                      <a:endParaRPr lang="es-ES" sz="16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typeof</a:t>
                      </a:r>
                      <a:r>
                        <a:rPr lang="es-ES" sz="1600" dirty="0" smtClean="0"/>
                        <a:t>  </a:t>
                      </a:r>
                      <a:r>
                        <a:rPr lang="es-ES" sz="1600" dirty="0" err="1" smtClean="0"/>
                        <a:t>miVar</a:t>
                      </a:r>
                      <a:r>
                        <a:rPr lang="es-ES" sz="1600" dirty="0" smtClean="0"/>
                        <a:t>  ==  "</a:t>
                      </a:r>
                      <a:r>
                        <a:rPr lang="es-ES" sz="1600" dirty="0" err="1" smtClean="0"/>
                        <a:t>number</a:t>
                      </a:r>
                      <a:r>
                        <a:rPr lang="es-ES" sz="1600" dirty="0" smtClean="0"/>
                        <a:t>"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Autoevaluación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Si sumamos 9+4+"10" en JavaScript obtendremos</a:t>
            </a:r>
            <a:r>
              <a:rPr lang="es-ES" dirty="0" smtClean="0"/>
              <a:t>:</a:t>
            </a:r>
          </a:p>
          <a:p>
            <a:pPr marL="731520" lvl="1" indent="-457200">
              <a:buFont typeface="+mj-lt"/>
              <a:buAutoNum type="alphaLcParenR"/>
            </a:pPr>
            <a:r>
              <a:rPr lang="es-ES" dirty="0" smtClean="0"/>
              <a:t>“23”</a:t>
            </a:r>
          </a:p>
          <a:p>
            <a:pPr marL="731520" lvl="1" indent="-457200">
              <a:buFont typeface="+mj-lt"/>
              <a:buAutoNum type="alphaLcParenR"/>
            </a:pPr>
            <a:r>
              <a:rPr lang="es-ES" dirty="0" smtClean="0"/>
              <a:t>23</a:t>
            </a:r>
          </a:p>
          <a:p>
            <a:pPr marL="731520" lvl="1" indent="-457200">
              <a:buFont typeface="+mj-lt"/>
              <a:buAutoNum type="alphaLcParenR"/>
            </a:pPr>
            <a:r>
              <a:rPr lang="es-ES" dirty="0" smtClean="0"/>
              <a:t>“1310”</a:t>
            </a:r>
          </a:p>
          <a:p>
            <a:pPr marL="731520" lvl="1" indent="-457200">
              <a:buFont typeface="+mj-lt"/>
              <a:buAutoNum type="alphaLcParenR"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¿Cuál es el resultado de las siguientes operaciones?</a:t>
            </a:r>
          </a:p>
          <a:p>
            <a:pPr marL="731520" lvl="1" indent="-457200">
              <a:buFont typeface="+mj-lt"/>
              <a:buAutoNum type="alphaLcParenR"/>
            </a:pPr>
            <a:r>
              <a:rPr lang="es-ES" dirty="0"/>
              <a:t>!true</a:t>
            </a:r>
          </a:p>
          <a:p>
            <a:pPr marL="731520" lvl="1" indent="-457200">
              <a:buFont typeface="+mj-lt"/>
              <a:buAutoNum type="alphaLcParenR"/>
            </a:pPr>
            <a:r>
              <a:rPr lang="es-ES" dirty="0"/>
              <a:t>!(10 &gt; 5)</a:t>
            </a:r>
          </a:p>
          <a:p>
            <a:pPr marL="731520" lvl="1" indent="-457200">
              <a:buFont typeface="+mj-lt"/>
              <a:buAutoNum type="alphaLcParenR"/>
            </a:pPr>
            <a:r>
              <a:rPr lang="es-ES" dirty="0"/>
              <a:t>!(“gato” == “pato</a:t>
            </a:r>
            <a:r>
              <a:rPr lang="es-ES" dirty="0" smtClean="0"/>
              <a:t>”)</a:t>
            </a:r>
          </a:p>
          <a:p>
            <a:pPr marL="731520" lvl="1" indent="-457200">
              <a:buFont typeface="+mj-lt"/>
              <a:buAutoNum type="alphaLcParenR"/>
            </a:pPr>
            <a:r>
              <a:rPr lang="es-ES" dirty="0" smtClean="0"/>
              <a:t>5 &gt; 1 &amp;&amp; 50 &gt;10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336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dirty="0" err="1" smtClean="0"/>
              <a:t>Estructuras</a:t>
            </a:r>
            <a:r>
              <a:rPr lang="gl-ES" dirty="0" smtClean="0"/>
              <a:t> de control y Bucles</a:t>
            </a:r>
            <a:endParaRPr lang="gl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Estructuras de control</a:t>
            </a:r>
          </a:p>
          <a:p>
            <a:pPr lvl="1"/>
            <a:r>
              <a:rPr lang="es-ES" dirty="0" err="1" smtClean="0"/>
              <a:t>if</a:t>
            </a:r>
            <a:endParaRPr lang="es-ES" dirty="0" smtClean="0"/>
          </a:p>
          <a:p>
            <a:pPr lvl="1"/>
            <a:r>
              <a:rPr lang="es-ES" dirty="0" err="1" smtClean="0"/>
              <a:t>if-else</a:t>
            </a:r>
            <a:endParaRPr lang="es-ES" dirty="0" smtClean="0"/>
          </a:p>
          <a:p>
            <a:r>
              <a:rPr lang="es-ES" dirty="0" smtClean="0"/>
              <a:t>Bucles</a:t>
            </a:r>
          </a:p>
          <a:p>
            <a:pPr lvl="1"/>
            <a:r>
              <a:rPr lang="es-ES" dirty="0" err="1" smtClean="0"/>
              <a:t>for</a:t>
            </a:r>
            <a:endParaRPr lang="es-ES" dirty="0" smtClean="0"/>
          </a:p>
          <a:p>
            <a:pPr lvl="1"/>
            <a:r>
              <a:rPr lang="es-ES" dirty="0" err="1" smtClean="0"/>
              <a:t>while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do-</a:t>
            </a:r>
            <a:r>
              <a:rPr lang="es-ES" dirty="0" err="1" smtClean="0"/>
              <a:t>while</a:t>
            </a:r>
            <a:endParaRPr lang="gl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532291" y="5909230"/>
            <a:ext cx="415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</a:rPr>
              <a:t>Sangría correcta del código</a:t>
            </a:r>
            <a:endParaRPr lang="gl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6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Condicionales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1385887" y="1565102"/>
            <a:ext cx="1620722" cy="6397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sz="2800" b="1" dirty="0">
                <a:solidFill>
                  <a:schemeClr val="tx2">
                    <a:lumMod val="75000"/>
                  </a:schemeClr>
                </a:solidFill>
              </a:rPr>
              <a:t>Sintaxis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4294967295"/>
          </p:nvPr>
        </p:nvSpPr>
        <p:spPr>
          <a:xfrm>
            <a:off x="1601949" y="2207017"/>
            <a:ext cx="1727897" cy="41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 err="1"/>
              <a:t>if</a:t>
            </a:r>
            <a:r>
              <a:rPr lang="es-ES" sz="1800" dirty="0"/>
              <a:t> (condición)</a:t>
            </a:r>
          </a:p>
          <a:p>
            <a:pPr marL="0" indent="0">
              <a:buNone/>
            </a:pPr>
            <a:r>
              <a:rPr lang="es-ES" sz="1800" dirty="0"/>
              <a:t>{</a:t>
            </a:r>
          </a:p>
          <a:p>
            <a:pPr marL="0" indent="0">
              <a:buNone/>
            </a:pPr>
            <a:r>
              <a:rPr lang="es-ES" sz="1600" dirty="0"/>
              <a:t>    //sentencias</a:t>
            </a:r>
          </a:p>
          <a:p>
            <a:pPr marL="0" indent="0">
              <a:buNone/>
            </a:pPr>
            <a:r>
              <a:rPr lang="es-ES" sz="1800" dirty="0"/>
              <a:t>}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330440" y="1557502"/>
            <a:ext cx="1458769" cy="639762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s-ES" sz="2800" b="1" dirty="0">
                <a:solidFill>
                  <a:schemeClr val="tx2">
                    <a:lumMod val="75000"/>
                  </a:schemeClr>
                </a:solidFill>
              </a:rPr>
              <a:t>Sintaxis 2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3438472" y="2207017"/>
            <a:ext cx="1728491" cy="3606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dirty="0" err="1"/>
              <a:t>if</a:t>
            </a:r>
            <a:r>
              <a:rPr lang="es-ES" sz="1800" dirty="0"/>
              <a:t> (condición)</a:t>
            </a:r>
          </a:p>
          <a:p>
            <a:pPr marL="0" indent="0">
              <a:buNone/>
            </a:pPr>
            <a:r>
              <a:rPr lang="es-ES" sz="1800" dirty="0"/>
              <a:t>{</a:t>
            </a:r>
          </a:p>
          <a:p>
            <a:pPr marL="0" indent="0">
              <a:buNone/>
            </a:pPr>
            <a:r>
              <a:rPr lang="es-ES" sz="1800" dirty="0"/>
              <a:t>    </a:t>
            </a:r>
            <a:r>
              <a:rPr lang="es-ES" sz="1600" dirty="0"/>
              <a:t>//sentencias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}</a:t>
            </a:r>
          </a:p>
          <a:p>
            <a:pPr marL="0" indent="0">
              <a:buNone/>
            </a:pPr>
            <a:r>
              <a:rPr lang="es-ES" sz="1800" dirty="0" err="1"/>
              <a:t>else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{</a:t>
            </a:r>
          </a:p>
          <a:p>
            <a:pPr marL="0" indent="0">
              <a:buNone/>
            </a:pPr>
            <a:r>
              <a:rPr lang="es-ES" sz="1800" dirty="0"/>
              <a:t>    </a:t>
            </a:r>
            <a:r>
              <a:rPr lang="es-ES" sz="1600" dirty="0"/>
              <a:t>//sentencias</a:t>
            </a:r>
          </a:p>
          <a:p>
            <a:pPr marL="0" indent="0">
              <a:buNone/>
            </a:pPr>
            <a:r>
              <a:rPr lang="es-ES" sz="1800" dirty="0"/>
              <a:t>}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  <p:sp>
        <p:nvSpPr>
          <p:cNvPr id="7" name="4 Marcador de texto"/>
          <p:cNvSpPr txBox="1">
            <a:spLocks/>
          </p:cNvSpPr>
          <p:nvPr/>
        </p:nvSpPr>
        <p:spPr>
          <a:xfrm>
            <a:off x="5509310" y="1567256"/>
            <a:ext cx="2761017" cy="63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891A7"/>
              </a:buClr>
              <a:buNone/>
            </a:pPr>
            <a:r>
              <a:rPr lang="es-ES" b="1" dirty="0">
                <a:solidFill>
                  <a:srgbClr val="4F271C">
                    <a:lumMod val="75000"/>
                  </a:srgbClr>
                </a:solidFill>
              </a:rPr>
              <a:t>Sintaxis 3 (anidamiento)</a:t>
            </a: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5629211" y="2204864"/>
            <a:ext cx="1620461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891A7"/>
              </a:buClr>
              <a:buNone/>
            </a:pPr>
            <a:r>
              <a:rPr lang="es-ES" sz="1800" dirty="0" err="1">
                <a:solidFill>
                  <a:prstClr val="black"/>
                </a:solidFill>
              </a:rPr>
              <a:t>if</a:t>
            </a:r>
            <a:r>
              <a:rPr lang="es-ES" sz="1800" dirty="0">
                <a:solidFill>
                  <a:prstClr val="black"/>
                </a:solidFill>
              </a:rPr>
              <a:t> (condición) {</a:t>
            </a:r>
          </a:p>
          <a:p>
            <a:pPr marL="0" indent="0">
              <a:buClr>
                <a:srgbClr val="3891A7"/>
              </a:buClr>
              <a:buNone/>
            </a:pPr>
            <a:r>
              <a:rPr lang="es-ES" sz="1800" dirty="0">
                <a:solidFill>
                  <a:prstClr val="black"/>
                </a:solidFill>
              </a:rPr>
              <a:t>    </a:t>
            </a:r>
            <a:r>
              <a:rPr lang="es-ES" sz="1600" dirty="0">
                <a:solidFill>
                  <a:prstClr val="black"/>
                </a:solidFill>
              </a:rPr>
              <a:t>//sentencias</a:t>
            </a:r>
            <a:endParaRPr lang="es-ES" sz="1800" dirty="0">
              <a:solidFill>
                <a:prstClr val="black"/>
              </a:solidFill>
            </a:endParaRPr>
          </a:p>
          <a:p>
            <a:pPr marL="0" indent="0">
              <a:buClr>
                <a:srgbClr val="3891A7"/>
              </a:buClr>
              <a:buNone/>
            </a:pPr>
            <a:r>
              <a:rPr lang="es-ES" sz="1800" dirty="0">
                <a:solidFill>
                  <a:prstClr val="black"/>
                </a:solidFill>
              </a:rPr>
              <a:t>} </a:t>
            </a:r>
            <a:r>
              <a:rPr lang="es-ES" sz="1800" dirty="0" err="1">
                <a:solidFill>
                  <a:prstClr val="black"/>
                </a:solidFill>
              </a:rPr>
              <a:t>else</a:t>
            </a:r>
            <a:r>
              <a:rPr lang="es-ES" sz="1800" dirty="0">
                <a:solidFill>
                  <a:prstClr val="black"/>
                </a:solidFill>
              </a:rPr>
              <a:t> </a:t>
            </a:r>
            <a:r>
              <a:rPr lang="es-ES" sz="1800" dirty="0" err="1">
                <a:solidFill>
                  <a:prstClr val="black"/>
                </a:solidFill>
              </a:rPr>
              <a:t>if</a:t>
            </a:r>
            <a:r>
              <a:rPr lang="es-ES" sz="1800" dirty="0">
                <a:solidFill>
                  <a:prstClr val="black"/>
                </a:solidFill>
              </a:rPr>
              <a:t> (condición) {</a:t>
            </a:r>
          </a:p>
          <a:p>
            <a:pPr marL="0" indent="0">
              <a:buClr>
                <a:srgbClr val="3891A7"/>
              </a:buClr>
              <a:buNone/>
            </a:pPr>
            <a:r>
              <a:rPr lang="es-ES" sz="1800" dirty="0">
                <a:solidFill>
                  <a:prstClr val="black"/>
                </a:solidFill>
              </a:rPr>
              <a:t>    </a:t>
            </a:r>
            <a:r>
              <a:rPr lang="es-ES" sz="1600" dirty="0">
                <a:solidFill>
                  <a:prstClr val="black"/>
                </a:solidFill>
              </a:rPr>
              <a:t>//sentencias</a:t>
            </a:r>
          </a:p>
          <a:p>
            <a:pPr marL="0" indent="0">
              <a:buClr>
                <a:srgbClr val="3891A7"/>
              </a:buClr>
              <a:buNone/>
            </a:pPr>
            <a:r>
              <a:rPr lang="es-ES" sz="1800" dirty="0">
                <a:solidFill>
                  <a:prstClr val="black"/>
                </a:solidFill>
              </a:rPr>
              <a:t>} </a:t>
            </a:r>
            <a:r>
              <a:rPr lang="es-ES" sz="1800" dirty="0" err="1">
                <a:solidFill>
                  <a:prstClr val="black"/>
                </a:solidFill>
              </a:rPr>
              <a:t>else</a:t>
            </a:r>
            <a:r>
              <a:rPr lang="es-ES" sz="1800" dirty="0">
                <a:solidFill>
                  <a:prstClr val="black"/>
                </a:solidFill>
              </a:rPr>
              <a:t> </a:t>
            </a:r>
            <a:r>
              <a:rPr lang="es-ES" sz="1800" dirty="0">
                <a:solidFill>
                  <a:srgbClr val="E7DEC9">
                    <a:lumMod val="50000"/>
                  </a:srgbClr>
                </a:solidFill>
              </a:rPr>
              <a:t>[</a:t>
            </a:r>
            <a:r>
              <a:rPr lang="es-ES" sz="1800" dirty="0" err="1">
                <a:solidFill>
                  <a:srgbClr val="E7DEC9">
                    <a:lumMod val="50000"/>
                  </a:srgbClr>
                </a:solidFill>
              </a:rPr>
              <a:t>if</a:t>
            </a:r>
            <a:r>
              <a:rPr lang="es-ES" sz="1800" dirty="0">
                <a:solidFill>
                  <a:srgbClr val="E7DEC9">
                    <a:lumMod val="50000"/>
                  </a:srgbClr>
                </a:solidFill>
              </a:rPr>
              <a:t> (condición) {</a:t>
            </a:r>
          </a:p>
          <a:p>
            <a:pPr marL="0" indent="0">
              <a:buClr>
                <a:srgbClr val="3891A7"/>
              </a:buClr>
              <a:buNone/>
            </a:pPr>
            <a:r>
              <a:rPr lang="es-ES" sz="1800" dirty="0">
                <a:solidFill>
                  <a:srgbClr val="E7DEC9">
                    <a:lumMod val="50000"/>
                  </a:srgbClr>
                </a:solidFill>
              </a:rPr>
              <a:t>    </a:t>
            </a:r>
            <a:r>
              <a:rPr lang="es-ES" sz="1600" dirty="0">
                <a:solidFill>
                  <a:srgbClr val="E7DEC9">
                    <a:lumMod val="50000"/>
                  </a:srgbClr>
                </a:solidFill>
              </a:rPr>
              <a:t>//sentencias</a:t>
            </a:r>
            <a:endParaRPr lang="es-ES" sz="1800" dirty="0">
              <a:solidFill>
                <a:srgbClr val="E7DEC9">
                  <a:lumMod val="50000"/>
                </a:srgbClr>
              </a:solidFill>
            </a:endParaRPr>
          </a:p>
          <a:p>
            <a:pPr marL="0" indent="0">
              <a:buClr>
                <a:srgbClr val="3891A7"/>
              </a:buClr>
              <a:buNone/>
            </a:pPr>
            <a:r>
              <a:rPr lang="es-ES" sz="1800" dirty="0">
                <a:solidFill>
                  <a:srgbClr val="E7DEC9">
                    <a:lumMod val="50000"/>
                  </a:srgbClr>
                </a:solidFill>
              </a:rPr>
              <a:t>} </a:t>
            </a:r>
            <a:r>
              <a:rPr lang="es-ES" sz="1800" dirty="0" err="1">
                <a:solidFill>
                  <a:srgbClr val="E7DEC9">
                    <a:lumMod val="50000"/>
                  </a:srgbClr>
                </a:solidFill>
              </a:rPr>
              <a:t>else</a:t>
            </a:r>
            <a:r>
              <a:rPr lang="es-ES" sz="1800" dirty="0">
                <a:solidFill>
                  <a:srgbClr val="E7DEC9">
                    <a:lumMod val="50000"/>
                  </a:srgbClr>
                </a:solidFill>
              </a:rPr>
              <a:t> ]</a:t>
            </a:r>
            <a:r>
              <a:rPr lang="es-ES" sz="1800" dirty="0">
                <a:solidFill>
                  <a:prstClr val="black"/>
                </a:solidFill>
              </a:rPr>
              <a:t>{</a:t>
            </a:r>
          </a:p>
          <a:p>
            <a:pPr marL="0" indent="0">
              <a:buClr>
                <a:srgbClr val="3891A7"/>
              </a:buClr>
              <a:buNone/>
            </a:pPr>
            <a:r>
              <a:rPr lang="es-ES" sz="1800" dirty="0">
                <a:solidFill>
                  <a:prstClr val="black"/>
                </a:solidFill>
              </a:rPr>
              <a:t>    </a:t>
            </a:r>
            <a:r>
              <a:rPr lang="es-ES" sz="1600" dirty="0">
                <a:solidFill>
                  <a:prstClr val="black"/>
                </a:solidFill>
              </a:rPr>
              <a:t>//sentencias</a:t>
            </a:r>
            <a:endParaRPr lang="es-ES" sz="1800" dirty="0">
              <a:solidFill>
                <a:prstClr val="black"/>
              </a:solidFill>
            </a:endParaRPr>
          </a:p>
          <a:p>
            <a:pPr marL="0" indent="0">
              <a:buClr>
                <a:srgbClr val="3891A7"/>
              </a:buClr>
              <a:buNone/>
            </a:pPr>
            <a:r>
              <a:rPr lang="es-ES" sz="1800" dirty="0">
                <a:solidFill>
                  <a:prstClr val="black"/>
                </a:solidFill>
              </a:rPr>
              <a:t>}</a:t>
            </a:r>
          </a:p>
          <a:p>
            <a:pPr marL="0" indent="0">
              <a:buClr>
                <a:srgbClr val="3891A7"/>
              </a:buClr>
              <a:buNone/>
            </a:pPr>
            <a:endParaRPr lang="es-ES" sz="1800" dirty="0">
              <a:solidFill>
                <a:prstClr val="black"/>
              </a:solidFill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7079135" y="4221088"/>
            <a:ext cx="756215" cy="792088"/>
            <a:chOff x="7668344" y="3645024"/>
            <a:chExt cx="1008111" cy="792088"/>
          </a:xfrm>
        </p:grpSpPr>
        <p:sp>
          <p:nvSpPr>
            <p:cNvPr id="9" name="8 Cerrar llave"/>
            <p:cNvSpPr/>
            <p:nvPr/>
          </p:nvSpPr>
          <p:spPr>
            <a:xfrm>
              <a:off x="7668344" y="3645024"/>
              <a:ext cx="216024" cy="792088"/>
            </a:xfrm>
            <a:prstGeom prst="righ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black"/>
                </a:solidFill>
              </a:endParaRPr>
            </a:p>
          </p:txBody>
        </p:sp>
        <p:cxnSp>
          <p:nvCxnSpPr>
            <p:cNvPr id="15" name="14 Conector recto"/>
            <p:cNvCxnSpPr>
              <a:stCxn id="9" idx="1"/>
            </p:cNvCxnSpPr>
            <p:nvPr/>
          </p:nvCxnSpPr>
          <p:spPr>
            <a:xfrm>
              <a:off x="7884368" y="4041068"/>
              <a:ext cx="792087" cy="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27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Condicionales </a:t>
            </a:r>
            <a:r>
              <a:rPr lang="es-ES" sz="3600"/>
              <a:t>(forma abreviada)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(condición) ? </a:t>
            </a:r>
            <a:r>
              <a:rPr lang="es-ES" dirty="0" err="1" smtClean="0"/>
              <a:t>sentencias_verdad</a:t>
            </a:r>
            <a:r>
              <a:rPr lang="es-ES" dirty="0" smtClean="0"/>
              <a:t> : </a:t>
            </a:r>
            <a:r>
              <a:rPr lang="es-ES" dirty="0" err="1" smtClean="0"/>
              <a:t>sentencias_falso</a:t>
            </a:r>
            <a:endParaRPr lang="es-ES" dirty="0" smtClean="0"/>
          </a:p>
          <a:p>
            <a:pPr marL="82296" indent="0">
              <a:buNone/>
            </a:pPr>
            <a:endParaRPr lang="es-ES" sz="1800" dirty="0" smtClean="0"/>
          </a:p>
          <a:p>
            <a:pPr marL="82296" indent="0">
              <a:buNone/>
            </a:pPr>
            <a:r>
              <a:rPr lang="es-ES" sz="1800" dirty="0" err="1" smtClean="0"/>
              <a:t>var</a:t>
            </a:r>
            <a:r>
              <a:rPr lang="es-ES" sz="1800" dirty="0" smtClean="0"/>
              <a:t> </a:t>
            </a:r>
            <a:r>
              <a:rPr lang="es-ES" sz="1800" dirty="0" err="1" smtClean="0"/>
              <a:t>dia</a:t>
            </a:r>
            <a:r>
              <a:rPr lang="es-ES" sz="1800" dirty="0" smtClean="0"/>
              <a:t> </a:t>
            </a:r>
            <a:r>
              <a:rPr lang="es-ES" sz="1800" dirty="0"/>
              <a:t>= (edad &gt;= 18) ? "adulto" : "menor</a:t>
            </a:r>
            <a:r>
              <a:rPr lang="es-ES" sz="1800" dirty="0" smtClean="0"/>
              <a:t>";</a:t>
            </a:r>
          </a:p>
          <a:p>
            <a:endParaRPr lang="es-ES" sz="18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161597" y="3578609"/>
            <a:ext cx="2949691" cy="6397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Equivalente a: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4913580" y="3438880"/>
            <a:ext cx="2949691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(condición</a:t>
            </a:r>
            <a:r>
              <a:rPr lang="es-ES" dirty="0" smtClean="0"/>
              <a:t>) {</a:t>
            </a:r>
            <a:endParaRPr lang="es-ES" dirty="0"/>
          </a:p>
          <a:p>
            <a:pPr marL="0" indent="0">
              <a:buNone/>
            </a:pPr>
            <a:r>
              <a:rPr lang="es-ES" sz="2000" dirty="0" smtClean="0"/>
              <a:t>//</a:t>
            </a:r>
            <a:r>
              <a:rPr lang="es-ES" sz="2000" dirty="0" err="1"/>
              <a:t>sentencias_verdad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} </a:t>
            </a:r>
            <a:r>
              <a:rPr lang="es-ES" dirty="0" err="1" smtClean="0"/>
              <a:t>else</a:t>
            </a:r>
            <a:r>
              <a:rPr lang="es-ES" dirty="0" smtClean="0"/>
              <a:t> {</a:t>
            </a:r>
          </a:p>
          <a:p>
            <a:pPr marL="0" indent="0">
              <a:buNone/>
            </a:pPr>
            <a:r>
              <a:rPr lang="es-ES" sz="2000" dirty="0" smtClean="0"/>
              <a:t>//</a:t>
            </a:r>
            <a:r>
              <a:rPr lang="es-ES" sz="2000" dirty="0" err="1"/>
              <a:t>sentencias_falso</a:t>
            </a:r>
            <a:endParaRPr lang="es-ES" sz="2000" dirty="0"/>
          </a:p>
          <a:p>
            <a:pPr marL="0" indent="0">
              <a:buNone/>
            </a:pPr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470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Condicionales</a:t>
            </a:r>
            <a:endParaRPr lang="es-ES" sz="36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Para evitar un anidamiento excesivo de </a:t>
            </a:r>
            <a:r>
              <a:rPr lang="es-ES" dirty="0" err="1" smtClean="0"/>
              <a:t>if</a:t>
            </a:r>
            <a:r>
              <a:rPr lang="es-ES" dirty="0" smtClean="0"/>
              <a:t> ... </a:t>
            </a:r>
            <a:r>
              <a:rPr lang="es-ES" dirty="0" err="1" smtClean="0"/>
              <a:t>else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...</a:t>
            </a:r>
          </a:p>
          <a:p>
            <a:endParaRPr lang="es-ES" sz="18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979462" y="2276475"/>
            <a:ext cx="5022928" cy="44656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/>
              <a:t>s</a:t>
            </a:r>
            <a:r>
              <a:rPr lang="es-ES" dirty="0" err="1" smtClean="0"/>
              <a:t>witch</a:t>
            </a:r>
            <a:r>
              <a:rPr lang="es-ES" dirty="0" smtClean="0"/>
              <a:t> (expresión) {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case valor1:</a:t>
            </a:r>
          </a:p>
          <a:p>
            <a:pPr marL="0" indent="0">
              <a:buNone/>
            </a:pPr>
            <a:r>
              <a:rPr lang="es-ES" sz="1900" dirty="0"/>
              <a:t>      //</a:t>
            </a:r>
            <a:r>
              <a:rPr lang="es-ES" sz="1900" dirty="0" err="1"/>
              <a:t>sentencias_si</a:t>
            </a:r>
            <a:r>
              <a:rPr lang="es-ES" sz="1900" dirty="0"/>
              <a:t> expresión=valor1</a:t>
            </a:r>
          </a:p>
          <a:p>
            <a:pPr marL="0" indent="0">
              <a:buNone/>
            </a:pPr>
            <a:r>
              <a:rPr lang="es-ES" sz="2000" dirty="0"/>
              <a:t>     break;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case </a:t>
            </a:r>
            <a:r>
              <a:rPr lang="es-ES" dirty="0" smtClean="0"/>
              <a:t>valor2:</a:t>
            </a:r>
            <a:endParaRPr lang="es-ES" dirty="0"/>
          </a:p>
          <a:p>
            <a:pPr marL="0" indent="0">
              <a:buNone/>
            </a:pPr>
            <a:r>
              <a:rPr lang="es-ES" sz="1900" dirty="0"/>
              <a:t>      //</a:t>
            </a:r>
            <a:r>
              <a:rPr lang="es-ES" sz="1900" dirty="0" err="1"/>
              <a:t>sentencias_si</a:t>
            </a:r>
            <a:r>
              <a:rPr lang="es-ES" sz="1900" dirty="0"/>
              <a:t> expresión=valor2</a:t>
            </a:r>
          </a:p>
          <a:p>
            <a:pPr marL="0" indent="0">
              <a:buNone/>
            </a:pPr>
            <a:r>
              <a:rPr lang="es-ES" dirty="0"/>
              <a:t>     break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[case valor??: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es-ES" sz="1900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s-ES" sz="1900" dirty="0" err="1">
                <a:solidFill>
                  <a:schemeClr val="bg2">
                    <a:lumMod val="50000"/>
                  </a:schemeClr>
                </a:solidFill>
              </a:rPr>
              <a:t>sentencias_si</a:t>
            </a:r>
            <a:r>
              <a:rPr lang="es-ES" sz="1900" dirty="0">
                <a:solidFill>
                  <a:schemeClr val="bg2">
                    <a:lumMod val="50000"/>
                  </a:schemeClr>
                </a:solidFill>
              </a:rPr>
              <a:t> expresión=valor??</a:t>
            </a:r>
            <a:endParaRPr lang="es-ES" sz="17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    break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;]</a:t>
            </a:r>
          </a:p>
          <a:p>
            <a:pPr marL="0" indent="0">
              <a:buNone/>
            </a:pPr>
            <a:r>
              <a:rPr lang="es-ES" dirty="0" smtClean="0"/>
              <a:t>  default: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</a:t>
            </a:r>
            <a:r>
              <a:rPr lang="es-ES" sz="1900" dirty="0"/>
              <a:t>//sentencias a ejecutar en cualquier otro caso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5923179" y="4581128"/>
            <a:ext cx="756215" cy="792088"/>
            <a:chOff x="7668344" y="3645024"/>
            <a:chExt cx="1008111" cy="792088"/>
          </a:xfrm>
        </p:grpSpPr>
        <p:sp>
          <p:nvSpPr>
            <p:cNvPr id="8" name="7 Cerrar llave"/>
            <p:cNvSpPr/>
            <p:nvPr/>
          </p:nvSpPr>
          <p:spPr>
            <a:xfrm>
              <a:off x="7668344" y="3645024"/>
              <a:ext cx="216024" cy="792088"/>
            </a:xfrm>
            <a:prstGeom prst="righ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prstClr val="black"/>
                </a:solidFill>
              </a:endParaRPr>
            </a:p>
          </p:txBody>
        </p:sp>
        <p:cxnSp>
          <p:nvCxnSpPr>
            <p:cNvPr id="9" name="8 Conector recto"/>
            <p:cNvCxnSpPr>
              <a:stCxn id="8" idx="1"/>
            </p:cNvCxnSpPr>
            <p:nvPr/>
          </p:nvCxnSpPr>
          <p:spPr>
            <a:xfrm>
              <a:off x="7884368" y="4041068"/>
              <a:ext cx="792087" cy="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Bucles: FOR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err="1" smtClean="0"/>
              <a:t>for</a:t>
            </a:r>
            <a:r>
              <a:rPr lang="es-ES" sz="2400" dirty="0" smtClean="0"/>
              <a:t> (</a:t>
            </a:r>
            <a:r>
              <a:rPr lang="es-ES" sz="2400" dirty="0" err="1" smtClean="0"/>
              <a:t>expresión_inicial</a:t>
            </a:r>
            <a:r>
              <a:rPr lang="es-ES" sz="2400" dirty="0"/>
              <a:t>; </a:t>
            </a:r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condición</a:t>
            </a:r>
            <a:r>
              <a:rPr lang="es-ES" sz="2400" dirty="0"/>
              <a:t>; </a:t>
            </a:r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incremento</a:t>
            </a:r>
            <a:r>
              <a:rPr lang="es-ES" sz="2400" dirty="0"/>
              <a:t>)</a:t>
            </a:r>
          </a:p>
          <a:p>
            <a:pPr marL="0" indent="0">
              <a:buNone/>
            </a:pPr>
            <a:r>
              <a:rPr lang="es-ES" sz="2400" dirty="0" smtClean="0"/>
              <a:t>{</a:t>
            </a: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    </a:t>
            </a:r>
            <a:r>
              <a:rPr lang="es-ES" dirty="0" smtClean="0"/>
              <a:t> </a:t>
            </a:r>
            <a:r>
              <a:rPr lang="es-ES" sz="2000" dirty="0"/>
              <a:t>// Instrucciones a ejecutar dentro del bucle.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sz="2000" dirty="0"/>
              <a:t>Mientras </a:t>
            </a:r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condición</a:t>
            </a:r>
            <a:r>
              <a:rPr lang="es-ES" sz="2000" dirty="0"/>
              <a:t> sea true se ejecuta el cuerpo del bucle.</a:t>
            </a:r>
          </a:p>
          <a:p>
            <a:r>
              <a:rPr lang="es-ES" sz="2000" dirty="0"/>
              <a:t>Al final del bucle se realiza el </a:t>
            </a:r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incremento</a:t>
            </a:r>
            <a:r>
              <a:rPr lang="es-ES" sz="2000" dirty="0"/>
              <a:t> del contador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9427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Bucles: FOR (ejemplos)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 (</a:t>
            </a:r>
            <a:r>
              <a:rPr lang="es-ES" dirty="0" err="1" smtClean="0"/>
              <a:t>var</a:t>
            </a:r>
            <a:r>
              <a:rPr lang="es-ES" dirty="0" smtClean="0"/>
              <a:t> i=5; </a:t>
            </a:r>
            <a:r>
              <a:rPr lang="es-ES" dirty="0"/>
              <a:t>i&lt;8; i</a:t>
            </a:r>
            <a:r>
              <a:rPr lang="es-ES" dirty="0" smtClean="0"/>
              <a:t>++) {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     </a:t>
            </a:r>
            <a:r>
              <a:rPr lang="es-ES" sz="2000" dirty="0" err="1"/>
              <a:t>document.write</a:t>
            </a:r>
            <a:r>
              <a:rPr lang="es-ES" sz="2000" dirty="0"/>
              <a:t>(“la variable i vale ahora “+i+”&lt;</a:t>
            </a:r>
            <a:r>
              <a:rPr lang="es-ES" sz="2000" dirty="0" err="1"/>
              <a:t>br</a:t>
            </a:r>
            <a:r>
              <a:rPr lang="es-ES" sz="2000" dirty="0"/>
              <a:t> /&gt;”);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var</a:t>
            </a:r>
            <a:r>
              <a:rPr lang="es-ES" dirty="0" smtClean="0"/>
              <a:t> i=5;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smtClean="0"/>
              <a:t>(; </a:t>
            </a:r>
            <a:r>
              <a:rPr lang="es-ES" dirty="0"/>
              <a:t>i&lt;8; i++) </a:t>
            </a:r>
            <a:r>
              <a:rPr lang="es-ES" dirty="0" smtClean="0"/>
              <a:t>{  //omitimos el primer argumento del </a:t>
            </a:r>
            <a:r>
              <a:rPr lang="es-ES" dirty="0" err="1" smtClean="0"/>
              <a:t>for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</a:t>
            </a:r>
            <a:r>
              <a:rPr lang="es-ES" sz="2100" dirty="0" err="1"/>
              <a:t>document.write</a:t>
            </a:r>
            <a:r>
              <a:rPr lang="es-ES" sz="2100" dirty="0"/>
              <a:t>(“la variable i vale ahora “+i+”&lt;</a:t>
            </a:r>
            <a:r>
              <a:rPr lang="es-ES" sz="2100" dirty="0" err="1"/>
              <a:t>br</a:t>
            </a:r>
            <a:r>
              <a:rPr lang="es-ES" sz="2100" dirty="0"/>
              <a:t> /&gt;”);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/>
              <a:t>var</a:t>
            </a:r>
            <a:r>
              <a:rPr lang="es-ES" dirty="0"/>
              <a:t> i=5;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 i&lt;8</a:t>
            </a:r>
            <a:r>
              <a:rPr lang="es-ES" dirty="0" smtClean="0"/>
              <a:t>;) </a:t>
            </a:r>
            <a:r>
              <a:rPr lang="es-ES" dirty="0"/>
              <a:t>{  //omitimos el </a:t>
            </a:r>
            <a:r>
              <a:rPr lang="es-ES" dirty="0" smtClean="0"/>
              <a:t>primer y el último </a:t>
            </a:r>
            <a:r>
              <a:rPr lang="es-ES" dirty="0"/>
              <a:t>argumento del </a:t>
            </a:r>
            <a:r>
              <a:rPr lang="es-ES" dirty="0" err="1"/>
              <a:t>for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</a:t>
            </a:r>
            <a:r>
              <a:rPr lang="es-ES" sz="2100" dirty="0" err="1"/>
              <a:t>document.write</a:t>
            </a:r>
            <a:r>
              <a:rPr lang="es-ES" sz="2100" dirty="0"/>
              <a:t>(“la variable i vale ahora “+</a:t>
            </a:r>
            <a:r>
              <a:rPr lang="es-ES" sz="2100" b="1" dirty="0">
                <a:solidFill>
                  <a:schemeClr val="bg2">
                    <a:lumMod val="50000"/>
                  </a:schemeClr>
                </a:solidFill>
              </a:rPr>
              <a:t>(i++)</a:t>
            </a:r>
            <a:r>
              <a:rPr lang="es-ES" sz="2100" dirty="0"/>
              <a:t>+”&lt;</a:t>
            </a:r>
            <a:r>
              <a:rPr lang="es-ES" sz="2100" dirty="0" err="1"/>
              <a:t>br</a:t>
            </a:r>
            <a:r>
              <a:rPr lang="es-ES" sz="2100" dirty="0"/>
              <a:t> /&gt;”);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9469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Bucles: FOR   </a:t>
            </a:r>
            <a:r>
              <a:rPr lang="es-ES" sz="3600" dirty="0"/>
              <a:t>(para objetos y colecciones)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 (</a:t>
            </a:r>
            <a:r>
              <a:rPr lang="es-ES" dirty="0" err="1" smtClean="0"/>
              <a:t>var</a:t>
            </a:r>
            <a:r>
              <a:rPr lang="es-ES" dirty="0" smtClean="0"/>
              <a:t> variable in objeto) {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     </a:t>
            </a:r>
            <a:r>
              <a:rPr lang="es-ES" sz="2000" dirty="0"/>
              <a:t>//sentencias que trabajan con variable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>
                <a:solidFill>
                  <a:schemeClr val="tx2">
                    <a:lumMod val="75000"/>
                  </a:schemeClr>
                </a:solidFill>
              </a:rPr>
              <a:t>variable toma el valor de cada propiedad del objeto</a:t>
            </a:r>
          </a:p>
          <a:p>
            <a:pPr marL="0" indent="0">
              <a:buNone/>
            </a:pPr>
            <a:r>
              <a:rPr lang="es-ES" dirty="0" smtClean="0"/>
              <a:t>Ejemplo:</a:t>
            </a:r>
          </a:p>
          <a:p>
            <a:pPr marL="0" indent="0">
              <a:buNone/>
            </a:pPr>
            <a:r>
              <a:rPr lang="es-ES" sz="1800" dirty="0" err="1"/>
              <a:t>var</a:t>
            </a:r>
            <a:r>
              <a:rPr lang="es-ES" sz="1800" dirty="0"/>
              <a:t> persona = {</a:t>
            </a:r>
          </a:p>
          <a:p>
            <a:pPr marL="0" indent="0">
              <a:buNone/>
            </a:pPr>
            <a:r>
              <a:rPr lang="es-ES" sz="1800" dirty="0"/>
              <a:t>           nombre: “Pedro”, </a:t>
            </a:r>
          </a:p>
          <a:p>
            <a:pPr marL="0" indent="0">
              <a:buNone/>
            </a:pPr>
            <a:r>
              <a:rPr lang="es-ES" sz="1800" dirty="0"/>
              <a:t>           apellidos: “García López”,</a:t>
            </a:r>
          </a:p>
          <a:p>
            <a:pPr marL="0" indent="0">
              <a:buNone/>
            </a:pPr>
            <a:r>
              <a:rPr lang="es-ES" sz="1800" dirty="0"/>
              <a:t>           edad:40 </a:t>
            </a:r>
          </a:p>
          <a:p>
            <a:pPr marL="0" indent="0">
              <a:buNone/>
            </a:pPr>
            <a:r>
              <a:rPr lang="es-ES" sz="1800" dirty="0"/>
              <a:t>       }</a:t>
            </a:r>
          </a:p>
          <a:p>
            <a:pPr marL="0" indent="0">
              <a:buNone/>
            </a:pPr>
            <a:r>
              <a:rPr lang="es-ES" sz="1800" dirty="0" err="1"/>
              <a:t>for</a:t>
            </a:r>
            <a:r>
              <a:rPr lang="es-ES" sz="1800" dirty="0"/>
              <a:t> (</a:t>
            </a:r>
            <a:r>
              <a:rPr lang="es-ES" sz="1800" dirty="0" err="1"/>
              <a:t>var</a:t>
            </a:r>
            <a:r>
              <a:rPr lang="es-ES" sz="1800" dirty="0"/>
              <a:t> dato in persona) {</a:t>
            </a:r>
          </a:p>
          <a:p>
            <a:pPr marL="0" indent="0">
              <a:buNone/>
            </a:pPr>
            <a:r>
              <a:rPr lang="es-ES" sz="1800" dirty="0"/>
              <a:t>    </a:t>
            </a:r>
            <a:r>
              <a:rPr lang="es-ES" sz="1800" dirty="0" err="1"/>
              <a:t>document.write</a:t>
            </a:r>
            <a:r>
              <a:rPr lang="es-ES" sz="1800" dirty="0"/>
              <a:t>(dato+” = “ + persona[dato]+”&lt;</a:t>
            </a:r>
            <a:r>
              <a:rPr lang="es-ES" sz="1800" dirty="0" err="1"/>
              <a:t>br</a:t>
            </a:r>
            <a:r>
              <a:rPr lang="es-ES" sz="1800" dirty="0"/>
              <a:t> /&gt;”);</a:t>
            </a:r>
          </a:p>
          <a:p>
            <a:pPr marL="0" indent="0">
              <a:buNone/>
            </a:pPr>
            <a:r>
              <a:rPr lang="es-ES" sz="1800" dirty="0"/>
              <a:t>}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789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  <a:endParaRPr lang="gl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Comparación</a:t>
            </a:r>
          </a:p>
          <a:p>
            <a:r>
              <a:rPr lang="es-ES" dirty="0" smtClean="0"/>
              <a:t>Aritméticos</a:t>
            </a:r>
          </a:p>
          <a:p>
            <a:r>
              <a:rPr lang="es-ES" dirty="0" smtClean="0"/>
              <a:t>Asignación</a:t>
            </a:r>
          </a:p>
          <a:p>
            <a:r>
              <a:rPr lang="es-ES" dirty="0" smtClean="0"/>
              <a:t>Booleanos</a:t>
            </a:r>
          </a:p>
          <a:p>
            <a:r>
              <a:rPr lang="es-ES" dirty="0" smtClean="0"/>
              <a:t>Bit a bit</a:t>
            </a:r>
          </a:p>
          <a:p>
            <a:r>
              <a:rPr lang="es-ES" dirty="0" smtClean="0"/>
              <a:t>De Objeto</a:t>
            </a:r>
          </a:p>
          <a:p>
            <a:r>
              <a:rPr lang="es-ES" dirty="0" smtClean="0"/>
              <a:t>Misceláneos</a:t>
            </a:r>
          </a:p>
        </p:txBody>
      </p:sp>
    </p:spTree>
    <p:extLst>
      <p:ext uri="{BB962C8B-B14F-4D97-AF65-F5344CB8AC3E}">
        <p14:creationId xmlns:p14="http://schemas.microsoft.com/office/powerpoint/2010/main" val="12948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Bucles: WHILE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while</a:t>
            </a:r>
            <a:r>
              <a:rPr lang="es-ES" dirty="0" smtClean="0"/>
              <a:t> (</a:t>
            </a:r>
            <a:r>
              <a:rPr lang="es-ES" b="1" dirty="0" smtClean="0">
                <a:solidFill>
                  <a:schemeClr val="tx2">
                    <a:lumMod val="75000"/>
                  </a:schemeClr>
                </a:solidFill>
              </a:rPr>
              <a:t>condición</a:t>
            </a:r>
            <a:r>
              <a:rPr lang="es-ES" dirty="0" smtClean="0"/>
              <a:t>)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{</a:t>
            </a:r>
            <a:endParaRPr lang="es-ES" dirty="0"/>
          </a:p>
          <a:p>
            <a:pPr marL="0" indent="0">
              <a:buNone/>
            </a:pPr>
            <a:r>
              <a:rPr lang="es-ES" sz="4000" dirty="0" smtClean="0"/>
              <a:t>   </a:t>
            </a:r>
            <a:r>
              <a:rPr lang="es-ES" sz="2800" dirty="0" smtClean="0"/>
              <a:t>// </a:t>
            </a:r>
            <a:r>
              <a:rPr lang="es-ES" sz="2800" dirty="0"/>
              <a:t>Instrucciones a ejecutar dentro del bucle.</a:t>
            </a:r>
          </a:p>
          <a:p>
            <a:pPr marL="0" indent="0">
              <a:buNone/>
            </a:pPr>
            <a:r>
              <a:rPr lang="es-ES" sz="3400" dirty="0"/>
              <a:t>}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sz="2000" dirty="0"/>
              <a:t>Mientras </a:t>
            </a:r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condición</a:t>
            </a:r>
            <a:r>
              <a:rPr lang="es-ES" sz="2000" dirty="0"/>
              <a:t> sea true se ejecuta el cuerpo del bucle.</a:t>
            </a:r>
          </a:p>
          <a:p>
            <a:r>
              <a:rPr lang="es-ES" sz="2000" dirty="0"/>
              <a:t>Si </a:t>
            </a:r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condición</a:t>
            </a:r>
            <a:r>
              <a:rPr lang="es-ES" sz="2000" dirty="0"/>
              <a:t> no se cumple la primera vez ya no entra.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603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Bucles: DO WHILE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3400" dirty="0"/>
              <a:t>do</a:t>
            </a:r>
          </a:p>
          <a:p>
            <a:pPr marL="0" indent="0">
              <a:buNone/>
            </a:pPr>
            <a:r>
              <a:rPr lang="es-ES" sz="3400" dirty="0"/>
              <a:t>{</a:t>
            </a:r>
          </a:p>
          <a:p>
            <a:pPr marL="0" indent="0">
              <a:buNone/>
            </a:pPr>
            <a:r>
              <a:rPr lang="es-ES" dirty="0" smtClean="0"/>
              <a:t>     </a:t>
            </a:r>
            <a:r>
              <a:rPr lang="es-ES" sz="2000" dirty="0"/>
              <a:t>// Instrucciones a ejecutar dentro del bucle.</a:t>
            </a:r>
          </a:p>
          <a:p>
            <a:pPr marL="0" indent="0">
              <a:buNone/>
            </a:pPr>
            <a:r>
              <a:rPr lang="es-ES" dirty="0"/>
              <a:t>} </a:t>
            </a: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condición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sz="2000" dirty="0"/>
              <a:t>El bucle se ejecuta al menos una vez-</a:t>
            </a:r>
          </a:p>
          <a:p>
            <a:r>
              <a:rPr lang="es-ES" sz="2000" dirty="0"/>
              <a:t>Mientras </a:t>
            </a:r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condición</a:t>
            </a:r>
            <a:r>
              <a:rPr lang="es-ES" sz="2000" dirty="0"/>
              <a:t> sea true se ejecuta de nuevo el cuerpo del bucle.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3800" dirty="0" smtClean="0"/>
              <a:t>Alternativa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condición</a:t>
            </a:r>
            <a:r>
              <a:rPr lang="es-ES" dirty="0" smtClean="0"/>
              <a:t>) {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// Instrucciones a ejecutar dentro del bucle.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11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break y </a:t>
            </a:r>
            <a:r>
              <a:rPr lang="es-ES" dirty="0" err="1" smtClean="0"/>
              <a:t>continue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100" b="1" dirty="0">
                <a:solidFill>
                  <a:schemeClr val="tx2">
                    <a:lumMod val="75000"/>
                  </a:schemeClr>
                </a:solidFill>
              </a:rPr>
              <a:t>break;   </a:t>
            </a:r>
            <a:r>
              <a:rPr lang="es-ES" sz="2100" dirty="0"/>
              <a:t>//para terminar la ejecución de un bucle</a:t>
            </a:r>
          </a:p>
          <a:p>
            <a:pPr marL="0" indent="0">
              <a:buNone/>
            </a:pPr>
            <a:r>
              <a:rPr lang="es-ES" sz="2100" dirty="0"/>
              <a:t>/* se emplea en el </a:t>
            </a:r>
            <a:r>
              <a:rPr lang="es-ES" sz="2100" dirty="0" err="1"/>
              <a:t>switch</a:t>
            </a:r>
            <a:r>
              <a:rPr lang="es-ES" sz="2100" dirty="0"/>
              <a:t> </a:t>
            </a:r>
            <a:r>
              <a:rPr lang="es-ES" sz="2100" dirty="0" smtClean="0"/>
              <a:t>para </a:t>
            </a:r>
            <a:r>
              <a:rPr lang="es-ES" sz="2100" dirty="0"/>
              <a:t>evitar que </a:t>
            </a:r>
            <a:r>
              <a:rPr lang="es-ES" sz="2100" dirty="0" smtClean="0"/>
              <a:t>al entrar </a:t>
            </a:r>
            <a:r>
              <a:rPr lang="es-ES" sz="2100" dirty="0"/>
              <a:t>en un caso siga </a:t>
            </a:r>
            <a:r>
              <a:rPr lang="es-ES" sz="2100" dirty="0" smtClean="0"/>
              <a:t>ejecutando las </a:t>
            </a:r>
            <a:r>
              <a:rPr lang="es-ES" sz="2100" dirty="0"/>
              <a:t>instrucciones de los demás */</a:t>
            </a:r>
          </a:p>
          <a:p>
            <a:pPr marL="0" indent="0">
              <a:buNone/>
            </a:pPr>
            <a:endParaRPr lang="es-ES" sz="2100" dirty="0"/>
          </a:p>
          <a:p>
            <a:pPr marL="0" indent="0">
              <a:buNone/>
            </a:pPr>
            <a:r>
              <a:rPr lang="es-ES" sz="2100" b="1" dirty="0" err="1">
                <a:solidFill>
                  <a:schemeClr val="tx2">
                    <a:lumMod val="75000"/>
                  </a:schemeClr>
                </a:solidFill>
              </a:rPr>
              <a:t>continue</a:t>
            </a:r>
            <a:r>
              <a:rPr lang="es-ES" sz="2100" b="1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es-ES" sz="2100" dirty="0"/>
              <a:t>  // para pasar a la siguiente iteración de un bucle</a:t>
            </a:r>
          </a:p>
          <a:p>
            <a:pPr marL="0" indent="0">
              <a:buNone/>
            </a:pPr>
            <a:endParaRPr lang="es-ES" sz="2100" dirty="0"/>
          </a:p>
          <a:p>
            <a:pPr marL="0" indent="0">
              <a:buNone/>
            </a:pPr>
            <a:r>
              <a:rPr lang="es-ES" sz="1400" dirty="0" err="1"/>
              <a:t>for</a:t>
            </a:r>
            <a:r>
              <a:rPr lang="es-ES" sz="1400" dirty="0"/>
              <a:t> (</a:t>
            </a:r>
            <a:r>
              <a:rPr lang="es-ES" sz="1400" dirty="0" err="1"/>
              <a:t>var</a:t>
            </a:r>
            <a:r>
              <a:rPr lang="es-ES" sz="1400" dirty="0"/>
              <a:t> i=5; i&lt;=40; i++) {</a:t>
            </a:r>
          </a:p>
          <a:p>
            <a:pPr marL="0" indent="0">
              <a:buNone/>
            </a:pPr>
            <a:r>
              <a:rPr lang="es-ES" sz="1400" dirty="0"/>
              <a:t>    </a:t>
            </a:r>
            <a:r>
              <a:rPr lang="es-ES" sz="1400" dirty="0" err="1"/>
              <a:t>if</a:t>
            </a:r>
            <a:r>
              <a:rPr lang="es-ES" sz="1400" dirty="0"/>
              <a:t> ((i%5)!=0) {</a:t>
            </a:r>
          </a:p>
          <a:p>
            <a:pPr marL="0" indent="0">
              <a:buNone/>
            </a:pPr>
            <a:r>
              <a:rPr lang="es-ES" sz="1400" dirty="0"/>
              <a:t>       </a:t>
            </a:r>
            <a:r>
              <a:rPr lang="es-ES" sz="1400" dirty="0" err="1"/>
              <a:t>continue</a:t>
            </a:r>
            <a:r>
              <a:rPr lang="es-ES" sz="1400" dirty="0"/>
              <a:t>;</a:t>
            </a:r>
          </a:p>
          <a:p>
            <a:pPr marL="0" indent="0">
              <a:buNone/>
            </a:pPr>
            <a:r>
              <a:rPr lang="es-ES" sz="1400" dirty="0"/>
              <a:t>    } </a:t>
            </a:r>
            <a:r>
              <a:rPr lang="es-ES" sz="1400" dirty="0" err="1"/>
              <a:t>else</a:t>
            </a:r>
            <a:r>
              <a:rPr lang="es-ES" sz="1400" dirty="0"/>
              <a:t> {</a:t>
            </a:r>
          </a:p>
          <a:p>
            <a:pPr marL="0" indent="0">
              <a:buNone/>
            </a:pPr>
            <a:r>
              <a:rPr lang="es-ES" sz="1400" dirty="0"/>
              <a:t>       </a:t>
            </a:r>
            <a:r>
              <a:rPr lang="es-ES" sz="1400" dirty="0" err="1"/>
              <a:t>document.write</a:t>
            </a:r>
            <a:r>
              <a:rPr lang="es-ES" sz="1400" dirty="0"/>
              <a:t>(i+” es múltiplo de 5&lt;</a:t>
            </a:r>
            <a:r>
              <a:rPr lang="es-ES" sz="1400" dirty="0" err="1"/>
              <a:t>br</a:t>
            </a:r>
            <a:r>
              <a:rPr lang="es-ES" sz="1400" dirty="0"/>
              <a:t> /&gt;”);</a:t>
            </a:r>
          </a:p>
          <a:p>
            <a:pPr marL="0" indent="0">
              <a:buNone/>
            </a:pPr>
            <a:r>
              <a:rPr lang="es-ES" sz="1400" dirty="0"/>
              <a:t>    }</a:t>
            </a:r>
          </a:p>
          <a:p>
            <a:pPr marL="0" indent="0">
              <a:buNone/>
            </a:pPr>
            <a:r>
              <a:rPr lang="es-ES" sz="1400" dirty="0"/>
              <a:t>}</a:t>
            </a:r>
          </a:p>
          <a:p>
            <a:pPr marL="0" indent="0">
              <a:buNone/>
            </a:pPr>
            <a:endParaRPr lang="es-ES" sz="2100" dirty="0"/>
          </a:p>
        </p:txBody>
      </p:sp>
      <p:sp>
        <p:nvSpPr>
          <p:cNvPr id="4" name="3 CuadroTexto"/>
          <p:cNvSpPr txBox="1"/>
          <p:nvPr/>
        </p:nvSpPr>
        <p:spPr>
          <a:xfrm>
            <a:off x="5416385" y="3972610"/>
            <a:ext cx="4050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4F271C">
                    <a:lumMod val="75000"/>
                  </a:srgbClr>
                </a:solidFill>
              </a:rPr>
              <a:t>for</a:t>
            </a:r>
            <a:r>
              <a:rPr lang="es-ES" sz="1400" dirty="0">
                <a:solidFill>
                  <a:srgbClr val="4F271C">
                    <a:lumMod val="75000"/>
                  </a:srgbClr>
                </a:solidFill>
              </a:rPr>
              <a:t> (</a:t>
            </a:r>
            <a:r>
              <a:rPr lang="es-ES" sz="1400" dirty="0" err="1">
                <a:solidFill>
                  <a:srgbClr val="4F271C">
                    <a:lumMod val="75000"/>
                  </a:srgbClr>
                </a:solidFill>
              </a:rPr>
              <a:t>var</a:t>
            </a:r>
            <a:r>
              <a:rPr lang="es-ES" sz="1400" dirty="0">
                <a:solidFill>
                  <a:srgbClr val="4F271C">
                    <a:lumMod val="75000"/>
                  </a:srgbClr>
                </a:solidFill>
              </a:rPr>
              <a:t> i=5; i&lt;=40; i++) {</a:t>
            </a:r>
          </a:p>
          <a:p>
            <a:r>
              <a:rPr lang="es-ES" sz="1400" dirty="0">
                <a:solidFill>
                  <a:srgbClr val="4F271C">
                    <a:lumMod val="75000"/>
                  </a:srgbClr>
                </a:solidFill>
              </a:rPr>
              <a:t>    </a:t>
            </a:r>
            <a:r>
              <a:rPr lang="es-ES" sz="1400" dirty="0" err="1">
                <a:solidFill>
                  <a:srgbClr val="4F271C">
                    <a:lumMod val="75000"/>
                  </a:srgbClr>
                </a:solidFill>
              </a:rPr>
              <a:t>if</a:t>
            </a:r>
            <a:r>
              <a:rPr lang="es-ES" sz="1400" dirty="0">
                <a:solidFill>
                  <a:srgbClr val="4F271C">
                    <a:lumMod val="75000"/>
                  </a:srgbClr>
                </a:solidFill>
              </a:rPr>
              <a:t> ((i%5)==0) {</a:t>
            </a:r>
          </a:p>
          <a:p>
            <a:r>
              <a:rPr lang="es-ES" sz="1400" dirty="0">
                <a:solidFill>
                  <a:srgbClr val="4F271C">
                    <a:lumMod val="75000"/>
                  </a:srgbClr>
                </a:solidFill>
              </a:rPr>
              <a:t>       </a:t>
            </a:r>
            <a:r>
              <a:rPr lang="es-ES" sz="1400" dirty="0" err="1">
                <a:solidFill>
                  <a:srgbClr val="4F271C">
                    <a:lumMod val="75000"/>
                  </a:srgbClr>
                </a:solidFill>
              </a:rPr>
              <a:t>document.write</a:t>
            </a:r>
            <a:r>
              <a:rPr lang="es-ES" sz="1400" dirty="0">
                <a:solidFill>
                  <a:srgbClr val="4F271C">
                    <a:lumMod val="75000"/>
                  </a:srgbClr>
                </a:solidFill>
              </a:rPr>
              <a:t>(i+” es múltiplo de 5&lt;</a:t>
            </a:r>
            <a:r>
              <a:rPr lang="es-ES" sz="1400" dirty="0" err="1">
                <a:solidFill>
                  <a:srgbClr val="4F271C">
                    <a:lumMod val="75000"/>
                  </a:srgbClr>
                </a:solidFill>
              </a:rPr>
              <a:t>br</a:t>
            </a:r>
            <a:r>
              <a:rPr lang="es-ES" sz="1400" dirty="0">
                <a:solidFill>
                  <a:srgbClr val="4F271C">
                    <a:lumMod val="75000"/>
                  </a:srgbClr>
                </a:solidFill>
              </a:rPr>
              <a:t> /&gt;”);</a:t>
            </a:r>
          </a:p>
          <a:p>
            <a:r>
              <a:rPr lang="es-ES" sz="1400" dirty="0">
                <a:solidFill>
                  <a:srgbClr val="4F271C">
                    <a:lumMod val="75000"/>
                  </a:srgbClr>
                </a:solidFill>
              </a:rPr>
              <a:t>    }</a:t>
            </a:r>
          </a:p>
          <a:p>
            <a:r>
              <a:rPr lang="es-ES" sz="1400" dirty="0">
                <a:solidFill>
                  <a:srgbClr val="4F271C">
                    <a:lumMod val="75000"/>
                  </a:srgbClr>
                </a:solidFill>
              </a:rPr>
              <a:t>}     //esto es más correcto</a:t>
            </a:r>
          </a:p>
        </p:txBody>
      </p:sp>
    </p:spTree>
    <p:extLst>
      <p:ext uri="{BB962C8B-B14F-4D97-AF65-F5344CB8AC3E}">
        <p14:creationId xmlns:p14="http://schemas.microsoft.com/office/powerpoint/2010/main" val="18447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Enlaces recomendados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hlinkClick r:id="rId2"/>
              </a:rPr>
              <a:t>ECMA</a:t>
            </a:r>
          </a:p>
          <a:p>
            <a:pPr marL="0" indent="0">
              <a:buNone/>
            </a:pPr>
            <a:r>
              <a:rPr lang="es-ES" dirty="0" smtClean="0">
                <a:hlinkClick r:id="rId3"/>
              </a:rPr>
              <a:t>Tutorial JavaScript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4"/>
              </a:rPr>
              <a:t>Operadores a nivel de bits (Wikipedia)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5"/>
              </a:rPr>
              <a:t>Ejemplos de operadores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hlinkClick r:id="rId6"/>
              </a:rPr>
              <a:t>Expresiones y operadores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gl-E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1206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857" y="274638"/>
            <a:ext cx="7499382" cy="88542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Operadores</a:t>
            </a:r>
            <a:endParaRPr lang="gl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s-ES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83432"/>
              </p:ext>
            </p:extLst>
          </p:nvPr>
        </p:nvGraphicFramePr>
        <p:xfrm>
          <a:off x="1168099" y="1075582"/>
          <a:ext cx="7634707" cy="56506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7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Tipo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Operadores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Función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76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Comparación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==   !=  ===   !==</a:t>
                      </a:r>
                    </a:p>
                    <a:p>
                      <a:pPr algn="ctr"/>
                      <a:r>
                        <a:rPr lang="es-ES" sz="1400" smtClean="0"/>
                        <a:t>&gt;   &gt;=   &lt;   &lt;=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Compara el contenido de dos </a:t>
                      </a:r>
                      <a:r>
                        <a:rPr lang="es-ES" sz="1400" err="1" smtClean="0"/>
                        <a:t>operandos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Aritméticos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+   -    *   /</a:t>
                      </a:r>
                    </a:p>
                    <a:p>
                      <a:pPr algn="ctr"/>
                      <a:r>
                        <a:rPr lang="es-ES" sz="1400" smtClean="0"/>
                        <a:t>%    ++   --</a:t>
                      </a:r>
                    </a:p>
                    <a:p>
                      <a:pPr algn="ctr"/>
                      <a:r>
                        <a:rPr lang="es-ES" sz="1400" smtClean="0"/>
                        <a:t>+valor   -valor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Calcula un nuevo valor como resultado de una operación aritmética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Asignación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=    +=   -=     *=   /=</a:t>
                      </a:r>
                    </a:p>
                    <a:p>
                      <a:pPr algn="ctr"/>
                      <a:r>
                        <a:rPr lang="es-ES" sz="1400" smtClean="0"/>
                        <a:t>%=</a:t>
                      </a:r>
                    </a:p>
                    <a:p>
                      <a:pPr algn="ctr"/>
                      <a:r>
                        <a:rPr lang="es-ES" sz="1400" smtClean="0"/>
                        <a:t>&lt;&lt;=   &gt;=   &gt;&gt;=   &gt;&gt;&gt;=</a:t>
                      </a:r>
                    </a:p>
                    <a:p>
                      <a:pPr algn="ctr"/>
                      <a:r>
                        <a:rPr lang="es-ES" sz="1400" smtClean="0"/>
                        <a:t>&amp;=</a:t>
                      </a:r>
                      <a:r>
                        <a:rPr lang="es-ES" sz="1400" baseline="0" smtClean="0"/>
                        <a:t>   |=   ^=   [ ]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Asigna el valor a la derecha del operador a la variable que esté a la izquierda de operador</a:t>
                      </a:r>
                      <a:endParaRPr lang="es-ES" sz="1400" dirty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 algn="ctr"/>
                      <a:r>
                        <a:rPr lang="es-ES" sz="1400" err="1" smtClean="0"/>
                        <a:t>Boolean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%%      | |        !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Realiza una operación</a:t>
                      </a:r>
                      <a:r>
                        <a:rPr lang="es-ES" sz="1400" baseline="0" smtClean="0"/>
                        <a:t> Y, O, NO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Bit a bit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&amp;    |     ^   -    &lt;&lt;     &gt;&gt;     &gt;&gt;&gt;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Realiza</a:t>
                      </a:r>
                      <a:r>
                        <a:rPr lang="es-ES" sz="1400" baseline="0" smtClean="0"/>
                        <a:t> operaciones aritméticas o de desplazamiento de columna en las representaciones binarias de </a:t>
                      </a:r>
                      <a:r>
                        <a:rPr lang="es-ES" sz="1400" baseline="0" err="1" smtClean="0"/>
                        <a:t>operandos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Objeto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.</a:t>
                      </a:r>
                      <a:r>
                        <a:rPr lang="es-ES" sz="1400" baseline="0" smtClean="0"/>
                        <a:t>   [ ]   ( )   </a:t>
                      </a:r>
                      <a:r>
                        <a:rPr lang="es-ES" sz="1400" baseline="0" err="1" smtClean="0"/>
                        <a:t>delete</a:t>
                      </a:r>
                      <a:r>
                        <a:rPr lang="es-ES" sz="1400" baseline="0" smtClean="0"/>
                        <a:t>   in</a:t>
                      </a:r>
                    </a:p>
                    <a:p>
                      <a:pPr algn="ctr"/>
                      <a:r>
                        <a:rPr lang="es-ES" sz="1400" baseline="0" err="1" smtClean="0"/>
                        <a:t>instanceOf</a:t>
                      </a:r>
                      <a:r>
                        <a:rPr lang="es-ES" sz="1400" baseline="0" smtClean="0"/>
                        <a:t>      new     </a:t>
                      </a:r>
                      <a:r>
                        <a:rPr lang="es-ES" sz="1400" baseline="0" err="1" smtClean="0"/>
                        <a:t>this</a:t>
                      </a:r>
                      <a:r>
                        <a:rPr lang="es-ES" sz="1400" baseline="0" smtClean="0"/>
                        <a:t>    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Ayudan a los scripts a evaluar la herencia y capacidades de un objeto particular antes de que tengamos que invocar al objeto y sus propiedades o métodos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82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Misceláneos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,   ?:    </a:t>
                      </a:r>
                      <a:r>
                        <a:rPr lang="es-ES" sz="1400" err="1" smtClean="0"/>
                        <a:t>typeof</a:t>
                      </a:r>
                      <a:r>
                        <a:rPr lang="es-ES" sz="1400" smtClean="0"/>
                        <a:t>   </a:t>
                      </a:r>
                      <a:r>
                        <a:rPr lang="es-ES" sz="1400" err="1" smtClean="0"/>
                        <a:t>void</a:t>
                      </a:r>
                      <a:endParaRPr lang="es-ES" sz="1400" b="1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Comportamiento</a:t>
                      </a:r>
                      <a:r>
                        <a:rPr lang="es-ES" sz="1400" baseline="0" dirty="0" smtClean="0"/>
                        <a:t> especial</a:t>
                      </a:r>
                      <a:endParaRPr lang="es-ES" sz="1400" dirty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355" y="0"/>
            <a:ext cx="7761532" cy="60050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Operadores de comparación</a:t>
            </a:r>
            <a:endParaRPr lang="gl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39633"/>
              </p:ext>
            </p:extLst>
          </p:nvPr>
        </p:nvGraphicFramePr>
        <p:xfrm>
          <a:off x="1661152" y="655091"/>
          <a:ext cx="6481846" cy="532356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5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8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Operador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Comparación</a:t>
                      </a:r>
                      <a:r>
                        <a:rPr lang="es-ES" sz="1400" baseline="0" dirty="0" smtClean="0"/>
                        <a:t> que realiza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Ejemplo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Resultado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348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==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Igualdad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30</a:t>
                      </a:r>
                      <a:r>
                        <a:rPr lang="es-ES" sz="1400" baseline="0" smtClean="0"/>
                        <a:t> </a:t>
                      </a:r>
                      <a:r>
                        <a:rPr lang="es-ES" sz="1400" smtClean="0"/>
                        <a:t>==  30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30 == 30.0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"Marta"  ==  "marta“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"123" == 123 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s-ES" sz="1400" err="1" smtClean="0"/>
                        <a:t>parseInt</a:t>
                      </a:r>
                      <a:r>
                        <a:rPr lang="es-ES" sz="1400" smtClean="0"/>
                        <a:t>("123") == 123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true</a:t>
                      </a:r>
                    </a:p>
                    <a:p>
                      <a:pPr algn="ctr"/>
                      <a:r>
                        <a:rPr lang="es-ES" sz="1400" smtClean="0"/>
                        <a:t>true</a:t>
                      </a:r>
                    </a:p>
                    <a:p>
                      <a:pPr algn="ctr"/>
                      <a:r>
                        <a:rPr lang="es-ES" sz="1400" smtClean="0"/>
                        <a:t>false</a:t>
                      </a:r>
                    </a:p>
                    <a:p>
                      <a:pPr algn="ctr"/>
                      <a:r>
                        <a:rPr lang="es-ES" sz="1400" smtClean="0"/>
                        <a:t>true</a:t>
                      </a:r>
                    </a:p>
                    <a:p>
                      <a:pPr algn="ctr"/>
                      <a:r>
                        <a:rPr lang="es-ES" sz="1400" smtClean="0"/>
                        <a:t>true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05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!=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Desigualdad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5  !=  8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true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36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===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Igualdad estricta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3 === "3"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false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315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!==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Desigualdad estricta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3 !== "123" 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true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36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&gt;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Mayor que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"Marta"  &gt;  "marta“</a:t>
                      </a:r>
                    </a:p>
                    <a:p>
                      <a:pPr algn="ctr"/>
                      <a:r>
                        <a:rPr lang="es-ES" sz="1400" smtClean="0"/>
                        <a:t>9 &gt; 13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false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453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&gt;=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Mayor o igual que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5 &gt;</a:t>
                      </a:r>
                      <a:r>
                        <a:rPr lang="es-ES" sz="1400" baseline="0" smtClean="0"/>
                        <a:t> 3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true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836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&lt;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Menor que</a:t>
                      </a:r>
                      <a:endParaRPr lang="es-ES" sz="1400" b="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"Mark"  &lt;  "Marta" 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true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453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&lt;=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Mayor o igual que</a:t>
                      </a:r>
                      <a:endParaRPr lang="es-ES" sz="1400" b="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7.29  &lt;=  7.28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false</a:t>
                      </a:r>
                      <a:endParaRPr lang="es-ES" sz="1400" dirty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833960" y="6102540"/>
            <a:ext cx="604972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Admite todo tipo de </a:t>
            </a:r>
            <a:r>
              <a:rPr lang="es-ES" sz="1400" dirty="0" err="1">
                <a:solidFill>
                  <a:srgbClr val="FF0000"/>
                </a:solidFill>
              </a:rPr>
              <a:t>operandos</a:t>
            </a:r>
            <a:r>
              <a:rPr lang="es-ES" sz="1400" dirty="0">
                <a:solidFill>
                  <a:srgbClr val="FF0000"/>
                </a:solidFill>
              </a:rPr>
              <a:t>. Devuelve siempre un resultado booleano (true o false)</a:t>
            </a:r>
            <a:endParaRPr lang="gl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2081" y="151807"/>
            <a:ext cx="7499382" cy="53565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Operadores aritméticos</a:t>
            </a:r>
            <a:endParaRPr lang="gl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69907"/>
              </p:ext>
            </p:extLst>
          </p:nvPr>
        </p:nvGraphicFramePr>
        <p:xfrm>
          <a:off x="1143199" y="722130"/>
          <a:ext cx="6481846" cy="496972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5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8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86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Operador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Operación que realiza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Tipos de </a:t>
                      </a:r>
                      <a:r>
                        <a:rPr lang="es-ES" sz="1400" dirty="0" err="1" smtClean="0"/>
                        <a:t>operandos</a:t>
                      </a:r>
                      <a:r>
                        <a:rPr lang="es-ES" sz="1400" dirty="0" smtClean="0"/>
                        <a:t> que admite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Resultado c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6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+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Suma (*)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c = a + b;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15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-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Resta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c = a - b;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-5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72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*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Multiplicación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c = a * b;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50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/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División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c = b / a;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2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%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Módulo</a:t>
                      </a:r>
                      <a:r>
                        <a:rPr lang="es-ES" sz="1400" baseline="0" smtClean="0"/>
                        <a:t> (resto)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b % a;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0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12"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++</a:t>
                      </a:r>
                      <a:endParaRPr lang="es-ES" sz="1400"/>
                    </a:p>
                  </a:txBody>
                  <a:tcPr marL="68592" marR="68592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Incremento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 = ++a;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6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2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 = a++;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5</a:t>
                      </a:r>
                    </a:p>
                    <a:p>
                      <a:pPr algn="ctr"/>
                      <a:r>
                        <a:rPr lang="es-ES" sz="1400" smtClean="0"/>
                        <a:t>(a=6)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00"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--</a:t>
                      </a:r>
                      <a:endParaRPr lang="es-ES" sz="1400"/>
                    </a:p>
                  </a:txBody>
                  <a:tcPr marL="68592" marR="68592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Decremento</a:t>
                      </a:r>
                      <a:endParaRPr lang="es-ES" sz="1400" b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c = --a;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4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c = a--;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5</a:t>
                      </a:r>
                    </a:p>
                    <a:p>
                      <a:pPr algn="ctr"/>
                      <a:r>
                        <a:rPr lang="es-ES" sz="1400" smtClean="0"/>
                        <a:t>(a=4)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+valor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Positivo (*)</a:t>
                      </a:r>
                      <a:endParaRPr lang="es-ES" sz="1400" b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c = +a; (*)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5</a:t>
                      </a:r>
                    </a:p>
                    <a:p>
                      <a:pPr algn="ctr"/>
                      <a:r>
                        <a:rPr lang="es-ES" sz="1400" smtClean="0"/>
                        <a:t>(a=5)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04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-valor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Negativo (*)</a:t>
                      </a:r>
                      <a:endParaRPr lang="es-ES" sz="1400" b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-a; (*)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-5</a:t>
                      </a:r>
                    </a:p>
                    <a:p>
                      <a:pPr algn="ctr"/>
                      <a:r>
                        <a:rPr lang="es-ES" sz="1400" dirty="0" smtClean="0"/>
                        <a:t>(a=5)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143199" y="5856880"/>
            <a:ext cx="685919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Todos admiten </a:t>
            </a:r>
            <a:r>
              <a:rPr lang="es-ES" sz="1400" dirty="0" err="1">
                <a:solidFill>
                  <a:srgbClr val="FF0000"/>
                </a:solidFill>
              </a:rPr>
              <a:t>operandos</a:t>
            </a:r>
            <a:r>
              <a:rPr lang="es-ES" sz="1400" dirty="0">
                <a:solidFill>
                  <a:srgbClr val="FF0000"/>
                </a:solidFill>
              </a:rPr>
              <a:t> de tipo </a:t>
            </a:r>
            <a:r>
              <a:rPr lang="es-ES" sz="1400" dirty="0" err="1">
                <a:solidFill>
                  <a:srgbClr val="FF0000"/>
                </a:solidFill>
              </a:rPr>
              <a:t>integer</a:t>
            </a:r>
            <a:r>
              <a:rPr lang="es-ES" sz="1400" dirty="0">
                <a:solidFill>
                  <a:srgbClr val="FF0000"/>
                </a:solidFill>
              </a:rPr>
              <a:t> y </a:t>
            </a:r>
            <a:r>
              <a:rPr lang="es-ES" sz="1400" dirty="0" err="1">
                <a:solidFill>
                  <a:srgbClr val="FF0000"/>
                </a:solidFill>
              </a:rPr>
              <a:t>float</a:t>
            </a:r>
            <a:r>
              <a:rPr lang="es-ES" sz="1400" dirty="0">
                <a:solidFill>
                  <a:srgbClr val="FF0000"/>
                </a:solidFill>
              </a:rPr>
              <a:t> y devuelve un resultado </a:t>
            </a:r>
            <a:r>
              <a:rPr lang="es-ES" sz="1400" dirty="0" err="1">
                <a:solidFill>
                  <a:srgbClr val="FF0000"/>
                </a:solidFill>
              </a:rPr>
              <a:t>integer</a:t>
            </a:r>
            <a:r>
              <a:rPr lang="es-ES" sz="1400" dirty="0">
                <a:solidFill>
                  <a:srgbClr val="FF0000"/>
                </a:solidFill>
              </a:rPr>
              <a:t> o </a:t>
            </a:r>
            <a:r>
              <a:rPr lang="es-ES" sz="1400" dirty="0" err="1">
                <a:solidFill>
                  <a:srgbClr val="FF0000"/>
                </a:solidFill>
              </a:rPr>
              <a:t>float</a:t>
            </a:r>
            <a:r>
              <a:rPr lang="es-ES" sz="1400" dirty="0">
                <a:solidFill>
                  <a:srgbClr val="FF0000"/>
                </a:solidFill>
              </a:rPr>
              <a:t>. (*) admite también </a:t>
            </a:r>
            <a:r>
              <a:rPr lang="es-ES" sz="1400" dirty="0" err="1">
                <a:solidFill>
                  <a:srgbClr val="FF0000"/>
                </a:solidFill>
              </a:rPr>
              <a:t>string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endParaRPr lang="gl-ES" sz="1400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688644" y="799412"/>
            <a:ext cx="113650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a = 5;</a:t>
            </a:r>
          </a:p>
          <a:p>
            <a:r>
              <a:rPr lang="es-ES" sz="1400" dirty="0">
                <a:solidFill>
                  <a:srgbClr val="FF0000"/>
                </a:solidFill>
              </a:rPr>
              <a:t>b = 10;</a:t>
            </a:r>
            <a:endParaRPr lang="gl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94913" y="124512"/>
            <a:ext cx="7499382" cy="885422"/>
          </a:xfrm>
        </p:spPr>
        <p:txBody>
          <a:bodyPr/>
          <a:lstStyle/>
          <a:p>
            <a:r>
              <a:rPr lang="es-ES" dirty="0" smtClean="0"/>
              <a:t>Operadores de asignación</a:t>
            </a:r>
            <a:endParaRPr lang="gl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72302"/>
              </p:ext>
            </p:extLst>
          </p:nvPr>
        </p:nvGraphicFramePr>
        <p:xfrm>
          <a:off x="1290930" y="878917"/>
          <a:ext cx="6913732" cy="57607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5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Operador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Operación que realiza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Ejemplo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Equivalente</a:t>
                      </a:r>
                      <a:endParaRPr lang="es-ES" sz="1400" dirty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Asignación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c = a;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a;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+=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Suma y asigna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c += a;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c + a;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-=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Resta y asigna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c -= a;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aseline="0" smtClean="0"/>
                        <a:t>c </a:t>
                      </a:r>
                      <a:r>
                        <a:rPr lang="es-ES" sz="1400" smtClean="0"/>
                        <a:t>= c – a;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*=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Multiplica y asigna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c *= a;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c * a;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/=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Divide y asigna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/= a;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c / a;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%=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Calcula módulo y asigna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c %= a;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c = c % a;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&lt;&lt;=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Desplaza a la izquierda de los bits de ‘c' tantas posiciones como indique ‘a‘ y asigna. Se rellena por la derecha con ceros.</a:t>
                      </a:r>
                      <a:endParaRPr lang="es-ES" sz="1400" b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c &lt;&lt;= a;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c = c &lt;&lt;a;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&gt;&gt;=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Desplaza a la derecha de los bits de ‘c’ tantas posiciones como indique ‘a‘ y asigna. Se conserva el signo.</a:t>
                      </a:r>
                      <a:endParaRPr lang="es-ES" sz="1400" b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&gt;&gt;= a; 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c &gt;&gt; a;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&gt;&gt;&gt;=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Desplaza a la derecha de los bits de 'x' tantas posiciones como indique ‘a‘ y asigna. Se rellena por la izquierda con ceros.</a:t>
                      </a:r>
                      <a:endParaRPr lang="es-ES" sz="1400" b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&gt;&gt;&gt;= a;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c &gt;&gt;&gt; a;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&amp;=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Realiza operación AND</a:t>
                      </a:r>
                      <a:r>
                        <a:rPr lang="es-ES" sz="1400" baseline="0" dirty="0" smtClean="0"/>
                        <a:t> bit a bit y asigna</a:t>
                      </a:r>
                      <a:endParaRPr lang="es-ES" sz="1400" b="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&amp;= a;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c &amp; a;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|=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Realiza operación OR</a:t>
                      </a:r>
                      <a:r>
                        <a:rPr lang="es-ES" sz="1400" baseline="0" dirty="0" smtClean="0"/>
                        <a:t> bit a bit y asigna</a:t>
                      </a:r>
                      <a:endParaRPr lang="es-ES" sz="1400" b="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|= 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c | a;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^=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Realiza operación XOR</a:t>
                      </a:r>
                      <a:r>
                        <a:rPr lang="es-ES" sz="1400" baseline="0" dirty="0" smtClean="0"/>
                        <a:t> bit a bit y asigna</a:t>
                      </a:r>
                      <a:endParaRPr lang="es-ES" sz="1400" b="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^= 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c = c ^ a;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~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Realiza operación NOT</a:t>
                      </a:r>
                      <a:r>
                        <a:rPr lang="es-ES" sz="1400" baseline="0" dirty="0" smtClean="0"/>
                        <a:t> bit a bit y asigna</a:t>
                      </a:r>
                      <a:endParaRPr lang="es-ES" sz="1400" b="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~a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 smtClean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5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7230" y="179104"/>
            <a:ext cx="7898009" cy="72164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Operadores Booleanos</a:t>
            </a:r>
            <a:endParaRPr lang="gl-ES" dirty="0"/>
          </a:p>
        </p:txBody>
      </p:sp>
      <p:sp>
        <p:nvSpPr>
          <p:cNvPr id="5" name="4 Marcador de contenido"/>
          <p:cNvSpPr txBox="1">
            <a:spLocks noGrp="1"/>
          </p:cNvSpPr>
          <p:nvPr>
            <p:ph idx="1"/>
          </p:nvPr>
        </p:nvSpPr>
        <p:spPr>
          <a:xfrm>
            <a:off x="1331871" y="6237314"/>
            <a:ext cx="632755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82296" indent="0">
              <a:buNone/>
            </a:pPr>
            <a:r>
              <a:rPr lang="es-ES" sz="1400" dirty="0">
                <a:solidFill>
                  <a:srgbClr val="FF0000"/>
                </a:solidFill>
              </a:rPr>
              <a:t>Todos los </a:t>
            </a:r>
            <a:r>
              <a:rPr lang="es-ES" sz="1400" dirty="0" err="1">
                <a:solidFill>
                  <a:srgbClr val="FF0000"/>
                </a:solidFill>
              </a:rPr>
              <a:t>operandos</a:t>
            </a:r>
            <a:r>
              <a:rPr lang="es-ES" sz="1400" dirty="0">
                <a:solidFill>
                  <a:srgbClr val="FF0000"/>
                </a:solidFill>
              </a:rPr>
              <a:t> son </a:t>
            </a:r>
            <a:r>
              <a:rPr lang="es-ES" sz="1400" dirty="0" err="1">
                <a:solidFill>
                  <a:srgbClr val="FF0000"/>
                </a:solidFill>
              </a:rPr>
              <a:t>Boolean</a:t>
            </a:r>
            <a:r>
              <a:rPr lang="es-ES" sz="1400" dirty="0">
                <a:solidFill>
                  <a:srgbClr val="FF0000"/>
                </a:solidFill>
              </a:rPr>
              <a:t> y el resultado de las operaciones también</a:t>
            </a:r>
            <a:endParaRPr lang="gl-ES" sz="1400" dirty="0">
              <a:solidFill>
                <a:srgbClr val="FF0000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65216"/>
              </p:ext>
            </p:extLst>
          </p:nvPr>
        </p:nvGraphicFramePr>
        <p:xfrm>
          <a:off x="2157478" y="997234"/>
          <a:ext cx="4753353" cy="246778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5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Operador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Operación que realiza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&amp;&amp;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Y lógico (AND) Conjunción</a:t>
                      </a:r>
                      <a:endParaRPr lang="es-ES" sz="1400" dirty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||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O lógico (OR)</a:t>
                      </a:r>
                      <a:r>
                        <a:rPr lang="es-ES" sz="1400" baseline="0" smtClean="0"/>
                        <a:t> Disyunción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!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NO lógico (NOT) Negación</a:t>
                      </a:r>
                      <a:endParaRPr lang="es-ES" sz="1400" dirty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52582"/>
              </p:ext>
            </p:extLst>
          </p:nvPr>
        </p:nvGraphicFramePr>
        <p:xfrm>
          <a:off x="1650210" y="3673051"/>
          <a:ext cx="600922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73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8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9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9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</a:t>
                      </a:r>
                      <a:endParaRPr lang="es-ES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b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a&amp;&amp;b</a:t>
                      </a:r>
                      <a:endParaRPr lang="es-ES"/>
                    </a:p>
                  </a:txBody>
                  <a:tcPr marL="68592" marR="68592" anchor="ctr"/>
                </a:tc>
                <a:tc rowSpan="5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a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</a:t>
                      </a:r>
                      <a:endParaRPr lang="es-ES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a||b</a:t>
                      </a:r>
                      <a:endParaRPr lang="es-ES"/>
                    </a:p>
                  </a:txBody>
                  <a:tcPr marL="68592" marR="68592" anchor="ctr"/>
                </a:tc>
                <a:tc rowSpan="5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a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!a</a:t>
                      </a:r>
                      <a:endParaRPr lang="es-ES" dirty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false</a:t>
                      </a:r>
                      <a:endParaRPr lang="es-ES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false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false</a:t>
                      </a:r>
                      <a:endParaRPr lang="es-ES" dirty="0"/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false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false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false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false</a:t>
                      </a:r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false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true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true</a:t>
                      </a:r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false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false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false</a:t>
                      </a:r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false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false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false</a:t>
                      </a:r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marL="68592" marR="6859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6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857" y="274638"/>
            <a:ext cx="7499382" cy="899069"/>
          </a:xfrm>
        </p:spPr>
        <p:txBody>
          <a:bodyPr/>
          <a:lstStyle/>
          <a:p>
            <a:r>
              <a:rPr lang="es-ES" dirty="0" smtClean="0"/>
              <a:t>Operadores bit a bit</a:t>
            </a:r>
            <a:endParaRPr lang="gl-ES" dirty="0"/>
          </a:p>
        </p:txBody>
      </p:sp>
      <p:sp>
        <p:nvSpPr>
          <p:cNvPr id="5" name="4 Marcador de contenido"/>
          <p:cNvSpPr txBox="1">
            <a:spLocks noGrp="1"/>
          </p:cNvSpPr>
          <p:nvPr>
            <p:ph idx="1"/>
          </p:nvPr>
        </p:nvSpPr>
        <p:spPr>
          <a:xfrm>
            <a:off x="1400110" y="6045258"/>
            <a:ext cx="632755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Todos los </a:t>
            </a:r>
            <a:r>
              <a:rPr lang="es-ES" sz="1400" dirty="0" err="1">
                <a:solidFill>
                  <a:srgbClr val="FF0000"/>
                </a:solidFill>
              </a:rPr>
              <a:t>operandos</a:t>
            </a:r>
            <a:r>
              <a:rPr lang="es-ES" sz="1400" dirty="0">
                <a:solidFill>
                  <a:srgbClr val="FF0000"/>
                </a:solidFill>
              </a:rPr>
              <a:t> son enteros cuya representación binaria tiene 32 bits de longitud (4bytes)</a:t>
            </a:r>
            <a:endParaRPr lang="gl-ES" sz="1400" dirty="0">
              <a:solidFill>
                <a:srgbClr val="FF0000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6588"/>
              </p:ext>
            </p:extLst>
          </p:nvPr>
        </p:nvGraphicFramePr>
        <p:xfrm>
          <a:off x="1386464" y="1184533"/>
          <a:ext cx="6481845" cy="247306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5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Operador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Operación que realiza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Ejemplo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Resultado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4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&amp;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Desplazamiento AND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8 &amp; 3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0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20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|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Desplazamiento OR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dirty="0" smtClean="0"/>
                        <a:t>8 | 3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11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967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^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Desplazamiento XOR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8 ^ 3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11</a:t>
                      </a:r>
                      <a:endParaRPr lang="es-ES" sz="1400" dirty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~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Desplazamiento NOT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~5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-5-1=-6</a:t>
                      </a:r>
                      <a:endParaRPr lang="es-ES" sz="1400" dirty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21607"/>
              </p:ext>
            </p:extLst>
          </p:nvPr>
        </p:nvGraphicFramePr>
        <p:xfrm>
          <a:off x="1692327" y="3888862"/>
          <a:ext cx="5799388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8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7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7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</a:t>
                      </a:r>
                      <a:endParaRPr lang="es-ES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</a:t>
                      </a:r>
                      <a:endParaRPr lang="es-ES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a &amp; b</a:t>
                      </a:r>
                      <a:endParaRPr lang="es-ES"/>
                    </a:p>
                  </a:txBody>
                  <a:tcPr marL="68592" marR="68592" anchor="ctr"/>
                </a:tc>
                <a:tc rowSpan="5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a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b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 | b</a:t>
                      </a:r>
                      <a:endParaRPr lang="es-ES" dirty="0"/>
                    </a:p>
                  </a:txBody>
                  <a:tcPr marL="68592" marR="68592" anchor="ctr"/>
                </a:tc>
                <a:tc rowSpan="5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a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b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a ^ b</a:t>
                      </a:r>
                      <a:endParaRPr lang="es-ES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1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0</a:t>
                      </a:r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1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1</a:t>
                      </a:r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0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1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1</a:t>
                      </a:r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1</a:t>
                      </a:r>
                    </a:p>
                  </a:txBody>
                  <a:tcPr marL="68592" marR="6859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0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Operadores bit a bit</a:t>
            </a:r>
            <a:endParaRPr lang="gl-ES"/>
          </a:p>
        </p:txBody>
      </p:sp>
      <p:sp>
        <p:nvSpPr>
          <p:cNvPr id="5" name="4 Marcador de contenido"/>
          <p:cNvSpPr txBox="1">
            <a:spLocks noGrp="1"/>
          </p:cNvSpPr>
          <p:nvPr>
            <p:ph idx="1"/>
          </p:nvPr>
        </p:nvSpPr>
        <p:spPr>
          <a:xfrm>
            <a:off x="1550236" y="4516709"/>
            <a:ext cx="632755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Todos los </a:t>
            </a:r>
            <a:r>
              <a:rPr lang="es-ES" sz="1400" dirty="0" err="1">
                <a:solidFill>
                  <a:srgbClr val="FF0000"/>
                </a:solidFill>
              </a:rPr>
              <a:t>operandos</a:t>
            </a:r>
            <a:r>
              <a:rPr lang="es-ES" sz="1400" dirty="0">
                <a:solidFill>
                  <a:srgbClr val="FF0000"/>
                </a:solidFill>
              </a:rPr>
              <a:t> son enteros cuya representación binaria tiene 32 bits de longitud (4bytes)</a:t>
            </a:r>
            <a:endParaRPr lang="gl-ES" sz="1400" dirty="0">
              <a:solidFill>
                <a:srgbClr val="FF0000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99811"/>
              </p:ext>
            </p:extLst>
          </p:nvPr>
        </p:nvGraphicFramePr>
        <p:xfrm>
          <a:off x="1331873" y="1484784"/>
          <a:ext cx="6965966" cy="246778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5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Operador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Operación que realiza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Ejemplo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Resultado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&lt;&lt;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Desplazamiento a la izquierda</a:t>
                      </a:r>
                      <a:endParaRPr lang="es-ES" sz="1400" dirty="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8 &lt;&lt; 3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64</a:t>
                      </a:r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&gt;&gt;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Desplazamiento a la derecha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s-ES" sz="1400" smtClean="0"/>
                        <a:t>8 &gt;&gt; 3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1</a:t>
                      </a:r>
                      <a:endParaRPr lang="es-ES" sz="140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&gt;&gt;&gt;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Desplazamiento a la derecha rellenando con ceros</a:t>
                      </a:r>
                      <a:endParaRPr lang="es-ES" sz="1400"/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smtClean="0"/>
                        <a:t>8 &gt;&gt;&gt; 3</a:t>
                      </a:r>
                    </a:p>
                  </a:txBody>
                  <a:tcPr marL="68592" marR="685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 marL="68592" marR="685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1842</Words>
  <Application>Microsoft Office PowerPoint</Application>
  <PresentationFormat>Personalizado</PresentationFormat>
  <Paragraphs>531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Gill Sans MT</vt:lpstr>
      <vt:lpstr>Verdana</vt:lpstr>
      <vt:lpstr>Wingdings 2</vt:lpstr>
      <vt:lpstr>Solsticio</vt:lpstr>
      <vt:lpstr>JavaScript: Operadores y estructuras de control</vt:lpstr>
      <vt:lpstr>Operadores</vt:lpstr>
      <vt:lpstr>Operadores</vt:lpstr>
      <vt:lpstr>Operadores de comparación</vt:lpstr>
      <vt:lpstr>Operadores aritméticos</vt:lpstr>
      <vt:lpstr>Operadores de asignación</vt:lpstr>
      <vt:lpstr>Operadores Booleanos</vt:lpstr>
      <vt:lpstr>Operadores bit a bit</vt:lpstr>
      <vt:lpstr>Operadores bit a bit</vt:lpstr>
      <vt:lpstr>Operadores de objeto</vt:lpstr>
      <vt:lpstr>Operadores misceláneos</vt:lpstr>
      <vt:lpstr>Autoevaluación</vt:lpstr>
      <vt:lpstr>Estructuras de control y Bucles</vt:lpstr>
      <vt:lpstr>Condicionales</vt:lpstr>
      <vt:lpstr>Condicionales (forma abreviada)</vt:lpstr>
      <vt:lpstr>Condicionales</vt:lpstr>
      <vt:lpstr>Bucles: FOR</vt:lpstr>
      <vt:lpstr>Bucles: FOR (ejemplos)</vt:lpstr>
      <vt:lpstr>Bucles: FOR   (para objetos y colecciones)</vt:lpstr>
      <vt:lpstr>Bucles: WHILE</vt:lpstr>
      <vt:lpstr>Bucles: DO WHILE</vt:lpstr>
      <vt:lpstr>break y continue</vt:lpstr>
      <vt:lpstr>Enlaces recomendados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y estructuras de control</dc:title>
  <dc:creator>Conchi Martínez</dc:creator>
  <cp:lastModifiedBy>conchi</cp:lastModifiedBy>
  <cp:revision>24</cp:revision>
  <dcterms:created xsi:type="dcterms:W3CDTF">2017-09-26T18:29:02Z</dcterms:created>
  <dcterms:modified xsi:type="dcterms:W3CDTF">2019-09-30T17:22:03Z</dcterms:modified>
</cp:coreProperties>
</file>