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56" autoAdjust="0"/>
  </p:normalViewPr>
  <p:slideViewPr>
    <p:cSldViewPr>
      <p:cViewPr varScale="1">
        <p:scale>
          <a:sx n="107" d="100"/>
          <a:sy n="107" d="100"/>
        </p:scale>
        <p:origin x="165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F6F92D-531C-4B9C-92DE-1E746EA62722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DB8914-485E-4000-ADA3-4482E5C05C45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JavaScript/Referencia/Objetos_globales/RegEx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4293096"/>
            <a:ext cx="7406640" cy="864096"/>
          </a:xfrm>
        </p:spPr>
        <p:txBody>
          <a:bodyPr/>
          <a:lstStyle/>
          <a:p>
            <a:pPr algn="ctr"/>
            <a:r>
              <a:rPr lang="es-ES" dirty="0" smtClean="0"/>
              <a:t>Expresiones Regulares</a:t>
            </a:r>
            <a:endParaRPr lang="es-ES" dirty="0"/>
          </a:p>
        </p:txBody>
      </p:sp>
      <p:pic>
        <p:nvPicPr>
          <p:cNvPr id="3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60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720080"/>
          </a:xfrm>
        </p:spPr>
        <p:txBody>
          <a:bodyPr>
            <a:noAutofit/>
          </a:bodyPr>
          <a:lstStyle/>
          <a:p>
            <a:r>
              <a:rPr lang="es-ES" sz="2800" dirty="0" smtClean="0"/>
              <a:t>Métodos del objeto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que emplean expresiones regulares</a:t>
            </a:r>
            <a:endParaRPr lang="es-ES" sz="28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864580"/>
              </p:ext>
            </p:extLst>
          </p:nvPr>
        </p:nvGraphicFramePr>
        <p:xfrm>
          <a:off x="1115616" y="1052736"/>
          <a:ext cx="7818436" cy="18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87"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dirty="0" smtClean="0">
                          <a:effectLst/>
                        </a:rPr>
                        <a:t>Método</a:t>
                      </a:r>
                      <a:endParaRPr lang="es-ES" sz="1400" dirty="0">
                        <a:effectLst/>
                      </a:endParaRPr>
                    </a:p>
                  </a:txBody>
                  <a:tcPr marL="96449" marR="48225" marT="48225" marB="482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Descripción</a:t>
                      </a:r>
                      <a:endParaRPr lang="en-US" sz="1400" dirty="0">
                        <a:effectLst/>
                      </a:endParaRPr>
                    </a:p>
                  </a:txBody>
                  <a:tcPr marL="48225" marR="48225" marT="48225" marB="482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58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</a:rPr>
                        <a:t>match()</a:t>
                      </a:r>
                    </a:p>
                  </a:txBody>
                  <a:tcPr marL="96449" marR="48225" marT="48225" marB="482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Busca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si</a:t>
                      </a:r>
                      <a:r>
                        <a:rPr lang="en-US" sz="1400" baseline="0" dirty="0" smtClean="0">
                          <a:effectLst/>
                        </a:rPr>
                        <a:t> la </a:t>
                      </a:r>
                      <a:r>
                        <a:rPr lang="en-US" sz="1400" baseline="0" dirty="0" err="1" smtClean="0">
                          <a:effectLst/>
                        </a:rPr>
                        <a:t>cadena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 coincide con la expression regular </a:t>
                      </a:r>
                      <a:r>
                        <a:rPr lang="en-US" sz="1400" dirty="0" err="1" smtClean="0">
                          <a:effectLst/>
                        </a:rPr>
                        <a:t>especificada</a:t>
                      </a:r>
                      <a:r>
                        <a:rPr lang="en-US" sz="1400" dirty="0" smtClean="0">
                          <a:effectLst/>
                        </a:rPr>
                        <a:t>, y </a:t>
                      </a:r>
                      <a:r>
                        <a:rPr lang="en-US" sz="1400" dirty="0" err="1" smtClean="0">
                          <a:effectLst/>
                        </a:rPr>
                        <a:t>devuelve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las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coincidencias</a:t>
                      </a:r>
                      <a:endParaRPr lang="en-US" sz="1400" dirty="0">
                        <a:effectLst/>
                      </a:endParaRPr>
                    </a:p>
                  </a:txBody>
                  <a:tcPr marL="48225" marR="48225" marT="48225" marB="482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solidFill>
                            <a:schemeClr val="tx1"/>
                          </a:solidFill>
                          <a:effectLst/>
                        </a:rPr>
                        <a:t>replace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96449" marR="48225" marT="48225" marB="482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Busca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en</a:t>
                      </a:r>
                      <a:r>
                        <a:rPr lang="en-US" sz="1400" dirty="0" smtClean="0">
                          <a:effectLst/>
                        </a:rPr>
                        <a:t> la </a:t>
                      </a:r>
                      <a:r>
                        <a:rPr lang="en-US" sz="1400" dirty="0" err="1" smtClean="0">
                          <a:effectLst/>
                        </a:rPr>
                        <a:t>cadena</a:t>
                      </a:r>
                      <a:r>
                        <a:rPr lang="en-US" sz="1400" dirty="0" smtClean="0">
                          <a:effectLst/>
                        </a:rPr>
                        <a:t> el valor </a:t>
                      </a:r>
                      <a:r>
                        <a:rPr lang="en-US" sz="1400" dirty="0" err="1" smtClean="0">
                          <a:effectLst/>
                        </a:rPr>
                        <a:t>especificado</a:t>
                      </a:r>
                      <a:r>
                        <a:rPr lang="en-US" sz="1400" baseline="0" dirty="0" smtClean="0">
                          <a:effectLst/>
                        </a:rPr>
                        <a:t> o </a:t>
                      </a:r>
                      <a:r>
                        <a:rPr lang="en-US" sz="1400" baseline="0" dirty="0" err="1" smtClean="0">
                          <a:effectLst/>
                        </a:rPr>
                        <a:t>una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expresión</a:t>
                      </a:r>
                      <a:r>
                        <a:rPr lang="en-US" sz="1400" baseline="0" dirty="0" smtClean="0">
                          <a:effectLst/>
                        </a:rPr>
                        <a:t> regular</a:t>
                      </a:r>
                      <a:r>
                        <a:rPr lang="en-US" sz="1400" dirty="0" smtClean="0">
                          <a:effectLst/>
                        </a:rPr>
                        <a:t> y </a:t>
                      </a:r>
                      <a:r>
                        <a:rPr lang="en-US" sz="1400" dirty="0" err="1" smtClean="0">
                          <a:effectLst/>
                        </a:rPr>
                        <a:t>devuelve</a:t>
                      </a:r>
                      <a:r>
                        <a:rPr lang="en-US" sz="1400" dirty="0" smtClean="0">
                          <a:effectLst/>
                        </a:rPr>
                        <a:t> un Nuevo string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donde</a:t>
                      </a:r>
                      <a:r>
                        <a:rPr lang="en-US" sz="1400" baseline="0" dirty="0" smtClean="0">
                          <a:effectLst/>
                        </a:rPr>
                        <a:t> el valor </a:t>
                      </a:r>
                      <a:r>
                        <a:rPr lang="en-US" sz="1400" baseline="0" dirty="0" err="1" smtClean="0">
                          <a:effectLst/>
                        </a:rPr>
                        <a:t>especificado</a:t>
                      </a:r>
                      <a:r>
                        <a:rPr lang="en-US" sz="1400" baseline="0" dirty="0" smtClean="0">
                          <a:effectLst/>
                        </a:rPr>
                        <a:t> ha </a:t>
                      </a:r>
                      <a:r>
                        <a:rPr lang="en-US" sz="1400" baseline="0" dirty="0" err="1" smtClean="0">
                          <a:effectLst/>
                        </a:rPr>
                        <a:t>sido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reemplazado</a:t>
                      </a:r>
                      <a:endParaRPr lang="en-US" sz="1400" dirty="0">
                        <a:effectLst/>
                      </a:endParaRPr>
                    </a:p>
                  </a:txBody>
                  <a:tcPr marL="48225" marR="48225" marT="48225" marB="482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solidFill>
                            <a:schemeClr val="tx1"/>
                          </a:solidFill>
                          <a:effectLst/>
                        </a:rPr>
                        <a:t>search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96449" marR="48225" marT="48225" marB="482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Busca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en</a:t>
                      </a:r>
                      <a:r>
                        <a:rPr lang="en-US" sz="1400" baseline="0" dirty="0" smtClean="0">
                          <a:effectLst/>
                        </a:rPr>
                        <a:t> la </a:t>
                      </a:r>
                      <a:r>
                        <a:rPr lang="en-US" sz="1400" baseline="0" dirty="0" err="1" smtClean="0">
                          <a:effectLst/>
                        </a:rPr>
                        <a:t>cadena</a:t>
                      </a:r>
                      <a:r>
                        <a:rPr lang="en-US" sz="1400" baseline="0" dirty="0" smtClean="0">
                          <a:effectLst/>
                        </a:rPr>
                        <a:t> un valor o </a:t>
                      </a:r>
                      <a:r>
                        <a:rPr lang="en-US" sz="1400" baseline="0" dirty="0" err="1" smtClean="0">
                          <a:effectLst/>
                        </a:rPr>
                        <a:t>expresión</a:t>
                      </a:r>
                      <a:r>
                        <a:rPr lang="en-US" sz="1400" baseline="0" dirty="0" smtClean="0">
                          <a:effectLst/>
                        </a:rPr>
                        <a:t> regular y </a:t>
                      </a:r>
                      <a:r>
                        <a:rPr lang="en-US" sz="1400" baseline="0" dirty="0" err="1" smtClean="0">
                          <a:effectLst/>
                        </a:rPr>
                        <a:t>devuelve</a:t>
                      </a:r>
                      <a:r>
                        <a:rPr lang="en-US" sz="1400" baseline="0" dirty="0" smtClean="0">
                          <a:effectLst/>
                        </a:rPr>
                        <a:t> la </a:t>
                      </a:r>
                      <a:r>
                        <a:rPr lang="en-US" sz="1400" baseline="0" dirty="0" err="1" smtClean="0">
                          <a:effectLst/>
                        </a:rPr>
                        <a:t>posición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en</a:t>
                      </a:r>
                      <a:r>
                        <a:rPr lang="en-US" sz="1400" baseline="0" dirty="0" smtClean="0">
                          <a:effectLst/>
                        </a:rPr>
                        <a:t> la </a:t>
                      </a:r>
                      <a:r>
                        <a:rPr lang="en-US" sz="1400" baseline="0" dirty="0" err="1" smtClean="0">
                          <a:effectLst/>
                        </a:rPr>
                        <a:t>que</a:t>
                      </a:r>
                      <a:r>
                        <a:rPr lang="en-US" sz="1400" baseline="0" dirty="0" smtClean="0">
                          <a:effectLst/>
                        </a:rPr>
                        <a:t> se </a:t>
                      </a:r>
                      <a:r>
                        <a:rPr lang="en-US" sz="1400" baseline="0" dirty="0" err="1" smtClean="0">
                          <a:effectLst/>
                        </a:rPr>
                        <a:t>halla</a:t>
                      </a:r>
                      <a:r>
                        <a:rPr lang="en-US" sz="1400" baseline="0" dirty="0" smtClean="0">
                          <a:effectLst/>
                        </a:rPr>
                        <a:t> la </a:t>
                      </a:r>
                      <a:r>
                        <a:rPr lang="en-US" sz="1400" baseline="0" dirty="0" err="1" smtClean="0">
                          <a:effectLst/>
                        </a:rPr>
                        <a:t>primera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ocurrencia</a:t>
                      </a:r>
                      <a:endParaRPr lang="en-US" sz="1400" dirty="0">
                        <a:effectLst/>
                      </a:endParaRPr>
                    </a:p>
                  </a:txBody>
                  <a:tcPr marL="48225" marR="48225" marT="48225" marB="482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115616" y="2932056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 "The rain in SPAIN stays mainly in the plain"; 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devuelve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 array con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coincidencias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”,”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”,”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g,"AIN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//cambia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ocurrencias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‘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‘AIN’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SPAIN stays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devuelve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“test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tr.replace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(/(test)\s(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)/g,’$2 $1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 expresiones regulares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https://regex101.com/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3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920880" cy="490066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Expresiones Regulares y objetos </a:t>
            </a:r>
            <a:r>
              <a:rPr lang="es-ES" dirty="0" err="1" smtClean="0"/>
              <a:t>RegExp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544616"/>
          </a:xfrm>
        </p:spPr>
        <p:txBody>
          <a:bodyPr>
            <a:noAutofit/>
          </a:bodyPr>
          <a:lstStyle/>
          <a:p>
            <a:r>
              <a:rPr lang="es-ES_tradnl" sz="2800" dirty="0"/>
              <a:t>Las expresiones regulares son </a:t>
            </a:r>
            <a:r>
              <a:rPr lang="es-ES_tradnl" sz="2800" dirty="0">
                <a:solidFill>
                  <a:srgbClr val="00B050"/>
                </a:solidFill>
              </a:rPr>
              <a:t>patrones de búsqueda</a:t>
            </a:r>
            <a:r>
              <a:rPr lang="es-ES_tradnl" sz="2800" dirty="0"/>
              <a:t> que se pueden utilizar para encontrar texto que coincida con dicho patrón</a:t>
            </a:r>
            <a:r>
              <a:rPr lang="es-ES_tradnl" sz="2800" b="1" dirty="0"/>
              <a:t>.</a:t>
            </a:r>
            <a:endParaRPr lang="es-ES" sz="2800" dirty="0"/>
          </a:p>
          <a:p>
            <a:r>
              <a:rPr lang="es-ES" sz="2800" dirty="0"/>
              <a:t>En JavaScript las expresiones regulares se gestionan a través del objeto </a:t>
            </a:r>
            <a:r>
              <a:rPr lang="es-ES" sz="2800" b="1" dirty="0" err="1">
                <a:solidFill>
                  <a:srgbClr val="FF0000"/>
                </a:solidFill>
              </a:rPr>
              <a:t>RegExp</a:t>
            </a:r>
            <a:r>
              <a:rPr lang="es-ES" sz="2800" b="1" dirty="0">
                <a:solidFill>
                  <a:srgbClr val="FF0000"/>
                </a:solidFill>
              </a:rPr>
              <a:t>.</a:t>
            </a:r>
          </a:p>
          <a:p>
            <a:r>
              <a:rPr lang="es-ES" sz="2800" dirty="0"/>
              <a:t>Para crear un literal del tipo </a:t>
            </a:r>
            <a:r>
              <a:rPr lang="es-ES" sz="2800" dirty="0" err="1"/>
              <a:t>RegExp</a:t>
            </a:r>
            <a:r>
              <a:rPr lang="es-ES" sz="2800" dirty="0"/>
              <a:t> </a:t>
            </a:r>
            <a:r>
              <a:rPr lang="es-ES" sz="2800" dirty="0" smtClean="0"/>
              <a:t>se emplea la </a:t>
            </a:r>
            <a:r>
              <a:rPr lang="es-ES" sz="2800" dirty="0"/>
              <a:t>siguiente sintaxis:</a:t>
            </a:r>
          </a:p>
          <a:p>
            <a:pPr marL="82296" indent="0" algn="ctr">
              <a:buNone/>
            </a:pPr>
            <a:r>
              <a:rPr lang="es-E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expresion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/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expresión_regular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/;</a:t>
            </a:r>
          </a:p>
          <a:p>
            <a:r>
              <a:rPr lang="es-ES" sz="2800" dirty="0"/>
              <a:t>La expresión regular está contenida entre la barras /, </a:t>
            </a:r>
            <a:r>
              <a:rPr lang="es-ES" sz="2800" dirty="0" smtClean="0"/>
              <a:t>y </a:t>
            </a:r>
            <a:r>
              <a:rPr lang="es-ES" sz="2800" dirty="0"/>
              <a:t>no lleva comillas. Las comillas sólo se pondrán en la expresión regular cuando formen parte del patrón en sí mismo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16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730" y="609402"/>
            <a:ext cx="7890080" cy="6131966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Las expresiones regulares se construyen con caracteres, solos o en combinación de caracteres especiales. </a:t>
            </a:r>
          </a:p>
          <a:p>
            <a:r>
              <a:rPr lang="es-ES" dirty="0"/>
              <a:t>El siguiente ejemplo es una expresión regular que establece un patrón que </a:t>
            </a:r>
            <a:r>
              <a:rPr lang="es-ES" dirty="0" smtClean="0"/>
              <a:t>permite </a:t>
            </a:r>
            <a:r>
              <a:rPr lang="es-ES" dirty="0"/>
              <a:t>realizar una búsqueda de las palabras que contengan las palabras “Aloe” y “Vera”, colocadas en ese orden y separadas por uno o más espacios en blanco en el medio:</a:t>
            </a:r>
          </a:p>
          <a:p>
            <a:pPr marL="82296" indent="0">
              <a:buNone/>
            </a:pPr>
            <a:r>
              <a:rPr lang="es-ES" dirty="0" smtClean="0"/>
              <a:t>	</a:t>
            </a:r>
            <a:r>
              <a:rPr lang="es-E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expresion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=/Aloe\</a:t>
            </a:r>
            <a:r>
              <a:rPr lang="es-E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s+Vera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/;</a:t>
            </a:r>
          </a:p>
          <a:p>
            <a:r>
              <a:rPr lang="es-ES" dirty="0"/>
              <a:t>Los caracteres especiales en este ejemplo son:</a:t>
            </a:r>
          </a:p>
          <a:p>
            <a:pPr lvl="1"/>
            <a:r>
              <a:rPr lang="es-ES" dirty="0"/>
              <a:t>La barra invertida (\), que tiene puede tener dos efectos: </a:t>
            </a:r>
          </a:p>
          <a:p>
            <a:pPr lvl="2"/>
            <a:r>
              <a:rPr lang="es-ES" dirty="0"/>
              <a:t>si se utiliza seguida de un carácter regular indica que éste se trata de un carácter especial,</a:t>
            </a:r>
          </a:p>
          <a:p>
            <a:pPr lvl="2"/>
            <a:r>
              <a:rPr lang="es-ES" dirty="0"/>
              <a:t>se usa con un carácter especial como el signo más (+) indica que el carácter (\) debe ser tratado literalmente.</a:t>
            </a:r>
          </a:p>
          <a:p>
            <a:r>
              <a:rPr lang="es-ES" dirty="0"/>
              <a:t>En este caso, la barra invertida se utiliza seguida de una "s” por lo que esta letra pasa a ser un carácter especial que indica un espacio en blanco.</a:t>
            </a:r>
          </a:p>
          <a:p>
            <a:pPr lvl="0"/>
            <a:r>
              <a:rPr lang="es-ES" dirty="0"/>
              <a:t>El símbolo de suma (+) indica que el carácter anterior (\s) puede aparecer una o más veces.</a:t>
            </a:r>
          </a:p>
          <a:p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55730" y="116632"/>
            <a:ext cx="7920880" cy="490066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sz="4000" dirty="0" smtClean="0"/>
              <a:t>Expresiones Regulares y objetos </a:t>
            </a:r>
            <a:r>
              <a:rPr lang="es-ES" dirty="0" err="1" smtClean="0"/>
              <a:t>RegExp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3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432048"/>
          </a:xfrm>
        </p:spPr>
        <p:txBody>
          <a:bodyPr>
            <a:noAutofit/>
          </a:bodyPr>
          <a:lstStyle/>
          <a:p>
            <a:r>
              <a:rPr lang="es-ES" sz="2800" dirty="0" smtClean="0"/>
              <a:t>Caracteres especiales en expresiones regulares</a:t>
            </a:r>
            <a:endParaRPr lang="es-ES" sz="28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47884"/>
              </p:ext>
            </p:extLst>
          </p:nvPr>
        </p:nvGraphicFramePr>
        <p:xfrm>
          <a:off x="1259631" y="817535"/>
          <a:ext cx="7584235" cy="435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7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effectLst/>
                        </a:rPr>
                        <a:t>Caracteres especiales utilizados en Expresiones Regulares</a:t>
                      </a:r>
                      <a:endParaRPr lang="es-ES" sz="12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Carácter</a:t>
                      </a:r>
                      <a:endParaRPr lang="es-ES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Coincidencias</a:t>
                      </a:r>
                      <a:endParaRPr lang="es-ES" sz="14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Patrón</a:t>
                      </a:r>
                      <a:endParaRPr lang="es-ES" sz="14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Ejemplo de cadena</a:t>
                      </a:r>
                      <a:endParaRPr lang="es-ES" sz="14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4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.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Cualquier carácter excepto nueva línea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</a:t>
                      </a:r>
                      <a:r>
                        <a:rPr lang="es-ES_tradnl" sz="1200" dirty="0" err="1">
                          <a:effectLst/>
                        </a:rPr>
                        <a:t>a.e</a:t>
                      </a:r>
                      <a:r>
                        <a:rPr lang="es-ES_tradnl" sz="1200" dirty="0">
                          <a:effectLst/>
                        </a:rPr>
                        <a:t>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Que aparezca cualquier carácter, excepto nueva línea entre la a y la e: "ape" y "axe"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\W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con caracteres que no sean (letras, dígitos, subrayados)	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/\W/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Que aparezca un carácter (que no sea letra, dígito o subrayado): "%" en "100%"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\w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con caracteres del tipo (letras, dígitos, subrayados)	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/\w/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Que aparezca un carácter (letra, dígito o subrayado): "J" en "JavaScript"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\D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Cualquier carácter que no sea un dígito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/\D{2,4}/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aparezcan mínimo 2 y máximo 4 caracteres que no sean dígitos: encontrará la cadena "</a:t>
                      </a:r>
                      <a:r>
                        <a:rPr lang="es-ES_tradnl" sz="1200" dirty="0" err="1">
                          <a:effectLst/>
                        </a:rPr>
                        <a:t>Ahor</a:t>
                      </a:r>
                      <a:r>
                        <a:rPr lang="es-ES_tradnl" sz="1200" dirty="0">
                          <a:effectLst/>
                        </a:rPr>
                        <a:t>" en "Ahora en 456"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\d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Dígitos del 0 al 9	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/\d{3}/	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aparezcan exactamente 3 dígitos: "Ahora en 456"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2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\B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al final de una palabra	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</a:t>
                      </a:r>
                      <a:r>
                        <a:rPr lang="es-ES_tradnl" sz="1200" dirty="0" err="1">
                          <a:effectLst/>
                        </a:rPr>
                        <a:t>Bno</a:t>
                      </a:r>
                      <a:r>
                        <a:rPr lang="es-ES_tradnl" sz="1200" dirty="0">
                          <a:effectLst/>
                        </a:rPr>
                        <a:t>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"no" esté al final de una palabra: "este invierno" ("no" de "invierno")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2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No coincide con el comienzo ni con el final de la palabra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</a:t>
                      </a:r>
                      <a:r>
                        <a:rPr lang="es-ES_tradnl" sz="1200" dirty="0" err="1">
                          <a:effectLst/>
                        </a:rPr>
                        <a:t>Bno</a:t>
                      </a:r>
                      <a:r>
                        <a:rPr lang="es-ES_tradnl" sz="1200" dirty="0">
                          <a:effectLst/>
                        </a:rPr>
                        <a:t>\B/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Palabras que contenga "no": renovado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2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\b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con el inicio de una palabra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</a:t>
                      </a:r>
                      <a:r>
                        <a:rPr lang="es-ES_tradnl" sz="1200" dirty="0" err="1">
                          <a:effectLst/>
                        </a:rPr>
                        <a:t>bno</a:t>
                      </a:r>
                      <a:r>
                        <a:rPr lang="es-ES_tradnl" sz="1200" dirty="0">
                          <a:effectLst/>
                        </a:rPr>
                        <a:t>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"no" esté al comienzo de una palabra: "novedad"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2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con el comienzo y el final de la palabra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/\</a:t>
                      </a:r>
                      <a:r>
                        <a:rPr lang="es-ES_tradnl" sz="1200" dirty="0" err="1">
                          <a:effectLst/>
                        </a:rPr>
                        <a:t>bno</a:t>
                      </a:r>
                      <a:r>
                        <a:rPr lang="es-ES_tradnl" sz="1200" dirty="0">
                          <a:effectLst/>
                        </a:rPr>
                        <a:t>\</a:t>
                      </a:r>
                      <a:r>
                        <a:rPr lang="es-ES_tradnl" sz="1200" dirty="0" err="1">
                          <a:effectLst/>
                        </a:rPr>
                        <a:t>b/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La palabra "no" en “puede que no vaya”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5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29384"/>
              </p:ext>
            </p:extLst>
          </p:nvPr>
        </p:nvGraphicFramePr>
        <p:xfrm>
          <a:off x="1232534" y="548680"/>
          <a:ext cx="7584235" cy="616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5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62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Caracteres especiales utilizados en Expresiones Regulares</a:t>
                      </a:r>
                      <a:endParaRPr lang="es-E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Carácter</a:t>
                      </a:r>
                      <a:endParaRPr lang="es-ES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Coincidencias</a:t>
                      </a:r>
                      <a:endParaRPr lang="es-ES" sz="14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Patrón</a:t>
                      </a:r>
                      <a:endParaRPr lang="es-ES" sz="14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</a:rPr>
                        <a:t>Ejemplo de cadena</a:t>
                      </a:r>
                      <a:endParaRPr lang="es-ES" sz="14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[^…]	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Cualquier carácter excepto los que están entre corchetes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/a[^</a:t>
                      </a:r>
                      <a:r>
                        <a:rPr lang="es-ES_tradnl" sz="1200" dirty="0" err="1">
                          <a:effectLst/>
                        </a:rPr>
                        <a:t>px</a:t>
                      </a:r>
                      <a:r>
                        <a:rPr lang="es-ES_tradnl" sz="1200" dirty="0">
                          <a:effectLst/>
                        </a:rPr>
                        <a:t>]/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aparezca cualquier carácter excepto la "p" o la "x" después de la letra a: "ale", pero no "</a:t>
                      </a:r>
                      <a:r>
                        <a:rPr lang="es-ES_tradnl" sz="1200" dirty="0" err="1">
                          <a:effectLst/>
                        </a:rPr>
                        <a:t>axe</a:t>
                      </a:r>
                      <a:r>
                        <a:rPr lang="es-ES_tradnl" sz="1200" dirty="0">
                          <a:effectLst/>
                        </a:rPr>
                        <a:t>" o "</a:t>
                      </a:r>
                      <a:r>
                        <a:rPr lang="es-ES_tradnl" sz="1200" dirty="0" err="1">
                          <a:effectLst/>
                        </a:rPr>
                        <a:t>ape</a:t>
                      </a:r>
                      <a:r>
                        <a:rPr lang="es-ES_tradnl" sz="1200" dirty="0">
                          <a:effectLst/>
                        </a:rPr>
                        <a:t>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[…]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Cualquier carácter entre corchetes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/a[px]e/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aparezca alguno de los caracteres "p" o "x" entre la a y la e: "</a:t>
                      </a:r>
                      <a:r>
                        <a:rPr lang="es-ES_tradnl" sz="1200" dirty="0" err="1">
                          <a:effectLst/>
                        </a:rPr>
                        <a:t>ape</a:t>
                      </a:r>
                      <a:r>
                        <a:rPr lang="es-ES_tradnl" sz="1200" dirty="0">
                          <a:effectLst/>
                        </a:rPr>
                        <a:t>", "</a:t>
                      </a:r>
                      <a:r>
                        <a:rPr lang="es-ES_tradnl" sz="1200" dirty="0" err="1">
                          <a:effectLst/>
                        </a:rPr>
                        <a:t>axe</a:t>
                      </a:r>
                      <a:r>
                        <a:rPr lang="es-ES_tradnl" sz="1200" dirty="0">
                          <a:effectLst/>
                        </a:rPr>
                        <a:t>", pero no "ale"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^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Al inicio de una cadena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/^Esto/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Coincidencia en "Esto es..."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$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Al final de la cadena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/final$/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Coincidencia en "Esto es el final"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*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Coincide 0 o más veces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/se*/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la "e" aparezca 0 o más veces: "</a:t>
                      </a:r>
                      <a:r>
                        <a:rPr lang="es-ES_tradnl" sz="1200" dirty="0" err="1">
                          <a:effectLst/>
                        </a:rPr>
                        <a:t>seeee</a:t>
                      </a:r>
                      <a:r>
                        <a:rPr lang="es-ES_tradnl" sz="1200" dirty="0">
                          <a:effectLst/>
                        </a:rPr>
                        <a:t>" y también "se"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?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Coincide 0 o 1 vez	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/</a:t>
                      </a:r>
                      <a:r>
                        <a:rPr lang="es-ES_tradnl" sz="1200" dirty="0" err="1">
                          <a:effectLst/>
                        </a:rPr>
                        <a:t>ap</a:t>
                      </a:r>
                      <a:r>
                        <a:rPr lang="es-ES_tradnl" sz="1200" dirty="0">
                          <a:effectLst/>
                        </a:rPr>
                        <a:t>?/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la p aparezca 0 o 1 vez: "</a:t>
                      </a:r>
                      <a:r>
                        <a:rPr lang="es-ES_tradnl" sz="1200" dirty="0" err="1">
                          <a:effectLst/>
                        </a:rPr>
                        <a:t>apple</a:t>
                      </a:r>
                      <a:r>
                        <a:rPr lang="es-ES_tradnl" sz="1200" dirty="0">
                          <a:effectLst/>
                        </a:rPr>
                        <a:t>" y "and"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+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1 o más veces	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/ap+/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la "p" aparezca 1 o más veces: "</a:t>
                      </a:r>
                      <a:r>
                        <a:rPr lang="es-ES_tradnl" sz="1200" dirty="0" err="1">
                          <a:effectLst/>
                        </a:rPr>
                        <a:t>apple</a:t>
                      </a:r>
                      <a:r>
                        <a:rPr lang="es-ES_tradnl" sz="1200" dirty="0">
                          <a:effectLst/>
                        </a:rPr>
                        <a:t>" pero no "and"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{n}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exactamente n veces	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/ap{2}/	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la "p" aparezca exactamente 2 veces: "</a:t>
                      </a:r>
                      <a:r>
                        <a:rPr lang="es-ES_tradnl" sz="1200" dirty="0" err="1">
                          <a:effectLst/>
                        </a:rPr>
                        <a:t>apple</a:t>
                      </a:r>
                      <a:r>
                        <a:rPr lang="es-ES_tradnl" sz="1200" dirty="0">
                          <a:effectLst/>
                        </a:rPr>
                        <a:t>" pero no "apabullante"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{n,}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n o más veces		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/ap{2,}/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Que la "p" aparezca 2 o más veces: "</a:t>
                      </a:r>
                      <a:r>
                        <a:rPr lang="es-ES_tradnl" sz="1200" dirty="0" err="1">
                          <a:effectLst/>
                        </a:rPr>
                        <a:t>apple</a:t>
                      </a:r>
                      <a:r>
                        <a:rPr lang="es-ES_tradnl" sz="1200" dirty="0">
                          <a:effectLst/>
                        </a:rPr>
                        <a:t>" y "</a:t>
                      </a:r>
                      <a:r>
                        <a:rPr lang="es-ES_tradnl" sz="1200" dirty="0" err="1">
                          <a:effectLst/>
                        </a:rPr>
                        <a:t>appple</a:t>
                      </a:r>
                      <a:r>
                        <a:rPr lang="es-ES_tradnl" sz="1200" dirty="0">
                          <a:effectLst/>
                        </a:rPr>
                        <a:t>" pero no en "apabullante"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{n,m}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al menos n, y máximo m veces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/ap{2,4}/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Que la "p" aparezca al menos 2 veces y como máximo 4 veces: "apppppple" (encontrará 4 "p")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p1|p2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con p1 (palabra 1) o p2 (palabra 2)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/tu|mi/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Contiene la palabra tu o mi: Pedro es mi nombre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(…)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Agrupa caracteres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/(va)$/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Termina en la agrupación de letras “va”: renueva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\n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con una nueva línea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\s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Coincide con un espacio en blanco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\S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Coincide con un carácter que no es un espacio en blanco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\t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Un tabulador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0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\r</a:t>
                      </a:r>
                      <a:endParaRPr lang="es-ES" sz="14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Un retorno de carro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57335" marR="573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335" marR="57335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1115616" y="0"/>
            <a:ext cx="7818072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sz="2800" dirty="0" smtClean="0"/>
              <a:t>Caracteres especiales en expresiones regulares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0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5760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El objeto </a:t>
            </a:r>
            <a:r>
              <a:rPr lang="es-ES" dirty="0" err="1" smtClean="0"/>
              <a:t>RegExp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764704"/>
            <a:ext cx="7746064" cy="576064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El objeto </a:t>
            </a:r>
            <a:r>
              <a:rPr lang="es-ES" dirty="0" err="1"/>
              <a:t>RegExp</a:t>
            </a:r>
            <a:r>
              <a:rPr lang="es-ES" dirty="0"/>
              <a:t> es tanto un literal como un objeto de JavaScript, por lo que también se podrá crear usando un constructor:</a:t>
            </a:r>
          </a:p>
          <a:p>
            <a:pPr marL="82296" indent="0">
              <a:buNone/>
            </a:pPr>
            <a:r>
              <a:rPr lang="es-ES" sz="29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29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expresionregular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s-ES" sz="29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RegExp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("Texto Expresión Regular");</a:t>
            </a:r>
          </a:p>
          <a:p>
            <a:r>
              <a:rPr lang="es-ES" dirty="0" smtClean="0"/>
              <a:t>La </a:t>
            </a:r>
            <a:r>
              <a:rPr lang="es-ES" dirty="0"/>
              <a:t>expresión </a:t>
            </a:r>
            <a:r>
              <a:rPr lang="es-ES" dirty="0" err="1"/>
              <a:t>RegExp</a:t>
            </a:r>
            <a:r>
              <a:rPr lang="es-ES" dirty="0"/>
              <a:t> literal es compilada cuando se ejecuta el script, por lo tanto se recomienda usar el literal cuando sabemos que la expresión no cambiará. Una versión compilada es mucho más eficiente.</a:t>
            </a:r>
          </a:p>
          <a:p>
            <a:r>
              <a:rPr lang="es-ES" dirty="0"/>
              <a:t>Usaremos el objeto, cuando sabemos que la expresión regular va a cambiar, o cuando vamos a proporcionarla en tiempo de ejecución</a:t>
            </a:r>
            <a:r>
              <a:rPr lang="es-ES" dirty="0" smtClean="0"/>
              <a:t>.</a:t>
            </a:r>
          </a:p>
          <a:p>
            <a:pPr marL="82296" indent="0">
              <a:buNone/>
            </a:pP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cadena 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“34782979N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</a:rPr>
              <a:t>";</a:t>
            </a:r>
          </a:p>
          <a:p>
            <a:pPr marL="82296" indent="0">
              <a:buNone/>
            </a:pP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patron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</a:rPr>
              <a:t>= new </a:t>
            </a:r>
            <a:r>
              <a:rPr lang="es-ES" sz="2900" dirty="0" err="1">
                <a:solidFill>
                  <a:srgbClr val="FF0000"/>
                </a:solidFill>
                <a:latin typeface="Consolas" panose="020B0609020204030204" pitchFamily="49" charset="0"/>
              </a:rPr>
              <a:t>RegExp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</a:rPr>
              <a:t>("[0-9]{8}[A-</a:t>
            </a:r>
            <a:r>
              <a:rPr lang="es-ES" sz="2900" dirty="0" err="1">
                <a:solidFill>
                  <a:srgbClr val="FF0000"/>
                </a:solidFill>
                <a:latin typeface="Consolas" panose="020B0609020204030204" pitchFamily="49" charset="0"/>
              </a:rPr>
              <a:t>Za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</a:rPr>
              <a:t>-z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]");</a:t>
            </a:r>
          </a:p>
          <a:p>
            <a:pPr marL="82296" indent="0">
              <a:buNone/>
            </a:pP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patron2 = new </a:t>
            </a: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RegExp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(/[A-Z\s]+/,’</a:t>
            </a: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gi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’)</a:t>
            </a:r>
            <a:endParaRPr lang="es-ES" sz="29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900" dirty="0">
                <a:solidFill>
                  <a:srgbClr val="FF0000"/>
                </a:solidFill>
                <a:latin typeface="Consolas" panose="020B0609020204030204" pitchFamily="49" charset="0"/>
              </a:rPr>
              <a:t>res = </a:t>
            </a: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patron.exec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(cadena);</a:t>
            </a:r>
          </a:p>
          <a:p>
            <a:pPr marL="82296" indent="0">
              <a:buNone/>
            </a:pPr>
            <a:r>
              <a:rPr lang="es-ES" sz="2900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s-ES" sz="2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es-ES" sz="2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res2 = patron2.exec(cadena);</a:t>
            </a:r>
            <a:endParaRPr lang="es-ES" sz="29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057811"/>
              </p:ext>
            </p:extLst>
          </p:nvPr>
        </p:nvGraphicFramePr>
        <p:xfrm>
          <a:off x="1274977" y="1124744"/>
          <a:ext cx="7499350" cy="219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7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Propiedades del objeto </a:t>
                      </a:r>
                      <a:r>
                        <a:rPr lang="es-ES_tradnl" sz="2000" dirty="0" err="1">
                          <a:effectLst/>
                        </a:rPr>
                        <a:t>RegExp</a:t>
                      </a:r>
                      <a:endParaRPr lang="es-ES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Propiedad</a:t>
                      </a:r>
                      <a:endParaRPr lang="es-E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Descripción</a:t>
                      </a:r>
                      <a:endParaRPr lang="es-ES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effectLst/>
                        </a:rPr>
                        <a:t>global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Especifica que se utilizará el modificador "g". 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 err="1">
                          <a:effectLst/>
                        </a:rPr>
                        <a:t>ignoreCase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Especifica que se utilizará el modificador "i".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 err="1">
                          <a:effectLst/>
                        </a:rPr>
                        <a:t>lastIndex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Índice donde comenzará la siguiente búsqueda.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 err="1">
                          <a:effectLst/>
                        </a:rPr>
                        <a:t>multiline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Especifica si el modificador "m" es utilizado.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 err="1">
                          <a:effectLst/>
                        </a:rPr>
                        <a:t>source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El texto de la expresión regular </a:t>
                      </a:r>
                      <a:r>
                        <a:rPr lang="es-ES_tradnl" sz="1800" dirty="0" err="1">
                          <a:effectLst/>
                        </a:rPr>
                        <a:t>RegExp</a:t>
                      </a:r>
                      <a:r>
                        <a:rPr lang="es-ES_tradnl" sz="1800" dirty="0">
                          <a:effectLst/>
                        </a:rPr>
                        <a:t>.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1115616" y="188640"/>
            <a:ext cx="7818072" cy="634082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/>
              <a:t>Métodos y propiedades del objeto </a:t>
            </a:r>
            <a:r>
              <a:rPr lang="es-ES" dirty="0" err="1" smtClean="0"/>
              <a:t>RegExp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50120"/>
              </p:ext>
            </p:extLst>
          </p:nvPr>
        </p:nvGraphicFramePr>
        <p:xfrm>
          <a:off x="1273239" y="3659725"/>
          <a:ext cx="7499350" cy="191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7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Métodos del objeto </a:t>
                      </a:r>
                      <a:r>
                        <a:rPr lang="es-ES_tradnl" sz="2000" dirty="0" err="1">
                          <a:effectLst/>
                        </a:rPr>
                        <a:t>RegExp</a:t>
                      </a:r>
                      <a:endParaRPr lang="es-ES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Método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Descripción</a:t>
                      </a:r>
                      <a:endParaRPr lang="es-ES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compile()</a:t>
                      </a:r>
                      <a:endParaRPr lang="es-E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Compila una expresión regular</a:t>
                      </a:r>
                      <a:r>
                        <a:rPr lang="es-ES_tradnl" sz="1800" dirty="0" smtClean="0">
                          <a:effectLst/>
                        </a:rPr>
                        <a:t>. (</a:t>
                      </a:r>
                      <a:r>
                        <a:rPr lang="es-ES_tradnl" sz="1800" dirty="0" err="1" smtClean="0">
                          <a:effectLst/>
                        </a:rPr>
                        <a:t>Deprecated</a:t>
                      </a:r>
                      <a:r>
                        <a:rPr lang="es-ES_tradnl" sz="1800" dirty="0" smtClean="0">
                          <a:effectLst/>
                        </a:rPr>
                        <a:t>)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exec()</a:t>
                      </a:r>
                      <a:endParaRPr lang="es-E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Busca la coincidencia en una cadena. Devolverá la primera coincidencia</a:t>
                      </a:r>
                      <a:r>
                        <a:rPr lang="es-ES_tradnl" sz="1800" dirty="0" smtClean="0">
                          <a:effectLst/>
                        </a:rPr>
                        <a:t>. Devuelve </a:t>
                      </a:r>
                      <a:r>
                        <a:rPr lang="es-ES_tradnl" sz="1800" dirty="0" err="1" smtClean="0">
                          <a:effectLst/>
                        </a:rPr>
                        <a:t>null</a:t>
                      </a:r>
                      <a:r>
                        <a:rPr lang="es-ES_tradnl" sz="1800" dirty="0" smtClean="0">
                          <a:effectLst/>
                        </a:rPr>
                        <a:t> si no la encuentra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test()</a:t>
                      </a:r>
                      <a:endParaRPr lang="es-E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Busca la coincidencia en una cadena. Devolverá true o false.</a:t>
                      </a:r>
                      <a:endParaRPr lang="es-E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1273239" y="5914290"/>
            <a:ext cx="7499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https://developer.mozilla.org/es/docs/Web/JavaScript/Referencia/Objetos_globales/RegExp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1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9" y="157913"/>
            <a:ext cx="7818072" cy="634082"/>
          </a:xfrm>
        </p:spPr>
        <p:txBody>
          <a:bodyPr>
            <a:noAutofit/>
          </a:bodyPr>
          <a:lstStyle/>
          <a:p>
            <a:r>
              <a:rPr lang="es-ES" sz="3200" dirty="0" smtClean="0"/>
              <a:t>Ejemplos de uso de expresiones regulares</a:t>
            </a:r>
            <a:endParaRPr lang="es-ES" sz="3200" dirty="0"/>
          </a:p>
        </p:txBody>
      </p:sp>
      <p:sp>
        <p:nvSpPr>
          <p:cNvPr id="6" name="Rectángulo 5"/>
          <p:cNvSpPr/>
          <p:nvPr/>
        </p:nvSpPr>
        <p:spPr>
          <a:xfrm>
            <a:off x="1187624" y="889844"/>
            <a:ext cx="77460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datos = new 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datos[0] = "El 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Blogger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de Google";     // aquí dará verdadero</a:t>
            </a:r>
          </a:p>
          <a:p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datos[1] = "El 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blogger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de Google";     // aquí dará falso</a:t>
            </a:r>
          </a:p>
          <a:p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datos[2] = "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BloggerGoogle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";            // aquí dará verdadero</a:t>
            </a:r>
          </a:p>
          <a:p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datos[3] = "Google 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Blogger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";           // aquí dará falso</a:t>
            </a:r>
          </a:p>
          <a:p>
            <a:r>
              <a:rPr lang="es-ES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15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patron</a:t>
            </a:r>
            <a:r>
              <a:rPr lang="es-ES" sz="15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/Blog.*</a:t>
            </a:r>
            <a:r>
              <a:rPr lang="es-ES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Goog</a:t>
            </a:r>
            <a:r>
              <a:rPr lang="es-ES" sz="15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;  </a:t>
            </a:r>
            <a:r>
              <a:rPr lang="es-E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Patrón de búsqueda que contenga:</a:t>
            </a:r>
          </a:p>
          <a:p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s-E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"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Blog" seguido de cualquier 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caracter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(.)</a:t>
            </a:r>
          </a:p>
          <a:p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s-E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que 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se puede repetir 0 o más veces (*)</a:t>
            </a:r>
          </a:p>
          <a:p>
            <a:r>
              <a:rPr lang="es-E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//   seguido de "</a:t>
            </a:r>
            <a:r>
              <a:rPr lang="es-E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Goog</a:t>
            </a:r>
            <a:r>
              <a:rPr lang="es-E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s-E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E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 = 0; i &lt; 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datos.length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s-E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(datos[i] + " " + </a:t>
            </a:r>
            <a:r>
              <a:rPr lang="es-ES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patron.test</a:t>
            </a:r>
            <a:r>
              <a:rPr lang="es-ES" sz="1500" dirty="0">
                <a:latin typeface="Consolas" panose="020B0609020204030204" pitchFamily="49" charset="0"/>
                <a:cs typeface="Courier New" panose="02070309020205020404" pitchFamily="49" charset="0"/>
              </a:rPr>
              <a:t>(datos[i]));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87624" y="3717032"/>
            <a:ext cx="7560840" cy="275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Validación de un número de Seguridad Social Americano.</a:t>
            </a: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Un número de Seguridad Social americano consiste en 8 dígitos agrupados en tres campos separados, generalmente, por guiones: AAA-GG-SSS. </a:t>
            </a:r>
            <a:endParaRPr lang="es-E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E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tres primeros dígitos corresponden al "Número de área", </a:t>
            </a:r>
          </a:p>
          <a:p>
            <a:pPr marL="285750" indent="-285750" algn="just">
              <a:buFontTx/>
              <a:buChar char="-"/>
            </a:pPr>
            <a:r>
              <a:rPr lang="es-E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dos siguientes corresponden al "Número de grupo" y </a:t>
            </a:r>
            <a:endParaRPr lang="es-E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E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3 últimos al "Número de serie". </a:t>
            </a:r>
            <a:endParaRPr lang="es-E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este ejemplo se valida que un número facilitado cumpla el formato indicado con o sin guiones ya que quedan éstos son opcionales (caracteres "-?" dentro de la expresión regular):</a:t>
            </a:r>
          </a:p>
        </p:txBody>
      </p:sp>
    </p:spTree>
    <p:extLst>
      <p:ext uri="{BB962C8B-B14F-4D97-AF65-F5344CB8AC3E}">
        <p14:creationId xmlns:p14="http://schemas.microsoft.com/office/powerpoint/2010/main" val="9472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87624" y="44624"/>
            <a:ext cx="784887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 smtClean="0"/>
              <a:t>&lt;</a:t>
            </a:r>
            <a:r>
              <a:rPr lang="es-ES" sz="1500" dirty="0" err="1"/>
              <a:t>html</a:t>
            </a:r>
            <a:r>
              <a:rPr lang="es-ES" sz="1500" dirty="0"/>
              <a:t>&gt;</a:t>
            </a:r>
          </a:p>
          <a:p>
            <a:r>
              <a:rPr lang="es-ES" sz="1500" dirty="0"/>
              <a:t>  &lt;head&gt;</a:t>
            </a:r>
          </a:p>
          <a:p>
            <a:r>
              <a:rPr lang="es-ES" sz="1500" dirty="0"/>
              <a:t> </a:t>
            </a:r>
            <a:r>
              <a:rPr lang="es-ES" sz="1500" dirty="0" smtClean="0"/>
              <a:t> &lt;</a:t>
            </a:r>
            <a:r>
              <a:rPr lang="es-ES" sz="1500" dirty="0"/>
              <a:t>meta </a:t>
            </a:r>
            <a:r>
              <a:rPr lang="es-ES" sz="1500" dirty="0" err="1"/>
              <a:t>charset</a:t>
            </a:r>
            <a:r>
              <a:rPr lang="es-ES" sz="1500" dirty="0"/>
              <a:t>="utf-8</a:t>
            </a:r>
            <a:r>
              <a:rPr lang="es-ES" sz="1500" dirty="0" smtClean="0"/>
              <a:t>"&gt;&lt;</a:t>
            </a:r>
            <a:r>
              <a:rPr lang="es-ES" sz="1500" dirty="0" err="1"/>
              <a:t>title</a:t>
            </a:r>
            <a:r>
              <a:rPr lang="es-ES" sz="1500" dirty="0"/>
              <a:t>&gt;Ejemplos de </a:t>
            </a:r>
            <a:r>
              <a:rPr lang="es-ES" sz="1500" dirty="0" err="1"/>
              <a:t>RegExp</a:t>
            </a:r>
            <a:r>
              <a:rPr lang="es-ES" sz="1500" dirty="0"/>
              <a:t>&lt;/</a:t>
            </a:r>
            <a:r>
              <a:rPr lang="es-ES" sz="1500" dirty="0" err="1"/>
              <a:t>title</a:t>
            </a:r>
            <a:r>
              <a:rPr lang="es-ES" sz="1500" dirty="0"/>
              <a:t>&gt;</a:t>
            </a:r>
          </a:p>
          <a:p>
            <a:r>
              <a:rPr lang="es-ES" sz="1500" dirty="0"/>
              <a:t>    &lt;script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text</a:t>
            </a:r>
            <a:r>
              <a:rPr lang="es-ES" sz="1500" dirty="0"/>
              <a:t>/</a:t>
            </a:r>
            <a:r>
              <a:rPr lang="es-ES" sz="1500" dirty="0" err="1"/>
              <a:t>javascript</a:t>
            </a:r>
            <a:r>
              <a:rPr lang="es-ES" sz="1500" dirty="0"/>
              <a:t>"&gt;</a:t>
            </a:r>
          </a:p>
          <a:p>
            <a:r>
              <a:rPr lang="es-ES" sz="1600" dirty="0">
                <a:solidFill>
                  <a:srgbClr val="00B050"/>
                </a:solidFill>
              </a:rPr>
              <a:t>      </a:t>
            </a:r>
            <a:r>
              <a:rPr lang="es-ES" sz="1600" dirty="0" err="1"/>
              <a:t>window.addEventListener</a:t>
            </a:r>
            <a:r>
              <a:rPr lang="es-ES" sz="1600" dirty="0"/>
              <a:t>("</a:t>
            </a:r>
            <a:r>
              <a:rPr lang="es-ES" sz="1600" dirty="0" err="1" smtClean="0"/>
              <a:t>load“,iniciar</a:t>
            </a:r>
            <a:r>
              <a:rPr lang="es-ES" sz="1600" dirty="0" smtClean="0"/>
              <a:t>);</a:t>
            </a:r>
            <a:endParaRPr lang="es-ES" sz="1600" dirty="0"/>
          </a:p>
          <a:p>
            <a:r>
              <a:rPr lang="es-ES" sz="1500" dirty="0"/>
              <a:t>/* Cuando se termine de cargar el </a:t>
            </a:r>
            <a:r>
              <a:rPr lang="es-ES" sz="1500" dirty="0" err="1"/>
              <a:t>documento,llamará</a:t>
            </a:r>
            <a:r>
              <a:rPr lang="es-ES" sz="1500" dirty="0"/>
              <a:t> a la función iniciar</a:t>
            </a:r>
            <a:r>
              <a:rPr lang="es-ES" sz="1500" dirty="0" smtClean="0"/>
              <a:t>(). </a:t>
            </a:r>
            <a:r>
              <a:rPr lang="es-ES" sz="1500" dirty="0"/>
              <a:t>En esa función programaremos el evento </a:t>
            </a:r>
            <a:r>
              <a:rPr lang="es-ES" sz="1500" dirty="0" err="1"/>
              <a:t>click</a:t>
            </a:r>
            <a:r>
              <a:rPr lang="es-ES" sz="1500" dirty="0"/>
              <a:t> para el botón comprobar</a:t>
            </a:r>
            <a:r>
              <a:rPr lang="es-ES" sz="1500" dirty="0" smtClean="0"/>
              <a:t>. </a:t>
            </a:r>
            <a:r>
              <a:rPr lang="es-ES" sz="1500" dirty="0"/>
              <a:t>Si no esperamos a que se cargue el documento, el botón no estará </a:t>
            </a:r>
            <a:r>
              <a:rPr lang="es-ES" sz="1500" dirty="0" smtClean="0"/>
              <a:t>disponible y </a:t>
            </a:r>
            <a:r>
              <a:rPr lang="es-ES" sz="1500" dirty="0"/>
              <a:t>fallará el acceso a </a:t>
            </a:r>
            <a:r>
              <a:rPr lang="es-ES" sz="1500" dirty="0" err="1" smtClean="0"/>
              <a:t>document.getElementById</a:t>
            </a:r>
            <a:r>
              <a:rPr lang="es-ES" sz="1500" dirty="0"/>
              <a:t>("comprobar"), </a:t>
            </a:r>
            <a:r>
              <a:rPr lang="es-ES" sz="1500" dirty="0" smtClean="0"/>
              <a:t>ya </a:t>
            </a:r>
            <a:r>
              <a:rPr lang="es-ES" sz="1500" dirty="0"/>
              <a:t>que todavía no conoce ese objeto. */</a:t>
            </a:r>
          </a:p>
          <a:p>
            <a:r>
              <a:rPr lang="es-ES" sz="1500" dirty="0">
                <a:solidFill>
                  <a:srgbClr val="00B050"/>
                </a:solidFill>
              </a:rPr>
              <a:t>      </a:t>
            </a:r>
            <a:r>
              <a:rPr lang="es-ES" sz="1500" dirty="0" err="1"/>
              <a:t>function</a:t>
            </a:r>
            <a:r>
              <a:rPr lang="es-ES" sz="1500" dirty="0"/>
              <a:t> iniciar(){ </a:t>
            </a:r>
          </a:p>
          <a:p>
            <a:r>
              <a:rPr lang="es-ES" sz="1500" dirty="0"/>
              <a:t>        </a:t>
            </a:r>
            <a:r>
              <a:rPr lang="es-ES" sz="1500" dirty="0" err="1"/>
              <a:t>document.getElementById</a:t>
            </a:r>
            <a:r>
              <a:rPr lang="es-ES" sz="1500" dirty="0"/>
              <a:t>("comprobar</a:t>
            </a:r>
            <a:r>
              <a:rPr lang="es-ES" sz="1500" dirty="0" smtClean="0"/>
              <a:t>").</a:t>
            </a:r>
            <a:r>
              <a:rPr lang="es-ES" sz="1500" dirty="0" err="1" smtClean="0"/>
              <a:t>addEventListener</a:t>
            </a:r>
            <a:r>
              <a:rPr lang="es-ES" sz="1500" dirty="0" smtClean="0"/>
              <a:t>(“</a:t>
            </a:r>
            <a:r>
              <a:rPr lang="es-ES" sz="1500" dirty="0" err="1" smtClean="0"/>
              <a:t>click</a:t>
            </a:r>
            <a:r>
              <a:rPr lang="es-ES" sz="1500" dirty="0" smtClean="0"/>
              <a:t>”,comprobar);</a:t>
            </a:r>
            <a:endParaRPr lang="es-ES" sz="1500" dirty="0"/>
          </a:p>
          <a:p>
            <a:r>
              <a:rPr lang="es-ES" sz="1500" dirty="0"/>
              <a:t>      }</a:t>
            </a:r>
          </a:p>
          <a:p>
            <a:r>
              <a:rPr lang="es-ES" sz="1500" dirty="0">
                <a:solidFill>
                  <a:srgbClr val="00B050"/>
                </a:solidFill>
              </a:rPr>
              <a:t>      </a:t>
            </a:r>
            <a:r>
              <a:rPr lang="es-ES" sz="1500" dirty="0" err="1">
                <a:solidFill>
                  <a:srgbClr val="00B050"/>
                </a:solidFill>
              </a:rPr>
              <a:t>function</a:t>
            </a:r>
            <a:r>
              <a:rPr lang="es-ES" sz="1500" dirty="0">
                <a:solidFill>
                  <a:srgbClr val="00B050"/>
                </a:solidFill>
              </a:rPr>
              <a:t> comprobar(){  </a:t>
            </a:r>
          </a:p>
          <a:p>
            <a:r>
              <a:rPr lang="es-ES" sz="1500" dirty="0">
                <a:solidFill>
                  <a:srgbClr val="00B050"/>
                </a:solidFill>
              </a:rPr>
              <a:t>        </a:t>
            </a:r>
            <a:r>
              <a:rPr lang="es-ES" sz="1500" dirty="0" err="1">
                <a:solidFill>
                  <a:srgbClr val="00B050"/>
                </a:solidFill>
              </a:rPr>
              <a:t>var</a:t>
            </a:r>
            <a:r>
              <a:rPr lang="es-ES" sz="1500" dirty="0">
                <a:solidFill>
                  <a:srgbClr val="00B050"/>
                </a:solidFill>
              </a:rPr>
              <a:t> numero = </a:t>
            </a:r>
            <a:r>
              <a:rPr lang="es-ES" sz="1500" dirty="0" err="1">
                <a:solidFill>
                  <a:srgbClr val="00B050"/>
                </a:solidFill>
              </a:rPr>
              <a:t>document.getElementById</a:t>
            </a:r>
            <a:r>
              <a:rPr lang="es-ES" sz="1500" dirty="0">
                <a:solidFill>
                  <a:srgbClr val="00B050"/>
                </a:solidFill>
              </a:rPr>
              <a:t>("</a:t>
            </a:r>
            <a:r>
              <a:rPr lang="es-ES" sz="1500" dirty="0" err="1">
                <a:solidFill>
                  <a:srgbClr val="00B050"/>
                </a:solidFill>
              </a:rPr>
              <a:t>ssn</a:t>
            </a:r>
            <a:r>
              <a:rPr lang="es-ES" sz="1500" dirty="0">
                <a:solidFill>
                  <a:srgbClr val="00B050"/>
                </a:solidFill>
              </a:rPr>
              <a:t>").</a:t>
            </a:r>
            <a:r>
              <a:rPr lang="es-ES" sz="1500" dirty="0" err="1">
                <a:solidFill>
                  <a:srgbClr val="00B050"/>
                </a:solidFill>
              </a:rPr>
              <a:t>value</a:t>
            </a:r>
            <a:r>
              <a:rPr lang="es-ES" sz="1500" dirty="0">
                <a:solidFill>
                  <a:srgbClr val="00B050"/>
                </a:solidFill>
              </a:rPr>
              <a:t>;</a:t>
            </a:r>
          </a:p>
          <a:p>
            <a:r>
              <a:rPr lang="es-ES" sz="1500" dirty="0">
                <a:solidFill>
                  <a:srgbClr val="00B050"/>
                </a:solidFill>
              </a:rPr>
              <a:t>        </a:t>
            </a:r>
            <a:r>
              <a:rPr lang="es-ES" sz="1500" b="1" dirty="0" err="1">
                <a:solidFill>
                  <a:srgbClr val="FF0000"/>
                </a:solidFill>
              </a:rPr>
              <a:t>var</a:t>
            </a:r>
            <a:r>
              <a:rPr lang="es-ES" sz="1500" b="1" dirty="0">
                <a:solidFill>
                  <a:srgbClr val="FF0000"/>
                </a:solidFill>
              </a:rPr>
              <a:t> </a:t>
            </a:r>
            <a:r>
              <a:rPr lang="es-ES" sz="1500" b="1" dirty="0" err="1">
                <a:solidFill>
                  <a:srgbClr val="FF0000"/>
                </a:solidFill>
              </a:rPr>
              <a:t>patron</a:t>
            </a:r>
            <a:r>
              <a:rPr lang="es-ES" sz="1500" b="1" dirty="0">
                <a:solidFill>
                  <a:srgbClr val="FF0000"/>
                </a:solidFill>
              </a:rPr>
              <a:t> = /^\d{3}-?\d{2}-?\d{3}$/;</a:t>
            </a:r>
          </a:p>
          <a:p>
            <a:r>
              <a:rPr lang="es-ES" sz="1500" dirty="0"/>
              <a:t>        </a:t>
            </a:r>
            <a:r>
              <a:rPr lang="es-ES" sz="1500" dirty="0" err="1"/>
              <a:t>if</a:t>
            </a:r>
            <a:r>
              <a:rPr lang="es-ES" sz="1500" dirty="0"/>
              <a:t> (</a:t>
            </a:r>
            <a:r>
              <a:rPr lang="es-ES" sz="1500" b="1" dirty="0" err="1">
                <a:solidFill>
                  <a:srgbClr val="FF0000"/>
                </a:solidFill>
              </a:rPr>
              <a:t>numero.match</a:t>
            </a:r>
            <a:r>
              <a:rPr lang="es-ES" sz="1500" b="1" dirty="0">
                <a:solidFill>
                  <a:srgbClr val="FF0000"/>
                </a:solidFill>
              </a:rPr>
              <a:t>(</a:t>
            </a:r>
            <a:r>
              <a:rPr lang="es-ES" sz="1500" b="1" dirty="0" err="1">
                <a:solidFill>
                  <a:srgbClr val="FF0000"/>
                </a:solidFill>
              </a:rPr>
              <a:t>patron</a:t>
            </a:r>
            <a:r>
              <a:rPr lang="es-ES" sz="1500" b="1" dirty="0">
                <a:solidFill>
                  <a:srgbClr val="FF0000"/>
                </a:solidFill>
              </a:rPr>
              <a:t>)</a:t>
            </a:r>
            <a:r>
              <a:rPr lang="es-ES" sz="1500" dirty="0"/>
              <a:t>)</a:t>
            </a:r>
          </a:p>
          <a:p>
            <a:r>
              <a:rPr lang="es-ES" sz="1500" dirty="0">
                <a:solidFill>
                  <a:srgbClr val="00B050"/>
                </a:solidFill>
              </a:rPr>
              <a:t>          </a:t>
            </a:r>
            <a:r>
              <a:rPr lang="es-ES" sz="1500" dirty="0" err="1">
                <a:solidFill>
                  <a:srgbClr val="00B050"/>
                </a:solidFill>
              </a:rPr>
              <a:t>alert</a:t>
            </a:r>
            <a:r>
              <a:rPr lang="es-ES" sz="1500" dirty="0">
                <a:solidFill>
                  <a:srgbClr val="00B050"/>
                </a:solidFill>
              </a:rPr>
              <a:t>("Correcto: el número "+numero+" cumple el estándar americano");</a:t>
            </a:r>
          </a:p>
          <a:p>
            <a:r>
              <a:rPr lang="es-ES" sz="1500" dirty="0">
                <a:solidFill>
                  <a:srgbClr val="00B050"/>
                </a:solidFill>
              </a:rPr>
              <a:t>        </a:t>
            </a:r>
            <a:r>
              <a:rPr lang="es-ES" sz="1500" dirty="0" err="1">
                <a:solidFill>
                  <a:srgbClr val="00B050"/>
                </a:solidFill>
              </a:rPr>
              <a:t>else</a:t>
            </a:r>
            <a:endParaRPr lang="es-ES" sz="1500" dirty="0">
              <a:solidFill>
                <a:srgbClr val="00B050"/>
              </a:solidFill>
            </a:endParaRPr>
          </a:p>
          <a:p>
            <a:r>
              <a:rPr lang="es-ES" sz="1500" dirty="0">
                <a:solidFill>
                  <a:srgbClr val="00B050"/>
                </a:solidFill>
              </a:rPr>
              <a:t>          </a:t>
            </a:r>
            <a:r>
              <a:rPr lang="es-ES" sz="1500" dirty="0" err="1">
                <a:solidFill>
                  <a:srgbClr val="00B050"/>
                </a:solidFill>
              </a:rPr>
              <a:t>alert</a:t>
            </a:r>
            <a:r>
              <a:rPr lang="es-ES" sz="1500" dirty="0">
                <a:solidFill>
                  <a:srgbClr val="00B050"/>
                </a:solidFill>
              </a:rPr>
              <a:t>("Error: el número "+numero+" NO cumple el </a:t>
            </a:r>
            <a:r>
              <a:rPr lang="es-ES" sz="1500" dirty="0" err="1">
                <a:solidFill>
                  <a:srgbClr val="00B050"/>
                </a:solidFill>
              </a:rPr>
              <a:t>estandar</a:t>
            </a:r>
            <a:r>
              <a:rPr lang="es-ES" sz="1500" dirty="0">
                <a:solidFill>
                  <a:srgbClr val="00B050"/>
                </a:solidFill>
              </a:rPr>
              <a:t>.");</a:t>
            </a:r>
          </a:p>
          <a:p>
            <a:r>
              <a:rPr lang="es-ES" sz="1500" dirty="0">
                <a:solidFill>
                  <a:srgbClr val="00B050"/>
                </a:solidFill>
              </a:rPr>
              <a:t>        }</a:t>
            </a:r>
          </a:p>
          <a:p>
            <a:r>
              <a:rPr lang="es-ES" sz="1500" dirty="0"/>
              <a:t>    &lt;/script&gt;</a:t>
            </a:r>
          </a:p>
          <a:p>
            <a:r>
              <a:rPr lang="es-ES" sz="1500" dirty="0"/>
              <a:t>  &lt;/head&gt; &lt;</a:t>
            </a:r>
            <a:r>
              <a:rPr lang="es-ES" sz="1500" dirty="0" err="1"/>
              <a:t>body</a:t>
            </a:r>
            <a:r>
              <a:rPr lang="es-ES" sz="1500" dirty="0"/>
              <a:t>&gt;</a:t>
            </a:r>
          </a:p>
          <a:p>
            <a:r>
              <a:rPr lang="es-ES" sz="1500" dirty="0"/>
              <a:t>    &lt;</a:t>
            </a:r>
            <a:r>
              <a:rPr lang="es-ES" sz="1500" dirty="0" err="1"/>
              <a:t>form</a:t>
            </a:r>
            <a:r>
              <a:rPr lang="es-ES" sz="1500" dirty="0"/>
              <a:t> </a:t>
            </a:r>
            <a:r>
              <a:rPr lang="es-ES" sz="1500" dirty="0" err="1"/>
              <a:t>name</a:t>
            </a:r>
            <a:r>
              <a:rPr lang="es-ES" sz="1500" dirty="0"/>
              <a:t>="formulario"&gt;</a:t>
            </a:r>
          </a:p>
          <a:p>
            <a:r>
              <a:rPr lang="es-ES" sz="1500" dirty="0"/>
              <a:t>      &lt;</a:t>
            </a:r>
            <a:r>
              <a:rPr lang="es-ES" sz="1500" dirty="0" err="1"/>
              <a:t>label</a:t>
            </a:r>
            <a:r>
              <a:rPr lang="es-ES" sz="1500" dirty="0"/>
              <a:t> </a:t>
            </a:r>
            <a:r>
              <a:rPr lang="es-ES" sz="1500" dirty="0" err="1"/>
              <a:t>for</a:t>
            </a:r>
            <a:r>
              <a:rPr lang="es-ES" sz="1500" dirty="0"/>
              <a:t>="</a:t>
            </a:r>
            <a:r>
              <a:rPr lang="es-ES" sz="1500" dirty="0" err="1"/>
              <a:t>ssn</a:t>
            </a:r>
            <a:r>
              <a:rPr lang="es-ES" sz="1500" dirty="0"/>
              <a:t>"&gt;Número Seguridad Social Americano:&lt;/</a:t>
            </a:r>
            <a:r>
              <a:rPr lang="es-ES" sz="1500" dirty="0" err="1"/>
              <a:t>label</a:t>
            </a:r>
            <a:r>
              <a:rPr lang="es-ES" sz="1500" dirty="0"/>
              <a:t>&gt;</a:t>
            </a:r>
          </a:p>
          <a:p>
            <a:r>
              <a:rPr lang="es-ES" sz="1500" dirty="0"/>
              <a:t>      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text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dirty="0" err="1"/>
              <a:t>ssn</a:t>
            </a:r>
            <a:r>
              <a:rPr lang="es-ES" sz="1500" dirty="0"/>
              <a:t>" id="</a:t>
            </a:r>
            <a:r>
              <a:rPr lang="es-ES" sz="1500" dirty="0" err="1"/>
              <a:t>ssn</a:t>
            </a:r>
            <a:r>
              <a:rPr lang="es-ES" sz="1500" dirty="0"/>
              <a:t>" /&gt;</a:t>
            </a:r>
          </a:p>
          <a:p>
            <a:r>
              <a:rPr lang="es-ES" sz="1500" dirty="0"/>
              <a:t>      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button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="comprobar" id="comprobar" </a:t>
            </a:r>
            <a:r>
              <a:rPr lang="es-ES" sz="1500" dirty="0" err="1"/>
              <a:t>value</a:t>
            </a:r>
            <a:r>
              <a:rPr lang="es-ES" sz="1500" dirty="0"/>
              <a:t>="Comprobar Formato" /&gt;</a:t>
            </a:r>
          </a:p>
          <a:p>
            <a:r>
              <a:rPr lang="es-ES" sz="1500" dirty="0"/>
              <a:t>    &lt;/</a:t>
            </a:r>
            <a:r>
              <a:rPr lang="es-ES" sz="1500" dirty="0" err="1"/>
              <a:t>form</a:t>
            </a:r>
            <a:r>
              <a:rPr lang="es-ES" sz="1500" dirty="0" smtClean="0"/>
              <a:t>&gt;  </a:t>
            </a:r>
            <a:r>
              <a:rPr lang="es-ES" sz="1500" dirty="0"/>
              <a:t>&lt;/</a:t>
            </a:r>
            <a:r>
              <a:rPr lang="es-ES" sz="1500" dirty="0" err="1"/>
              <a:t>body</a:t>
            </a:r>
            <a:r>
              <a:rPr lang="es-ES" sz="1500" dirty="0" smtClean="0"/>
              <a:t>&gt;&lt;/</a:t>
            </a:r>
            <a:r>
              <a:rPr lang="es-ES" sz="1500" dirty="0" err="1"/>
              <a:t>html</a:t>
            </a:r>
            <a:r>
              <a:rPr lang="es-ES" sz="1500" dirty="0"/>
              <a:t>&gt;</a:t>
            </a:r>
            <a:endParaRPr lang="es-ES" sz="1500" dirty="0" smtClean="0"/>
          </a:p>
          <a:p>
            <a:endParaRPr lang="es-ES" sz="1500" dirty="0"/>
          </a:p>
          <a:p>
            <a:r>
              <a:rPr lang="es-ES" sz="1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47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</TotalTime>
  <Words>1641</Words>
  <Application>Microsoft Office PowerPoint</Application>
  <PresentationFormat>Presentación en pantalla (4:3)</PresentationFormat>
  <Paragraphs>235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Calibri</vt:lpstr>
      <vt:lpstr>Consolas</vt:lpstr>
      <vt:lpstr>Courier New</vt:lpstr>
      <vt:lpstr>Gill Sans MT</vt:lpstr>
      <vt:lpstr>Times New Roman</vt:lpstr>
      <vt:lpstr>Verdana</vt:lpstr>
      <vt:lpstr>Wingdings 2</vt:lpstr>
      <vt:lpstr>Solsticio</vt:lpstr>
      <vt:lpstr>Expresiones Regulares</vt:lpstr>
      <vt:lpstr>Expresiones Regulares y objetos RegExp</vt:lpstr>
      <vt:lpstr>Presentación de PowerPoint</vt:lpstr>
      <vt:lpstr>Caracteres especiales en expresiones regulares</vt:lpstr>
      <vt:lpstr>Presentación de PowerPoint</vt:lpstr>
      <vt:lpstr>El objeto RegExp</vt:lpstr>
      <vt:lpstr>Presentación de PowerPoint</vt:lpstr>
      <vt:lpstr>Ejemplos de uso de expresiones regulares</vt:lpstr>
      <vt:lpstr>Presentación de PowerPoint</vt:lpstr>
      <vt:lpstr>Métodos del objeto String que emplean expresiones regulares</vt:lpstr>
      <vt:lpstr>Validador expresiones regulares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conchi</dc:creator>
  <cp:lastModifiedBy>conchi</cp:lastModifiedBy>
  <cp:revision>32</cp:revision>
  <dcterms:created xsi:type="dcterms:W3CDTF">2018-01-10T14:48:01Z</dcterms:created>
  <dcterms:modified xsi:type="dcterms:W3CDTF">2020-02-10T13:47:23Z</dcterms:modified>
</cp:coreProperties>
</file>