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72" r:id="rId18"/>
    <p:sldId id="269" r:id="rId19"/>
    <p:sldId id="270" r:id="rId20"/>
    <p:sldId id="271" r:id="rId21"/>
    <p:sldId id="273" r:id="rId22"/>
    <p:sldId id="274" r:id="rId23"/>
    <p:sldId id="275" r:id="rId24"/>
    <p:sldId id="276" r:id="rId25"/>
  </p:sldIdLst>
  <p:sldSz cx="9144000" cy="6858000"/>
  <p:notesSz cx="6858000" cy="9144000"/>
  <p:defaultText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1960904" val="973" revOS="4"/>
      <pr:smFileRevision xmlns:pr="smNativeData" dt="1581960904" val="101"/>
      <pr:guideOptions xmlns:pr="smNativeData" dt="1581960904"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86" d="100"/>
          <a:sy n="86" d="100"/>
        </p:scale>
        <p:origin x="3588" y="209"/>
      </p:cViewPr>
      <p:guideLst x="0" y="0">
        <p:guide orient="horz" pos="2160"/>
        <p:guide pos="2880"/>
      </p:guideLst>
    </p:cSldViewPr>
  </p:slideViewPr>
  <p:outlineViewPr>
    <p:cViewPr>
      <p:scale>
        <a:sx n="303" d="100"/>
        <a:sy n="303" d="100"/>
      </p:scale>
      <p:origin x="0" y="0"/>
    </p:cViewPr>
  </p:outlineViewPr>
  <p:sorterViewPr>
    <p:cViewPr>
      <p:scale>
        <a:sx n="1" d="100"/>
        <a:sy n="1" d="100"/>
      </p:scale>
      <p:origin x="0" y="0"/>
    </p:cViewPr>
  </p:sorterViewPr>
  <p:notesViewPr>
    <p:cSldViewPr>
      <p:cViewPr>
        <p:scale>
          <a:sx n="86" d="100"/>
          <a:sy n="86" d="100"/>
        </p:scale>
        <p:origin x="3588" y="209"/>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13 Título"/>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NwIAAGA2AABFCwAAEAAAACYAAAAIAAAAgYAAAAAAAAA="/>
              </a:ext>
            </a:extLst>
          </p:cNvSpPr>
          <p:nvPr>
            <p:ph type="ctrTitle"/>
          </p:nvPr>
        </p:nvSpPr>
        <p:spPr>
          <a:xfrm>
            <a:off x="1432560" y="360045"/>
            <a:ext cx="7406640" cy="1471930"/>
          </a:xfrm>
        </p:spPr>
        <p:txBody>
          <a:bodyPr vert="horz" wrap="square" lIns="91440" tIns="45720" rIns="91440" bIns="45720" numCol="1" spcCol="215900" anchor="b">
            <a:prstTxWarp prst="textNoShape">
              <a:avLst/>
            </a:prstTxWarp>
          </a:bodyPr>
          <a:lstStyle>
            <a:lvl1pPr algn="l">
              <a:defRPr lang="es-es"/>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1 Subtítulo"/>
          <p:cNvSpPr>
            <a:spLocks noGrp="1" noChangeArrowheads="1"/>
            <a:extLst>
              <a:ext uri="smNativeData">
                <pr:smNativeData xmlns:pr="smNativeData" val="SMDATA_13_yM5KXhMAAAAlAAAAZAAAAA0AAAAAkAAAAAA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CAAAYQsAAGA2AAApFgAAEAAAACYAAAAIAAAAEYAAAAAAAAA="/>
              </a:ext>
            </a:extLst>
          </p:cNvSpPr>
          <p:nvPr>
            <p:ph type="subTitle" idx="1"/>
          </p:nvPr>
        </p:nvSpPr>
        <p:spPr>
          <a:xfrm>
            <a:off x="1432560" y="1849755"/>
            <a:ext cx="7406640" cy="1752600"/>
          </a:xfrm>
        </p:spPr>
        <p:txBody>
          <a:bodyPr vert="horz" wrap="square" lIns="91440" tIns="0" rIns="91440" bIns="45720" numCol="1" spcCol="215900" anchor="t">
            <a:prstTxWarp prst="textNoShape">
              <a:avLst/>
            </a:prstTxWarp>
          </a:bodyPr>
          <a:lstStyle>
            <a:lvl1pPr marL="27305" indent="0" algn="l">
              <a:buNone/>
              <a:defRPr lang="es-es" sz="2600">
                <a:solidFill>
                  <a:srgbClr val="36120A"/>
                </a:solidFill>
              </a:defRPr>
            </a:lvl1pPr>
            <a:lvl2pPr marL="457200" indent="0" algn="ctr">
              <a:buNone/>
              <a:defRPr lang="es-es"/>
            </a:lvl2pPr>
            <a:lvl3pPr marL="914400" indent="0" algn="ctr">
              <a:buNone/>
              <a:defRPr lang="es-es"/>
            </a:lvl3pPr>
            <a:lvl4pPr marL="1371600" indent="0" algn="ctr">
              <a:buNone/>
              <a:defRPr lang="es-es"/>
            </a:lvl4pPr>
            <a:lvl5pPr marL="1828800" indent="0" algn="ctr">
              <a:buNone/>
              <a:defRPr lang="es-es"/>
            </a:lvl5pPr>
            <a:lvl6pPr marL="2286000" indent="0" algn="ctr">
              <a:buNone/>
              <a:defRPr lang="es-es"/>
            </a:lvl6pPr>
            <a:lvl7pPr marL="2743200" indent="0" algn="ctr">
              <a:buNone/>
              <a:defRPr lang="es-es"/>
            </a:lvl7pPr>
            <a:lvl8pPr marL="3200400" indent="0" algn="ctr">
              <a:buNone/>
              <a:defRPr lang="es-es"/>
            </a:lvl8pPr>
            <a:lvl9pPr marL="3657600" indent="0" algn="ctr">
              <a:buNone/>
              <a:defRPr lang="es-es"/>
            </a:lvl9pPr>
          </a:lstStyle>
          <a:p>
            <a:pPr>
              <a:defRPr lang="es-es"/>
            </a:pPr>
            <a:r>
              <a:t>Haga clic para modificar el estilo de subtítulo del patrón</a:t>
            </a:r>
            <a:endParaRPr lang="en-us"/>
          </a:p>
        </p:txBody>
      </p:sp>
      <p:sp>
        <p:nvSpPr>
          <p:cNvPr id="4" name="6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5E10-5ED2-FCA8-9C11-A8FD105F6AFD}" type="datetime1">
              <a:t>10/02/2020</a:t>
            </a:fld>
          </a:p>
        </p:txBody>
      </p:sp>
      <p:sp>
        <p:nvSpPr>
          <p:cNvPr id="5" name="19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9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6001-4FD2-FC96-9C11-B9C32E5F6AEC}" type="slidenum">
              <a:t>‹Nº›</a:t>
            </a:fld>
          </a:p>
        </p:txBody>
      </p:sp>
      <p:sp>
        <p:nvSpPr>
          <p:cNvPr id="7" name="7 Elipse"/>
          <p:cNvSpPr>
            <a:extLst>
              <a:ext uri="smNativeData">
                <pr:smNativeData xmlns:pr="smNativeData" val="SMDATA_13_yM5KXh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Dn3skDzMzMAMDA/wB/f38AAAAAAAAAAAAAAAAAAAAAAAAAAAAhAAAAGAAAABQAAACrBQAAsggAAPYGAAD+CQAAEAAAACYAAAAIAAAA//////////8="/>
              </a:ext>
            </a:extLst>
          </p:cNvSpPr>
          <p:nvPr/>
        </p:nvSpPr>
        <p:spPr>
          <a:xfrm>
            <a:off x="921385" y="1413510"/>
            <a:ext cx="210185" cy="210820"/>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
        <p:nvSpPr>
          <p:cNvPr id="8" name="8 Elipse"/>
          <p:cNvSpPr>
            <a:extLst>
              <a:ext uri="smNativeData">
                <pr:smNativeData xmlns:pr="smNativeData" val="SMDATA_13_yM5KXh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Dn3skDzMzMAMDA/wB/f38AAAAAAAAAAAAAAAAAAAAAAAAAAAAhAAAAGAAAABQAAAAeBwAARggAAIMHAACrCAAAEAAAACYAAAAIAAAA//////////8="/>
              </a:ext>
            </a:extLst>
          </p:cNvSpPr>
          <p:nvPr/>
        </p:nvSpPr>
        <p:spPr>
          <a:xfrm>
            <a:off x="1156970" y="134493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yM5K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g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38EA-A4D2-FCCE-9C11-529B765F6A07}" type="datetime1">
              <a:t>10/02/2020</a:t>
            </a:fld>
          </a:p>
        </p:txBody>
      </p:sp>
      <p:sp>
        <p:nvSpPr>
          <p:cNvPr id="5" name="4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40E1-AFD2-FCB6-9C11-59E30E5F6A0C}" type="slidenum">
              <a:t>‹Nº›</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noChangeArrowheads="1"/>
            <a:extLst>
              <a:ext uri="smNativeData">
                <pr:smNativeData xmlns:pr="smNativeData" val="SMDATA_13_yM5KXh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wKgAAsQEAAHA1AACwJQAAEAAAACYAAAAIAAAAAwAAAAAAAAA="/>
              </a:ext>
            </a:extLst>
          </p:cNvSpPr>
          <p:nvPr>
            <p:ph type="title"/>
          </p:nvPr>
        </p:nvSpPr>
        <p:spPr>
          <a:xfrm>
            <a:off x="6858000" y="274955"/>
            <a:ext cx="1828800" cy="5851525"/>
          </a:xfrm>
        </p:spPr>
        <p:txBody>
          <a:bodyPr vert="vert"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3" name="2 Marcador de texto vertical"/>
          <p:cNvSpPr>
            <a:spLocks noGrp="1" noChangeArrowheads="1"/>
            <a:extLst>
              <a:ext uri="smNativeData">
                <pr:smNativeData xmlns:pr="smNativeData" val="SMDATA_13_yM5K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BwAAsQEAAEApAACwJQAAEAAAACYAAAAIAAAAAwAAAAAAAAA="/>
              </a:ext>
            </a:extLst>
          </p:cNvSpPr>
          <p:nvPr>
            <p:ph idx="1"/>
          </p:nvPr>
        </p:nvSpPr>
        <p:spPr>
          <a:xfrm>
            <a:off x="1143000" y="274955"/>
            <a:ext cx="5562600" cy="5851525"/>
          </a:xfrm>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0601-4FD2-FCF0-9C11-B9A5485F6AEC}" type="datetime1">
              <a:t>10/02/2020</a:t>
            </a:fld>
          </a:p>
        </p:txBody>
      </p:sp>
      <p:sp>
        <p:nvSpPr>
          <p:cNvPr id="5" name="4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6F05-4BD2-FC99-9C11-BDCC215F6AE8}" type="slidenum">
              <a:t>‹Nº›</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AAAAAAAAAAA="/>
              </a:ext>
            </a:extLst>
          </p:cNvSpPr>
          <p:nvPr>
            <p:ph type="title"/>
          </p:nvPr>
        </p:nvSpPr>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AAAAAAAAAA="/>
              </a:ext>
            </a:extLst>
          </p:cNvSpPr>
          <p:nvPr>
            <p:ph idx="1"/>
          </p:nvPr>
        </p:nvSpPr>
        <p:spPr/>
        <p:txBody>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4AFE-B0D2-FCBC-9C11-46E9045F6A13}" type="datetime1">
              <a:t>10/02/2020</a:t>
            </a:fld>
          </a:p>
        </p:txBody>
      </p:sp>
      <p:sp>
        <p:nvSpPr>
          <p:cNvPr id="5" name="4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6" name="5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1D2B-65D2-FCEB-9C11-93BE535F6AC6}" type="slidenum">
              <a:t>‹Nº›</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Encabezado de sección">
    <p:spTree>
      <p:nvGrpSpPr>
        <p:cNvPr id="1" name=""/>
        <p:cNvGrpSpPr/>
        <p:nvPr/>
      </p:nvGrpSpPr>
      <p:grpSpPr>
        <a:xfrm>
          <a:off x="0" y="0"/>
          <a:ext cx="0" cy="0"/>
          <a:chOff x="0" y="0"/>
          <a:chExt cx="0" cy="0"/>
        </a:xfrm>
      </p:grpSpPr>
      <p:sp>
        <p:nvSpPr>
          <p:cNvPr id="2" name="6 Rectángulo"/>
          <p:cNvSpPr>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LDgAAAAAAADs4AAAwKgAAEAAAACYAAAAIAAAA//////////8="/>
              </a:ext>
            </a:extLst>
          </p:cNvSpPr>
          <p:nvPr/>
        </p:nvSpPr>
        <p:spPr>
          <a:xfrm>
            <a:off x="2282825" y="0"/>
            <a:ext cx="685800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3" name="1 Títul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w8AADw3AAAPHgAAEAAAACYAAAAIAAAAgYAAAAAAAAA="/>
              </a:ext>
            </a:extLst>
          </p:cNvSpPr>
          <p:nvPr>
            <p:ph type="title"/>
          </p:nvPr>
        </p:nvSpPr>
        <p:spPr>
          <a:xfrm>
            <a:off x="2578100" y="2600325"/>
            <a:ext cx="6400800" cy="2286000"/>
          </a:xfrm>
        </p:spPr>
        <p:txBody>
          <a:bodyPr vert="horz" wrap="square" lIns="91440" tIns="45720" rIns="91440" bIns="45720" numCol="1" spcCol="215900" anchor="t">
            <a:prstTxWarp prst="textNoShape">
              <a:avLst/>
            </a:prstTxWarp>
          </a:bodyPr>
          <a:lstStyle>
            <a:lvl1pPr algn="l">
              <a:lnSpc>
                <a:spcPts val="4500"/>
              </a:lnSpc>
              <a:buNone/>
              <a:defRPr lang="es-es" sz="4000" b="1" cap="all"/>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4" name="2 Marcador de texto"/>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cDwAAkAYAADw3AADZDwAAEAAAACYAAAAIAAAAgYAAAAAAAAA="/>
              </a:ext>
            </a:extLst>
          </p:cNvSpPr>
          <p:nvPr>
            <p:ph idx="1"/>
          </p:nvPr>
        </p:nvSpPr>
        <p:spPr>
          <a:xfrm>
            <a:off x="2578100" y="1066800"/>
            <a:ext cx="6400800" cy="1509395"/>
          </a:xfrm>
        </p:spPr>
        <p:txBody>
          <a:bodyPr vert="horz" wrap="square" lIns="91440" tIns="45720" rIns="91440" bIns="45720" numCol="1" spcCol="215900" anchor="b">
            <a:prstTxWarp prst="textNoShape">
              <a:avLst/>
            </a:prstTxWarp>
          </a:bodyPr>
          <a:lstStyle>
            <a:lvl1pPr marL="18415" indent="0">
              <a:lnSpc>
                <a:spcPts val="2300"/>
              </a:lnSpc>
              <a:spcBef>
                <a:spcPts val="0"/>
              </a:spcBef>
              <a:buNone/>
              <a:defRPr lang="es-es" sz="2000">
                <a:solidFill>
                  <a:srgbClr val="36120A"/>
                </a:solidFill>
              </a:defRPr>
            </a:lvl1pPr>
            <a:lvl2pPr>
              <a:buNone/>
              <a:defRPr lang="es-es" sz="1800">
                <a:solidFill>
                  <a:srgbClr val="8C8C8C"/>
                </a:solidFill>
              </a:defRPr>
            </a:lvl2pPr>
            <a:lvl3pPr>
              <a:buNone/>
              <a:defRPr lang="es-es" sz="1600">
                <a:solidFill>
                  <a:srgbClr val="8C8C8C"/>
                </a:solidFill>
              </a:defRPr>
            </a:lvl3pPr>
            <a:lvl4pPr>
              <a:buNone/>
              <a:defRPr lang="es-es" sz="1400">
                <a:solidFill>
                  <a:srgbClr val="8C8C8C"/>
                </a:solidFill>
              </a:defRPr>
            </a:lvl4pPr>
            <a:lvl5pPr>
              <a:buNone/>
              <a:defRPr lang="es-es" sz="1400">
                <a:solidFill>
                  <a:srgbClr val="8C8C8C"/>
                </a:solidFill>
              </a:defRPr>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3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1164-2AD2-FCE7-9C11-DCB25F5F6A89}" type="datetime1">
              <a:t>10/02/2020</a:t>
            </a:fld>
          </a:p>
        </p:txBody>
      </p:sp>
      <p:sp>
        <p:nvSpPr>
          <p:cNvPr id="6" name="4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5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7413-5DD2-FC82-9C11-ABD73A5F6AFE}" type="slidenum">
              <a:t>‹Nº›</a:t>
            </a:fld>
          </a:p>
        </p:txBody>
      </p:sp>
      <p:sp>
        <p:nvSpPr>
          <p:cNvPr id="8" name="9 Rectángulo"/>
          <p:cNvSpPr>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QDgAAAAAAAIgOAAAwKgAAEAAAACYAAAAIAAAA//////////8="/>
              </a:ext>
            </a:extLst>
          </p:cNvSpPr>
          <p:nvPr/>
        </p:nvSpPr>
        <p:spPr>
          <a:xfrm>
            <a:off x="2286000" y="0"/>
            <a:ext cx="7620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9" name="7 Elipse"/>
          <p:cNvSpPr>
            <a:extLst>
              <a:ext uri="smNativeData">
                <pr:smNativeData xmlns:pr="smNativeData" val="SMDATA_13_yM5KXhMAAAAlAAAAZgAAAA0AAAAAkAAAAEgAAACQAAAASAAAAAAAAAABAAAAAAAAAAEAAABQAAAAAAAAAAAA8D8AAAAAAADwPwAAAAAAAOA/AAAAAAAA4D8AAAAAAADgPwAAAAAAAOA/AAAAAAAA4D8AAAAAAADgPwAAAAAAAOA/AAAAAAAA4D8CAAAAjAAAAAEAAAAGAAAAAKzXANvz/wAQAAAABgAAAAAAAAAAAAAAAAAAAAAAAAAAAAAAZAAAAAEAAABAAAAAzv///7X///8AAAAAAAAAAAIAAAAyAAAAbMboAAYAAADE4/AAAAAAAAAAAAAAAAAAAAAAAAAAAAAAAAAAAAAAAAAAAAAAAAAAAAAAAAAAAAAAAAAAFAAAADwAAAABAAAAAAAAADGOpgAD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EAAAAAAAAAAAAAAAAAAAAAAAAAECcAABAnAAAAAAAAAAAAAAAAAAAAAAUPCgwAAAAAAAAoAAAAAAAAAGQAAAAAAAAAwMD/AAAAAABkAAAAMgAAAAAAAABkAAAAAAAAAH9/fwAKAAAAHwAAAFQAAAAArNcA2/P/AGzG6ADE4/AAAAAAAAAAAAAAAAAAAAAAAAAAAAAAAAAAMY6mAH9/fwAAAAADzMzMAMDA/wB/f38AAAAAAAAAAAAAAAAAAAAAAAAAAAAhAAAAGAAAABQAAABdDQAAUREAAKgOAACcEgAAEAAAACYAAAAIAAAA//////////8="/>
              </a:ext>
            </a:extLst>
          </p:cNvSpPr>
          <p:nvPr/>
        </p:nvSpPr>
        <p:spPr>
          <a:xfrm>
            <a:off x="2172335" y="2814955"/>
            <a:ext cx="210185" cy="210185"/>
          </a:xfrm>
          <a:prstGeom prst="ellipse">
            <a:avLst/>
          </a:prstGeom>
          <a:gradFill flip="none" rotWithShape="1">
            <a:gsLst>
              <a:gs pos="0">
                <a:srgbClr val="DBF3FF">
                  <a:alpha val="85000"/>
                </a:srgbClr>
              </a:gs>
              <a:gs pos="94000">
                <a:srgbClr val="C4E3F0">
                  <a:alpha val="88000"/>
                </a:srgbClr>
              </a:gs>
              <a:gs pos="50000">
                <a:srgbClr val="6CC6E8">
                  <a:alpha val="90000"/>
                </a:srgbClr>
              </a:gs>
              <a:gs pos="100000">
                <a:srgbClr val="00ACD7">
                  <a:alpha val="95000"/>
                </a:srgbClr>
              </a:gs>
            </a:gsLst>
            <a:path path="circle">
              <a:fillToRect l="25000" t="12500" r="75000" b="87500"/>
            </a:path>
            <a:tileRect/>
          </a:gradFill>
          <a:ln w="1905" cap="flat" cmpd="sng" algn="ctr">
            <a:solidFill>
              <a:srgbClr val="318EA6">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
        <p:nvSpPr>
          <p:cNvPr id="10" name="8 Elipse"/>
          <p:cNvSpPr>
            <a:extLst>
              <a:ext uri="smNativeData">
                <pr:smNativeData xmlns:pr="smNativeData" val="SMDATA_13_yM5KXhMAAAAlAAAAZgAAAA0AAAAAkAAAAEgAAACQAAAASAAAAAAAAAABAAAAAAAAAAEAAABQAAAAAAAAAAAA8D8AAAAAAADwPwAAAAAAAOA/AAAAAAAA4D8AAAAAAADgPwAAAAAAAOA/AAAAAAAA4D8AAAAAAADgPwAAAAAAAOA/AAAAAAAA4D8CAAAAjAAAAAAAAAAGAAAAm9buAMno8QAAAAAAAAAAAAAAAAAAAAAAAAAAAAAAAAAAAAAAZAAAAAEAAABAAAAAAAAAAAAAAAAAAAAAAAAAAAIAAAAyAAAAptvsAAMAAAC84O8AAAAAAAAAAAAAAAAAAAAAAAAAAAAAAAAAAAAAAAAAAAAAAAAAAAAAAAAAAAAAAAAAFAAAADwAAAABAAAAAAAAADGAlAAU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oAAAAAAAAAGQAAAAAAAAAwMD/AAAAAABkAAAAMgAAAAAAAABkAAAAAAAAAH9/fwAKAAAAHwAAAFQAAACb1u4AyejxAKbb7AC84O8AAAAAAAAAAAAAAAAAAAAAAAAAAAAAAAAAMYCUAH9/fwAAAAADzMzMAMDA/wB/f38AAAAAAAAAAAAAAAAAAAAAAAAAAAAhAAAAGAAAABQAAADQDgAA5BAAADUPAABJEQAAEAAAACYAAAAIAAAA//////////8="/>
              </a:ext>
            </a:extLst>
          </p:cNvSpPr>
          <p:nvPr/>
        </p:nvSpPr>
        <p:spPr>
          <a:xfrm>
            <a:off x="2407920" y="2745740"/>
            <a:ext cx="64135" cy="64135"/>
          </a:xfrm>
          <a:prstGeom prst="ellipse">
            <a:avLst/>
          </a:prstGeom>
          <a:noFill/>
          <a:ln w="12700" cap="flat" cmpd="sng" algn="ctr">
            <a:solidFill>
              <a:srgbClr val="318094">
                <a:alpha val="60000"/>
              </a:srgbClr>
            </a:solidFill>
            <a:prstDash val="solid"/>
            <a:headEnd type="none"/>
            <a:tailEnd type="none"/>
          </a:ln>
          <a:effectLst/>
        </p:spPr>
        <p:txBody>
          <a:bodyPr vert="horz" wrap="square" lIns="91440" tIns="45720" rIns="91440" bIns="45720" numCol="1" spcCol="215900" anchor="ctr"/>
          <a:lstStyle/>
          <a:p>
            <a:pPr algn="ctr">
              <a:defRPr lang="es-es">
                <a:solidFill>
                  <a:srgbClr val="000000"/>
                </a:solidFill>
              </a:defRPr>
            </a:pPr>
            <a:endParaRPr lang="en-us"/>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YAkAAFUfAAAQJgAAEAAAACYAAAAIAAAAAYAAAAAAAAA="/>
              </a:ext>
            </a:extLst>
          </p:cNvSpPr>
          <p:nvPr>
            <p:ph idx="1"/>
          </p:nvPr>
        </p:nvSpPr>
        <p:spPr>
          <a:xfrm>
            <a:off x="143573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4" name="3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1IAAAYAkAAPU2AAAQJgAAEAAAACYAAAAIAAAAAYAAAAAAAAA="/>
              </a:ext>
            </a:extLst>
          </p:cNvSpPr>
          <p:nvPr>
            <p:ph idx="2"/>
          </p:nvPr>
        </p:nvSpPr>
        <p:spPr>
          <a:xfrm>
            <a:off x="5276215" y="1524000"/>
            <a:ext cx="3657600" cy="4663440"/>
          </a:xfrm>
        </p:spPr>
        <p:txBody>
          <a:bodyPr/>
          <a:lstStyle>
            <a:lvl1pPr>
              <a:defRPr lang="es-es" sz="2800"/>
            </a:lvl1pPr>
            <a:lvl2pPr>
              <a:defRPr lang="es-es" sz="2400"/>
            </a:lvl2pPr>
            <a:lvl3pPr>
              <a:defRPr lang="es-es" sz="2000"/>
            </a:lvl3pPr>
            <a:lvl4pPr>
              <a:defRPr lang="es-es" sz="1800"/>
            </a:lvl4pPr>
            <a:lvl5pPr>
              <a:defRPr lang="es-es" sz="18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0CE4-AAD2-FCFA-9C11-5CAF425F6A09}" type="datetime1">
              <a:t>10/02/2020</a:t>
            </a:fld>
          </a:p>
        </p:txBody>
      </p:sp>
      <p:sp>
        <p:nvSpPr>
          <p:cNvPr id="6" name="5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294B-05D2-FCDF-9C11-F38A675F6AA6}" type="slidenum">
              <a:t>‹Nº›</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vx8AAHA1AADHJgAAEAAAACYAAAAIAAAAAYAAAAAAAAA="/>
              </a:ext>
            </a:extLst>
          </p:cNvSpPr>
          <p:nvPr>
            <p:ph type="title"/>
          </p:nvPr>
        </p:nvSpPr>
        <p:spPr>
          <a:xfrm>
            <a:off x="457200" y="5160645"/>
            <a:ext cx="8229600" cy="1143000"/>
          </a:xfrm>
        </p:spPr>
        <p:txBody>
          <a:bodyPr/>
          <a:lstStyle>
            <a:lvl1pPr algn="ctr">
              <a:defRPr lang="es-es" sz="4500" b="1"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2 Marcador de text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DQAgAABQIAAJAbAAD1BQAAEAAAACYAAAAIAAAAgYAAAP8fAAA="/>
              </a:ext>
            </a:extLst>
          </p:cNvSpPr>
          <p:nvPr>
            <p:ph idx="1"/>
          </p:nvPr>
        </p:nvSpPr>
        <p:spPr>
          <a:xfrm>
            <a:off x="45720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text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AAAAX9/fwAAAAADzMzMAMDA/wB/f38AAAAAAAAAAAAAAAAAAAAAAAAAAAAhAAAAGAAAABQAAACwHAAABQIAAHA1AAD1BQAAEAAAACYAAAAIAAAAgYAAAP8fAAA="/>
              </a:ext>
            </a:extLst>
          </p:cNvSpPr>
          <p:nvPr>
            <p:ph idx="3"/>
          </p:nvPr>
        </p:nvSpPr>
        <p:spPr>
          <a:xfrm>
            <a:off x="4663440" y="328295"/>
            <a:ext cx="4023360" cy="640080"/>
          </a:xfrm>
          <a:solidFill>
            <a:schemeClr val="bg1"/>
          </a:solidFill>
          <a:ln w="10795" cap="flat" cmpd="sng" algn="ctr">
            <a:solidFill>
              <a:schemeClr val="bg1"/>
            </a:solidFill>
            <a:prstDash val="solid"/>
            <a:headEnd type="none"/>
            <a:tailEnd type="none"/>
          </a:ln>
        </p:spPr>
        <p:txBody>
          <a:bodyPr vert="horz" wrap="square" lIns="91440" tIns="45720" rIns="91440" bIns="45720" numCol="1" spcCol="215900" anchor="ctr">
            <a:prstTxWarp prst="textNoShape">
              <a:avLst/>
            </a:prstTxWarp>
          </a:bodyPr>
          <a:lstStyle>
            <a:lvl1pPr marL="64135" indent="0" algn="l">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5" name="4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DQAgAA9wUAAJAbAABHHwAAEAAAACYAAAAIAAAAAYAAAIAfAAA="/>
              </a:ext>
            </a:extLst>
          </p:cNvSpPr>
          <p:nvPr>
            <p:ph idx="2"/>
          </p:nvPr>
        </p:nvSpPr>
        <p:spPr>
          <a:xfrm>
            <a:off x="45720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6" name="5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wAAAP///wgR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X9/fwAAAAADzMzMAMDA/wB/f38AAAAAAAAAAAAAAAAAAAAAAAAAAAAhAAAAGAAAABQAAACwHAAA9wUAAHA1AABHHwAAEAAAACYAAAAIAAAAAYAAAIAfAAA="/>
              </a:ext>
            </a:extLst>
          </p:cNvSpPr>
          <p:nvPr>
            <p:ph idx="4"/>
          </p:nvPr>
        </p:nvSpPr>
        <p:spPr>
          <a:xfrm>
            <a:off x="4663440" y="969645"/>
            <a:ext cx="4023360" cy="4114800"/>
          </a:xfrm>
          <a:ln w="10795" cap="flat" cmpd="sng" algn="ctr">
            <a:solidFill>
              <a:schemeClr val="bg1"/>
            </a:solidFill>
            <a:prstDash val="dash"/>
            <a:headEnd type="none"/>
            <a:tailEnd type="none"/>
          </a:ln>
        </p:spPr>
        <p:txBody>
          <a:bodyPr/>
          <a:lstStyle>
            <a:lvl1pPr marL="393065" indent="-27432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7" name="6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134F-01D2-FCE5-9C11-F7B05D5F6AA2}" type="datetime1">
              <a:t>10/02/2020</a:t>
            </a:fld>
          </a:p>
        </p:txBody>
      </p:sp>
      <p:sp>
        <p:nvSpPr>
          <p:cNvPr id="8" name="7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9" name="8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3B9B-D5D2-FCCD-9C11-2398755F6A76}" type="slidenum">
              <a:t>‹Nº›</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Sólo el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AEAAPU2AAC4CAAAEAAAACYAAAAIAAAAAQAAAAAAAAA="/>
              </a:ext>
            </a:extLst>
          </p:cNvSpPr>
          <p:nvPr>
            <p:ph type="title"/>
          </p:nvPr>
        </p:nvSpPr>
        <p:spPr>
          <a:xfrm>
            <a:off x="1435735" y="274320"/>
            <a:ext cx="7498080" cy="1143000"/>
          </a:xfrm>
        </p:spPr>
        <p:txBody>
          <a:bodyPr/>
          <a:lstStyle/>
          <a:p>
            <a:pPr>
              <a:defRPr lang="es-es"/>
            </a:pPr>
            <a:r>
              <a:t>Haga clic para modificar el estilo de título del patrón</a:t>
            </a:r>
            <a:endParaRPr lang="en-us"/>
          </a:p>
        </p:txBody>
      </p:sp>
      <p:sp>
        <p:nvSpPr>
          <p:cNvPr id="3" name="2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2840-0ED2-FCDE-9C11-F88B665F6AAD}" type="datetime1">
              <a:t>10/02/2020</a:t>
            </a:fld>
          </a:p>
        </p:txBody>
      </p:sp>
      <p:sp>
        <p:nvSpPr>
          <p:cNvPr id="4" name="3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4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26F9-B7D2-FCD0-9C11-4185685F6A14}" type="slidenum">
              <a:t>‹Nº›</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blank" preserve="1">
  <p:cSld name="En blanco">
    <p:spTree>
      <p:nvGrpSpPr>
        <p:cNvPr id="1" name=""/>
        <p:cNvGrpSpPr/>
        <p:nvPr/>
      </p:nvGrpSpPr>
      <p:grpSpPr>
        <a:xfrm>
          <a:off x="0" y="0"/>
          <a:ext cx="0" cy="0"/>
          <a:chOff x="0" y="0"/>
          <a:chExt cx="0" cy="0"/>
        </a:xfrm>
      </p:grpSpPr>
      <p:sp>
        <p:nvSpPr>
          <p:cNvPr id="2" name="4 Rectángulo"/>
          <p:cNvSpPr>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BAAAAAQAAAAAAAAAAAAAAAAAAAAAAAAAAAAAAAAAAAAAAAAAA////AH9/fwAAAAADzMzMAMDA/wB/f38AAAAAAAAAAAAAAAAAAAAAAAAAAAAhAAAAGAAAABQAAAA+BgAAAAAAAEA4AAAwKgAAEAAAACYAAAAIAAAA//////////8="/>
              </a:ext>
            </a:extLst>
          </p:cNvSpPr>
          <p:nvPr/>
        </p:nvSpPr>
        <p:spPr>
          <a:xfrm>
            <a:off x="1014730" y="0"/>
            <a:ext cx="8129270"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3" name="1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63A3-EDD2-FC95-9C11-1BC02D5F6A4E}" type="datetime1">
              <a:t>10/02/2020</a:t>
            </a:fld>
          </a:p>
        </p:txBody>
      </p:sp>
      <p:sp>
        <p:nvSpPr>
          <p:cNvPr id="4" name="2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3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0DE8-A6D2-FCFB-9C11-50AE435F6A05}" type="slidenum">
              <a:t>‹Nº›</a:t>
            </a:fld>
          </a:p>
        </p:txBody>
      </p:sp>
      <p:sp>
        <p:nvSpPr>
          <p:cNvPr id="6" name="5 Rectángulo"/>
          <p:cNvSpPr>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AAAAABAAAA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DQAgAAVQEAAEAaAAB7CAAAEAAAACYAAAAIAAAAgYAAAIAfAAA="/>
              </a:ext>
            </a:extLst>
          </p:cNvSpPr>
          <p:nvPr>
            <p:ph type="title"/>
          </p:nvPr>
        </p:nvSpPr>
        <p:spPr>
          <a:xfrm>
            <a:off x="457200" y="216535"/>
            <a:ext cx="3810000" cy="1162050"/>
          </a:xfrm>
          <a:ln>
            <a:noFill/>
          </a:ln>
        </p:spPr>
        <p:txBody>
          <a:bodyPr vert="horz" wrap="square" lIns="91440" tIns="45720" rIns="91440" bIns="45720" numCol="1" spcCol="215900" anchor="b">
            <a:prstTxWarp prst="textNoShape">
              <a:avLst/>
            </a:prstTxWarp>
          </a:bodyPr>
          <a:lstStyle>
            <a:lvl1pPr algn="l">
              <a:lnSpc>
                <a:spcPts val="2000"/>
              </a:lnSpc>
              <a:buNone/>
              <a:defRPr lang="es-es" sz="2200" b="1" cap="all" baseline="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cap="all"/>
            </a:pPr>
            <a:r>
              <a:t>Haga clic para modificar el estilo de título del patrón</a:t>
            </a:r>
            <a:endParaRPr lang="en-us" cap="all"/>
          </a:p>
        </p:txBody>
      </p:sp>
      <p:sp>
        <p:nvSpPr>
          <p:cNvPr id="3" name="2 Marcador de text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qAgAAEAaAAD0DAAAEAAAACYAAAAIAAAAAYAAAAAAAAA="/>
              </a:ext>
            </a:extLst>
          </p:cNvSpPr>
          <p:nvPr>
            <p:ph idx="2"/>
          </p:nvPr>
        </p:nvSpPr>
        <p:spPr>
          <a:xfrm>
            <a:off x="457200" y="1407160"/>
            <a:ext cx="3810000" cy="698500"/>
          </a:xfrm>
        </p:spPr>
        <p:txBody>
          <a:bodyPr/>
          <a:lstStyle>
            <a:lvl1pPr marL="45720" indent="0">
              <a:lnSpc>
                <a:spcPct val="100000"/>
              </a:lnSpc>
              <a:spcBef>
                <a:spcPts val="0"/>
              </a:spcBef>
              <a:buNone/>
              <a:defRPr lang="es-es" sz="1400"/>
            </a:lvl1pPr>
            <a:lvl2pPr>
              <a:buNone/>
              <a:defRPr lang="es-es" sz="1200"/>
            </a:lvl2pPr>
            <a:lvl3pPr>
              <a:buNone/>
              <a:defRPr lang="es-es" sz="1000"/>
            </a:lvl3pPr>
            <a:lvl4pPr>
              <a:buNone/>
              <a:defRPr lang="es-es" sz="900"/>
            </a:lvl4pPr>
            <a:lvl5pPr>
              <a:buNone/>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
        <p:nvSpPr>
          <p:cNvPr id="4" name="3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IA0AAPg0AACwJQAAEAAAACYAAAAIAAAAAYAAAAAAAAA="/>
              </a:ext>
            </a:extLst>
          </p:cNvSpPr>
          <p:nvPr>
            <p:ph idx="1"/>
          </p:nvPr>
        </p:nvSpPr>
        <p:spPr>
          <a:xfrm>
            <a:off x="457200" y="2133600"/>
            <a:ext cx="8153400" cy="3992880"/>
          </a:xfrm>
        </p:spPr>
        <p:txBody>
          <a:bodyPr/>
          <a:lstStyle>
            <a:lvl1pPr>
              <a:defRPr lang="es-es" sz="3200"/>
            </a:lvl1pPr>
            <a:lvl2pPr>
              <a:defRPr lang="es-es" sz="2800"/>
            </a:lvl2pPr>
            <a:lvl3pPr>
              <a:defRPr lang="es-es" sz="2400"/>
            </a:lvl3pPr>
            <a:lvl4pPr>
              <a:defRPr lang="es-es" sz="2000"/>
            </a:lvl4pPr>
            <a:lvl5pPr>
              <a:defRPr lang="es-es" sz="2000"/>
            </a:lvl5pPr>
            <a:lvl6pPr>
              <a:defRPr lang="es-es"/>
            </a:lvl6pPr>
            <a:lvl7pPr>
              <a:defRPr lang="es-es"/>
            </a:lvl7pPr>
            <a:lvl8pPr>
              <a:defRPr lang="es-es"/>
            </a:lvl8pPr>
            <a:lvl9pPr>
              <a:defRPr lang="es-es"/>
            </a:lvl9p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5" name="4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09D4-9AD2-FCFF-9C11-6CAA475F6A39}" type="datetime1">
              <a:t>10/02/2020</a:t>
            </a:fld>
          </a:p>
        </p:txBody>
      </p:sp>
      <p:sp>
        <p:nvSpPr>
          <p:cNvPr id="6" name="5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7" name="6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321C-52D2-FCC4-9C11-A4917C5F6AF1}" type="slidenum">
              <a:t>‹Nº›</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3JAAAkAYAABc1AADAEgAAEAAAACYAAAAIAAAAgaAAAAAAAAA="/>
              </a:ext>
            </a:extLst>
          </p:cNvSpPr>
          <p:nvPr>
            <p:ph type="title"/>
          </p:nvPr>
        </p:nvSpPr>
        <p:spPr>
          <a:xfrm>
            <a:off x="5887085" y="1066800"/>
            <a:ext cx="2743200" cy="1981200"/>
          </a:xfrm>
        </p:spPr>
        <p:txBody>
          <a:bodyPr vert="horz" wrap="square" lIns="91440" tIns="45720" rIns="91440" bIns="45720" numCol="1" spcCol="215900" anchor="b">
            <a:prstTxWarp prst="textNoShape">
              <a:avLst/>
            </a:prstTxWarp>
          </a:bodyPr>
          <a:lstStyle>
            <a:lvl1pPr algn="l">
              <a:buNone/>
              <a:defRPr lang="es-es" sz="2100" b="1">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para modificar el estilo de título del patrón</a:t>
            </a:r>
            <a:endParaRPr lang="en-us"/>
          </a:p>
        </p:txBody>
      </p:sp>
      <p:sp>
        <p:nvSpPr>
          <p:cNvPr id="3" name="4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AAAAAAAAAAA="/>
              </a:ext>
            </a:extLst>
          </p:cNvSpPr>
          <p:nvPr>
            <p:ph type="dt" sz="half" idx="10"/>
          </p:nvPr>
        </p:nvSpPr>
        <p:spPr/>
        <p:txBody>
          <a:bodyPr/>
          <a:lstStyle/>
          <a:p>
            <a:pPr>
              <a:defRPr lang="es-es"/>
            </a:pPr>
            <a:fld id="{3FA92853-1DD2-FCDE-9C11-EB8B665F6ABE}" type="datetime1">
              <a:t>10/02/2020</a:t>
            </a:fld>
          </a:p>
        </p:txBody>
      </p:sp>
      <p:sp>
        <p:nvSpPr>
          <p:cNvPr id="4" name="5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AAAAAAAAAAA="/>
              </a:ext>
            </a:extLst>
          </p:cNvSpPr>
          <p:nvPr>
            <p:ph type="ftr" sz="quarter" idx="11"/>
          </p:nvPr>
        </p:nvSpPr>
        <p:spPr/>
        <p:txBody>
          <a:bodyPr/>
          <a:lstStyle/>
          <a:p>
            <a:pPr>
              <a:defRPr lang="es-es"/>
            </a:pPr>
          </a:p>
        </p:txBody>
      </p:sp>
      <p:sp>
        <p:nvSpPr>
          <p:cNvPr id="5" name="6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AAAAAAAAAAA="/>
              </a:ext>
            </a:extLst>
          </p:cNvSpPr>
          <p:nvPr>
            <p:ph type="sldNum" sz="quarter" idx="12"/>
          </p:nvPr>
        </p:nvSpPr>
        <p:spPr/>
        <p:txBody>
          <a:bodyPr/>
          <a:lstStyle/>
          <a:p>
            <a:pPr>
              <a:defRPr lang="es-es"/>
            </a:pPr>
            <a:fld id="{3FA9241B-55D2-FCD2-9C11-A3876A5F6AF6}" type="slidenum">
              <a:t>‹Nº›</a:t>
            </a:fld>
          </a:p>
        </p:txBody>
      </p:sp>
      <p:sp>
        <p:nvSpPr>
          <p:cNvPr id="6" name="7 Rectángulo"/>
          <p:cNvSpPr>
            <a:extLst>
              <a:ext uri="smNativeData">
                <pr:smNativeData xmlns:pr="smNativeData" val="SMDATA_13_yM5KXhMAAAAlAAAAZAAAAA0AAAAAkAAAALABAACQAAAAS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P///wCMAAAAAQAAACMAAAAjAAAAIwAAAB4AAAAAAAAAZAAAAGQAAAAAAAAAZAAAAGQAAAAVAAAAYAAAAAEAAAAAAAAAAQAAAAAAAAAAAAAAAAAAAAAAAABdNwAAAAAAAAAAAAABAAAAAAAAAAEAAABkAAAAAAAAABQAAAAAAAAAAAAAACYAAAAAAAAASAAAAAAAAAAmAAAAZAAAABYAAABMAAAAAQAAAAAAAAAAAAAAAAAAAAEAAAAAAAAAQQAAAAAAAAAdAAAAZAAAAGQAAAAAAAAAy8vLAEEAAAAAAAAAHQAAAGQAAABkAAAAAAAAABcAAAAUAAAAAAAAAAAAAAD/fwAA/38AAAAAAAAJAAAABAAAAAAAAAAMAAAAEAAAAAAAAAAAAAAAAAAAAAAAAAAeAAAAaAAAAAAAAAAAAAAAAAAAAAAAAAAAAAAAECcAABAnAAAAAAAAAAAAAAAAAAAAAAAAAAAAAAAAAAAAAAAAAAAAAFcAAAAAAAAAwMD/AAAAAAAAAAAAAAAAAAAAAABkAAAAAAAAAH9/fwAKAAAAHwAAAFQAAAD///8AAAAAAQAAAAAAAAAAAAAAAAAAAAAAAAAAAAAAAAAAAAAAAAAA////AAAAAAAAAAAAy8vLAMDA/wB/f38AAAAAAAAAAAAAAAAAAAAAAAAAAAAhAAAAGAAAABQAAACwBAAAkAYAANAgAACwIgAAEAAAACYAAAAIAAAA//////////8="/>
              </a:ext>
            </a:extLst>
          </p:cNvSpPr>
          <p:nvPr/>
        </p:nvSpPr>
        <p:spPr>
          <a:xfrm>
            <a:off x="762000" y="1066800"/>
            <a:ext cx="4572000" cy="4572000"/>
          </a:xfrm>
          <a:prstGeom prst="rect">
            <a:avLst/>
          </a:prstGeom>
          <a:solidFill>
            <a:srgbClr val="FFFFFF"/>
          </a:solidFill>
          <a:ln w="88900" cap="flat" cmpd="sng" algn="ctr">
            <a:solidFill>
              <a:srgbClr val="FFFFFF"/>
            </a:solidFill>
            <a:prstDash val="solid"/>
            <a:headEnd type="none"/>
            <a:tailEnd type="none"/>
          </a:ln>
          <a:effectLst>
            <a:outerShdw blurRad="55245" dist="18415" dir="5400000" algn="tl">
              <a:srgbClr val="000000">
                <a:alpha val="35000"/>
              </a:srgbClr>
            </a:outerShdw>
          </a:effectLst>
          <a:sp3d prstMaterial="legacyMatte"/>
        </p:spPr>
        <p:txBody>
          <a:bodyPr vert="horz" wrap="square" lIns="91440" tIns="274320" rIns="91440" bIns="45720" numCol="1" spcCol="215900" anchor="t"/>
          <a:lstStyle/>
          <a:p>
            <a:pPr marL="0" indent="-283210" algn="l">
              <a:lnSpc>
                <a:spcPts val="3000"/>
              </a:lnSpc>
              <a:spcBef>
                <a:spcPts val="600"/>
              </a:spcBef>
              <a:buNone/>
              <a:defRPr lang="es-es"/>
            </a:pPr>
            <a:endParaRPr lang="en-us" sz="3200"/>
          </a:p>
        </p:txBody>
      </p:sp>
      <p:sp>
        <p:nvSpPr>
          <p:cNvPr id="7" name="2 Marcador de posición de imagen"/>
          <p:cNvSpPr>
            <a:spLocks noGrp="1" noChangeArrowheads="1"/>
            <a:extLst>
              <a:ext uri="smNativeData">
                <pr:smNativeData xmlns:pr="smNativeData" val="SMDATA_13_yM5KXhMAAAAlAAAAZQAAAA0AAAAAkAAAALABAACQAAAASAAAAAAAAAAAAAAAAAAAAAEAAABQAAAAfuNrzywJkD8AAAAAAAAAAAAAAAAAAOA/AAAAAAAA4D8AAAAAAADgPwAAAAAAAOA/AAAAAAAA4D8AAAAAAADgPwAAAAAAAOA/AAAAAAAA4D8CAAAAjAAAAAEAAAAAAAAA597JCv///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DAAAAAQAAAAAAAAAAAAAAAAAAAAAAAAAAAAAAAAAAAAAAAAAAAAAAAn9/fwAAAAADzMzMAMDA/wB/f38AAAAAAAAAAAAAAAAAAAAAAAAAAAAhAAAAGAAAABQAAAAoBQAACAcAAFggAACnHAAAEAAAACYAAAAIAAAAFYEAAP//4QE="/>
              </a:ext>
            </a:extLst>
          </p:cNvSpPr>
          <p:nvPr>
            <p:ph type="pic" idx="1"/>
          </p:nvPr>
        </p:nvSpPr>
        <p:spPr>
          <a:xfrm>
            <a:off x="838200" y="1143000"/>
            <a:ext cx="4419600" cy="3514725"/>
          </a:xfrm>
          <a:prstGeom prst="roundRect">
            <a:avLst>
              <a:gd name="adj" fmla="val 783"/>
            </a:avLst>
          </a:prstGeom>
          <a:solidFill>
            <a:schemeClr val="bg2"/>
          </a:solidFill>
          <a:ln>
            <a:noFill/>
          </a:ln>
          <a:effectLst/>
        </p:spPr>
        <p:txBody>
          <a:bodyPr vert="horz" wrap="square" lIns="91440" tIns="274320" rIns="91440" bIns="45720" numCol="1" spcCol="215900" anchor="t">
            <a:prstTxWarp prst="textNoShape">
              <a:avLst/>
            </a:prstTxWarp>
          </a:bodyPr>
          <a:lstStyle>
            <a:lvl1pPr marL="0" indent="0" algn="l">
              <a:buNone/>
              <a:defRPr lang="es-es" sz="3200"/>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r>
              <a:t>Haga clic en el icono para agregar una imagen</a:t>
            </a:r>
            <a:endParaRPr lang="en-us"/>
          </a:p>
        </p:txBody>
      </p:sp>
      <p:sp>
        <p:nvSpPr>
          <p:cNvPr id="8" name="8 Proceso"/>
          <p:cNvSpPr>
            <a:extLst>
              <a:ext uri="smNativeData">
                <pr:smNativeData xmlns:pr="smNativeData" val="SMDATA_13_yM5KXh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s2rAAPAAAABcAAAAhAAAAYAAAAGAAAAAAAAAAy8vLADw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Ds2rAAy8vLAMDA/wB/f38AAAAAAAAAAAAAAAAAAAAAAAAAAAAhAAAAGAAAABQAAABxAgAA3wUAAKkGAAAhBwAAEAAAACYAAAAIAAAA//////////8="/>
              </a:ext>
            </a:extLst>
          </p:cNvSpPr>
          <p:nvPr/>
        </p:nvSpPr>
        <p:spPr>
          <a:xfrm rot="19468669">
            <a:off x="396875" y="954405"/>
            <a:ext cx="68580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rgbClr val="ECDAB0">
                <a:alpha val="40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9" name="9 Proceso"/>
          <p:cNvSpPr>
            <a:extLst>
              <a:ext uri="smNativeData">
                <pr:smNativeData xmlns:pr="smNativeData" val="SMDATA_13_yM5KXhMAAAAlAAAALAEAAA0AAAAAkAAAAEgAAACQAAAASAAAAAAAAAABAAAAAAAAAAEAAABQAAAAAAAAAAAA4D8AAAAAAADgPwAAAAAAAOA/AAAAAAAA4D8AAAAAAADgPwAAAAAAAOA/AAAAAAAA4D8AAAAAAADgPwAAAAAAAOA/AAAAAAAA4D8CAAAAjAAAAAEAAAAAAAAA+/v7AP///wg4AAAAAAAAAAAAAAAAAAAAAAAAAAAAAAAAAAAAZAAAAAEAAABAAAAAAAAAAAAAAAAAAAAAAAAAAAAAAAAAAAAAAAAAAAAAAAAAAAAAAAAAAAAAAAAAAAAAAAAAAAAAAAAAAAAAAAAAAAAAAAAAAAAAAAAAAAAAAAAAAAAAFAAAADwAAAABAAAAAAAAAP///wAKAAAAAQAAACMAAAAjAAAAIwAAAAEAAAAAAAAAZAAAAGQAAAAAAAAAZAAAAGQAAAAVAAAAYAAAAAAAAAAAAAAADwAAACADAAAAAAAAAAAAAAEAAACgMgAAVgcAAKr4//8BAAAAf39/AAEAAABkAAAAAAAAABQAAABAHwAAAAAAACYAAAAAAAAAwOD//wAAAAAmAAAAZAAAABYAAABMAAAAAQAAAAAAAAAAAAAAAAAAAAEAAADn3skKUAAAABcAAAAhAAAAYAAAAGAAAAAAAAAAy8vLAFAAAAAXAAAAIQAAAGAAAABgAAAAAAAAABcAAAAUAAAAAAAAAAAAAAD/fwAA/38AAAAAAAAJAAAABAAAAAAAAAAMAAAAEAAAAAAAAAAAAAAAAAAAAAAAAAAeAAAAaAAAAAAAAAAAAAAAAAAAAAAAAAAAAAAAECcAABAnAAAAAAAAAAAAAAAAAAAAAAAAAAAAAAAAAAAAAAAAAAAAACgAAAAAAAAAwMD/AAAAAABkAAAAMgAAAAAAAABkAAAAAAAAAH9/fwAKAAAAHwAAAFQAAAD7+/sAAAAAAQAAAAAAAAAAAAAAAAAAAAAAAAAAAAAAAAAAAAAAAAAA////AH9/fwAAAAADy8vLAMDA/wB/f38AAAAAAAAAAAAAAAAAAAAAAAAAAAAhAAAAGAAAABQAAADIHgAAwwUAAMYiAAAFBwAAEAAAACYAAAAIAAAA//////////8="/>
              </a:ext>
            </a:extLst>
          </p:cNvSpPr>
          <p:nvPr/>
        </p:nvSpPr>
        <p:spPr>
          <a:xfrm rot="2103354" flipH="1">
            <a:off x="5003800" y="936625"/>
            <a:ext cx="648970" cy="204470"/>
          </a:xfrm>
          <a:prstGeom prst="flowChartProcess">
            <a:avLst/>
          </a:prstGeom>
          <a:solidFill>
            <a:srgbClr val="FBFBFB">
              <a:alpha val="44000"/>
            </a:srgbClr>
          </a:solidFill>
          <a:ln w="6350" cap="flat" cmpd="sng" algn="ctr">
            <a:solidFill>
              <a:srgbClr val="FFFFFF"/>
            </a:solidFill>
            <a:prstDash val="solid"/>
            <a:headEnd type="none"/>
            <a:tailEnd type="none"/>
          </a:ln>
          <a:effectLst>
            <a:outerShdw blurRad="25400" dist="25542" dir="3307480" sx="96000" sy="96000" algn="tl">
              <a:schemeClr val="bg2">
                <a:alpha val="20000"/>
              </a:scheme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10" name="3 Marcador de text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iB0AAFggAAA4IgAAEAAAACYAAAAIAAAAgYAAAAAAAAA="/>
              </a:ext>
            </a:extLst>
          </p:cNvSpPr>
          <p:nvPr>
            <p:ph idx="2"/>
          </p:nvPr>
        </p:nvSpPr>
        <p:spPr>
          <a:xfrm>
            <a:off x="838200" y="4800600"/>
            <a:ext cx="4419600" cy="762000"/>
          </a:xfrm>
        </p:spPr>
        <p:txBody>
          <a:bodyPr vert="horz" wrap="square" lIns="91440" tIns="45720" rIns="91440" bIns="45720" numCol="1" spcCol="215900" anchor="ctr">
            <a:prstTxWarp prst="textNoShape">
              <a:avLst/>
            </a:prstTxWarp>
          </a:bodyPr>
          <a:lstStyle>
            <a:lvl1pPr marL="0" indent="0" algn="l">
              <a:lnSpc>
                <a:spcPts val="1600"/>
              </a:lnSpc>
              <a:spcBef>
                <a:spcPts val="0"/>
              </a:spcBef>
              <a:buNone/>
              <a:defRPr lang="es-es" sz="1400">
                <a:solidFill>
                  <a:srgbClr val="777777"/>
                </a:solidFill>
              </a:defRPr>
            </a:lvl1pPr>
            <a:lvl2pPr>
              <a:defRPr lang="es-es" sz="1200"/>
            </a:lvl2pPr>
            <a:lvl3pPr>
              <a:defRPr lang="es-es" sz="1000"/>
            </a:lvl3pPr>
            <a:lvl4pPr>
              <a:defRPr lang="es-es" sz="900"/>
            </a:lvl4pPr>
            <a:lvl5pPr>
              <a:defRPr lang="es-es" sz="900"/>
            </a:lvl5pPr>
            <a:lvl6pPr>
              <a:defRPr lang="es-es"/>
            </a:lvl6pPr>
            <a:lvl7pPr>
              <a:defRPr lang="es-es"/>
            </a:lvl7pPr>
            <a:lvl8pPr>
              <a:defRPr lang="es-es"/>
            </a:lvl8pPr>
            <a:lvl9pPr>
              <a:defRPr lang="es-es"/>
            </a:lvl9pPr>
          </a:lstStyle>
          <a:p>
            <a:pPr>
              <a:defRPr lang="es-es"/>
            </a:pPr>
            <a:r>
              <a:t>Haga clic para modificar el estilo de texto del patrón</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blipFill>
          <a:blip r:embed="rId1">
            <a:duotone>
              <a:srgbClr val="5C543D"/>
              <a:srgbClr val="FBE9BF"/>
            </a:duotone>
          </a:blip>
          <a:srcRect/>
          <a:tile sx="100000" sy="100000" algn="tl"/>
        </a:blipFill>
        <a:effectLst/>
      </p:bgPr>
    </p:bg>
    <p:spTree>
      <p:nvGrpSpPr>
        <p:cNvPr id="1" name=""/>
        <p:cNvGrpSpPr/>
        <p:nvPr/>
      </p:nvGrpSpPr>
      <p:grpSpPr>
        <a:xfrm>
          <a:off x="0" y="0"/>
          <a:ext cx="0" cy="0"/>
          <a:chOff x="0" y="0"/>
          <a:chExt cx="0" cy="0"/>
        </a:xfrm>
      </p:grpSpPr>
      <p:sp>
        <p:nvSpPr>
          <p:cNvPr id="2" name="6 Circular"/>
          <p:cNvSpPr>
            <a:extLst>
              <a:ext uri="smNativeData">
                <pr:smNativeData xmlns:pr="smNativeData" val="SMDATA_13_yM5KXhMAAAAlAAAAZgAAAA0AAAAAkAAAAEgAAACQAAAASAAAAAAAAAABAAAAAAAAAAEAAABQAAAAAAAAAAAA6D90dzpWZP7fPwAAAAAAAOA/AAAAAAAA4D8AAAAAAADgPwAAAAAAAOA/AAAAAAAA4D8AAAAAAADgPwAAAAAAAOA/AAAAAAAA4D8CAAAAjAAAAAEAAAAAAAAA/vrzAP///whEAAAAAAAAAAAAAAAAAAAAAAAAAAAAAAAAAAAAZAAAAAEAAABAAAAAAAAAAAAAAAAAAAAAAAAAAAAAAAAAAAAAAAAAAAAAAAAAAAAAAAAAAAAAAAAAAAAAAAAAAAAAAAAAAAAAAAAAAAAAAAAAAAAAAAAAAAAAAAAAAAAAFAAAADwAAAABAAAAAAAAANPEngAFAAAAAQAAACMAAAAjAAAAIw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Qgc2MMAAAAEAAAAAAAAAAAAAAAAAAAAAAAAAAeAAAAaAAAAAAAAAAAAAAAAAAAAAAAAAAAAAAAECcAABAnAAAAAAAAAAAAAAAAAAAAAAAAAAAAAAAAAAAAAAAAAAAAAGQAAAAAAAAAwMD/AAAAAABkAAAAMgAAAAAAAABkAAAAAAAAAH9/fwAKAAAAHwAAAFQAAAD++vMA////AQAAAAAAAAAAAAAAAAAAAAAAAAAAAAAAAAAAAAAAAAAA08SeAH9/fwDn3skDzMzMAMDA/wB/f38AAAAAAAAAAAAAAAAAAAAAAAAAAAAhAAAAGAAAABQAAAD7+v//+/r//xAFAAAQBQAAEAAAACYAAAAIAAAA//////////8="/>
              </a:ext>
            </a:extLst>
          </p:cNvSpPr>
          <p:nvPr/>
        </p:nvSpPr>
        <p:spPr>
          <a:xfrm>
            <a:off x="-815975" y="-815975"/>
            <a:ext cx="1638935" cy="1638935"/>
          </a:xfrm>
          <a:prstGeom prst="pie">
            <a:avLst>
              <a:gd name="adj1" fmla="val 0"/>
              <a:gd name="adj2" fmla="val 5402120"/>
            </a:avLst>
          </a:prstGeom>
          <a:solidFill>
            <a:srgbClr val="FEFAF3">
              <a:alpha val="32000"/>
            </a:srgbClr>
          </a:solidFill>
          <a:ln w="3175" cap="flat" cmpd="sng" algn="ctr">
            <a:solidFill>
              <a:srgbClr val="D3C49E"/>
            </a:solidFill>
            <a:prstDash val="solid"/>
            <a:headEnd type="none"/>
            <a:tailEnd type="none"/>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3" name="7 Elipse"/>
          <p:cNvSpPr>
            <a:extLst>
              <a:ext uri="smNativeData">
                <pr:smNativeData xmlns:pr="smNativeData" val="SMDATA_13_yM5KXhMAAAAlAAAAZgAAAA0AAAAAkAAAAEgAAACQAAAASAAAAAAAAAABAAAAAAAAAAEAAABQAAAAAAAAAAAA8D8AAAAAAADw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BAAAAAAAAAP/03wArAAAAAQAAACMAAAAjAAAAIwAAAAEAAAAAAAAAZAAAAGQAAAAAAAAAZAAAAGQAAAAVAAAAYAAAAAAAAAAAAAAADwAAACADAAAAAAAAAAAAAAEAAACgMgAAVgcAAKr4//8BAAAAf39/AAEAAABkAAAAAAAAABQAAABAHwAAAAAAACYAAAAAAAAAwOD//wAAAAAmAAAAZAAAABYAAABMAAAAAQAAAAAAAAAAAAAAAAAAAAEAAACxqI8ADwAAAAAAAAAoAAAAZAAAAGQAAAAAAAAAy8vLAA8AAAAAAAAAKAAAAGQAAABkAAAAAAAAABcAAAAUAAAAAAAAAAAAAAD/fwAA/38AAAAAAAAJAAAABAAAAHBoQ2wMAAAAEAAAAAAAAAAAAAAAAAAAAAAAAAAeAAAAaAAAAAAAAAAAAAAAAAAAAAAAAAAAAAAAECcAABAnAAAAAAAAAAAAAAAAAAAAAAAAAAAAAAAAAAAAAAAAAAAAACgAAAAAAAAAwMD/AAAAAABkAAAAMgAAAAAAAABkAAAAAAAAAH9/fwAKAAAAHwAAAFQAAAA4kacF////AQAAAAAAAAAAAAAAAAAAAAAAAAAAAAAAAAAAAAAAAAAA//TfAH9/fwCxqI8Ay8vLAMDA/wB/f38AAAAAAAAAAAAAAAAAAAAAAAAAAAAhAAAAGAAAABQAAAAKAQAAIQAAAIILAACaCgAAEAAAACYAAAAIAAAA//////////8="/>
              </a:ext>
            </a:extLst>
          </p:cNvSpPr>
          <p:nvPr/>
        </p:nvSpPr>
        <p:spPr>
          <a:xfrm>
            <a:off x="168910" y="20955"/>
            <a:ext cx="1701800" cy="1702435"/>
          </a:xfrm>
          <a:prstGeom prst="ellipse">
            <a:avLst/>
          </a:prstGeom>
          <a:noFill/>
          <a:ln w="27305" cap="flat" cmpd="sng" algn="ctr">
            <a:solidFill>
              <a:srgbClr val="FFF4DF"/>
            </a:solidFill>
            <a:prstDash val="solid"/>
            <a:headEnd type="none"/>
            <a:tailEnd type="none"/>
          </a:ln>
          <a:effectLst>
            <a:outerShdw blurRad="25400" dist="25400" dir="5400000" algn="tl">
              <a:srgbClr val="B1A88F">
                <a:alpha val="8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4" name="10 Anillo"/>
          <p:cNvSpPr>
            <a:extLst>
              <a:ext uri="smNativeData">
                <pr:smNativeData xmlns:pr="smNativeData" val="SMDATA_13_yM5KXhMAAAAlAAAAdQAAAA0AAAAAkAAAAEgAAACQAAAASAAAAAAAAAABAAAAAAAAAAEAAABQAAAABVH3AUht6D8AAAAAAADgPwAAAAAAAOA/AAAAAAAA4D8AAAAAAADgPwAAAAAAAOA/AAAAAAAA4D8AAAAAAADgPwAAAAAAAOA/AAAAAAAA4D8CAAAAjAAAAAEAAAAGAAAA79KPAP/89wApAAAAHwAAAAAAAAAAAAAAAAAAAAAAAAAAAAAAZAAAAAEAAABAAAAAbvz//zj///8AAAAAAAAAAAEAAAAfAAAA//37AAAAAAAAAAAAAAAAAAAAAAAAAAAAAAAAAAAAAAAAAAAAAAAAAAAAAAAAAAAAAAAAAAAAAAAAAAAAFAAAADwAAAABAAAAAAAAAMi4kwAMAAAAAQAAACMAAAAjAAAAIwAAAAEAAAAAAAAAZAAAAGQAAAAAAAAAZAAAAGQAAAAVAAAAYAAAAAAAAAAAAAAADwAAACADAAAAAAAAAAAAAAEAAACgMgAAVgcAAKr4//8BAAAAf39/AAEAAABkAAAAAAAAABQAAABAHwAAAAAAACYAAAAAAAAAwOD//wAAAAAmAAAAZAAAABYAAABMAAAAAQAAAAAAAAAAAAAAAAAAAAEAAABbVEYAQQAAAAYAAAAXAAAAZAAAAGQAAAAAAAAAy8vLAEEAAAAGAAAAFwAAAGQAAABkAAAAAAAAABcAAAAUAAAAAAAAAAAAAAD/fwAA/38AAAAAAAAJAAAABAAAAGVmYWMMAAAAEAAAAAAAAAAAAAAAAAAAAAAAAAAeAAAAaAAAAAEAAAAAAAAAAAAAAAAAAAAAAAAAECcAABAnAAAAAAAAAAAAAAAAAAAAAB4oLQAAAAAAAAAAAAAAAAAAABQAAAAAAAAAwMD/AAAAAABkAAAAMgAAAAAAAABkAAAAAAAAAH9/fwAKAAAAHwAAAFQAAADv0o8A//z3AP/9+wAAAAAAAAAAAAAAAAAAAAAAAAAAAAAAAAAAAAAAyLiTAH9/fwBbVEYAy8vLAMDA/wB/f38AAAAAAAAAAAAAAAAAAAAAAAAAAAAhAAAAGAAAABQAAAAgAQAAfgYAAA0IAABGDQAAEAAAACYAAAAIAAAA//////////8="/>
              </a:ext>
            </a:extLst>
          </p:cNvSpPr>
          <p:nvPr/>
        </p:nvSpPr>
        <p:spPr>
          <a:xfrm rot="2315673">
            <a:off x="182880" y="1055370"/>
            <a:ext cx="1125855" cy="1102360"/>
          </a:xfrm>
          <a:prstGeom prst="donut">
            <a:avLst>
              <a:gd name="adj" fmla="val 11833"/>
            </a:avLst>
          </a:prstGeom>
          <a:gradFill flip="none" rotWithShape="1">
            <a:gsLst>
              <a:gs pos="0">
                <a:srgbClr val="FFFCF7">
                  <a:alpha val="60000"/>
                </a:srgbClr>
              </a:gs>
              <a:gs pos="69000">
                <a:srgbClr val="FFFDFB">
                  <a:alpha val="55000"/>
                </a:srgbClr>
              </a:gs>
              <a:gs pos="100000">
                <a:srgbClr val="EFD28F">
                  <a:alpha val="70000"/>
                </a:srgbClr>
              </a:gs>
            </a:gsLst>
            <a:path path="circle">
              <a:fillToRect l="-407000" t="-50000" r="507000" b="150000"/>
            </a:path>
            <a:tileRect/>
          </a:gradFill>
          <a:ln w="7620" cap="flat" cmpd="sng" algn="ctr">
            <a:solidFill>
              <a:srgbClr val="C8B893"/>
            </a:solidFill>
            <a:prstDash val="solid"/>
            <a:headEnd type="none"/>
            <a:tailEnd type="none"/>
          </a:ln>
          <a:effectLst>
            <a:outerShdw blurRad="12700" dist="15094" dir="4522748" algn="tl">
              <a:srgbClr val="5B5446">
                <a:alpha val="3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
        <p:nvSpPr>
          <p:cNvPr id="5" name="11 Rectángulo"/>
          <p:cNvSpPr>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D///8B////AQAAAAAAAAAAAAAAAAAAAAAAAAAAAAAAAAAAAAAAAAAA////AH9/fwDn3skDzMzMAMDA/wB/f38AAAAAAAAAAAAAAAAAAAAAAAAAAAAhAAAAGAAAABQAAAA7BgAAAAAAAEA4AAAwKgAAEAAAACYAAAAIAAAA//////////8="/>
              </a:ext>
            </a:extLst>
          </p:cNvSpPr>
          <p:nvPr/>
        </p:nvSpPr>
        <p:spPr>
          <a:xfrm>
            <a:off x="1012825" y="0"/>
            <a:ext cx="8131175" cy="6858000"/>
          </a:xfrm>
          <a:prstGeom prst="rect">
            <a:avLst/>
          </a:prstGeom>
          <a:solidFill>
            <a:schemeClr val="bg1"/>
          </a:solidFill>
          <a:ln>
            <a:noFill/>
          </a:ln>
          <a:effectLst/>
        </p:spPr>
        <p:txBody>
          <a:bodyPr vert="horz" wrap="square" lIns="91440" tIns="45720" rIns="91440" bIns="45720" numCol="1" spcCol="215900" anchor="ctr"/>
          <a:lstStyle/>
          <a:p>
            <a:pPr algn="ctr">
              <a:defRPr lang="es-es">
                <a:solidFill>
                  <a:srgbClr val="FFFFFF"/>
                </a:solidFill>
              </a:defRPr>
            </a:pPr>
            <a:endParaRPr lang="en-us"/>
          </a:p>
        </p:txBody>
      </p:sp>
      <p:sp>
        <p:nvSpPr>
          <p:cNvPr id="6" name="4 Marcador de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lwZW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sQEAAPU2AAC5CAAAEAAAACYAAAAIAAAAgS8AAP//wQE="/>
              </a:ext>
            </a:extLst>
          </p:cNvSpPr>
          <p:nvPr>
            <p:ph type="title"/>
          </p:nvPr>
        </p:nvSpPr>
        <p:spPr>
          <a:xfrm>
            <a:off x="1435735" y="274955"/>
            <a:ext cx="7498080" cy="1143000"/>
          </a:xfrm>
          <a:prstGeom prst="rect">
            <a:avLst/>
          </a:prstGeom>
          <a:noFill/>
          <a:ln>
            <a:noFill/>
          </a:ln>
          <a:effectLst/>
        </p:spPr>
        <p:txBody>
          <a:bodyPr vert="horz" wrap="square" lIns="91440" tIns="45720" rIns="91440" bIns="45720" numCol="1" spcCol="215900" anchor="ctr">
            <a:prstTxWarp prst="textNoShape">
              <a:avLst/>
            </a:prstTxWarp>
          </a:bodyPr>
          <a:lstStyle/>
          <a:p>
            <a:pPr>
              <a:defRPr lang="es-es"/>
            </a:pPr>
            <a:r>
              <a:t>Haga clic para modificar el estilo de título del patrón</a:t>
            </a:r>
            <a:endParaRPr lang="en-us"/>
          </a:p>
        </p:txBody>
      </p:sp>
      <p:sp>
        <p:nvSpPr>
          <p:cNvPr id="7" name="8 Marcador de text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CIwMD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CAAA6AgAAPU2AABwJgAAEAAAACYAAAAIAAAAAS8AAP//wQE="/>
              </a:ext>
            </a:extLst>
          </p:cNvSpPr>
          <p:nvPr>
            <p:ph type="body" idx="1"/>
          </p:nvPr>
        </p:nvSpPr>
        <p:spPr>
          <a:xfrm>
            <a:off x="1435735" y="1447800"/>
            <a:ext cx="7498080" cy="4800600"/>
          </a:xfrm>
          <a:prstGeom prst="rect">
            <a:avLst/>
          </a:prstGeom>
          <a:noFill/>
          <a:ln>
            <a:noFill/>
          </a:ln>
          <a:effectLst/>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endParaRPr lang="en-us"/>
          </a:p>
        </p:txBody>
      </p:sp>
      <p:sp>
        <p:nvSpPr>
          <p:cNvPr id="8" name="23 Marcador de fech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HBkPS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FgAAyiYAACgjAAC4KQAAEAAAACYAAAAIAAAAgY8AAP//wQE="/>
              </a:ext>
            </a:extLst>
          </p:cNvSpPr>
          <p:nvPr>
            <p:ph type="dt" sz="half" idx="2"/>
          </p:nvPr>
        </p:nvSpPr>
        <p:spPr>
          <a:xfrm>
            <a:off x="3581400" y="6305550"/>
            <a:ext cx="2133600" cy="47625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s-es" sz="1200">
                <a:solidFill>
                  <a:srgbClr val="B7AA8A"/>
                </a:solidFill>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A90B2B-65D2-FCFD-9C11-93A8455F6AC6}" type="datetime1">
              <a:t/>
            </a:fld>
          </a:p>
        </p:txBody>
      </p:sp>
      <p:sp>
        <p:nvSpPr>
          <p:cNvPr id="9" name="9 Marcador de pie de págin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xhOm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IwAAyiYAAPg0AAC4KQAAEAAAACYAAAAIAAAAgY8AAP//wQE="/>
              </a:ext>
            </a:extLst>
          </p:cNvSpPr>
          <p:nvPr>
            <p:ph type="ftr" sz="quarter" idx="3"/>
          </p:nvPr>
        </p:nvSpPr>
        <p:spPr>
          <a:xfrm>
            <a:off x="5715000" y="6305550"/>
            <a:ext cx="2895600" cy="476250"/>
          </a:xfrm>
          <a:prstGeom prst="rect">
            <a:avLst/>
          </a:prstGeom>
          <a:noFill/>
          <a:ln>
            <a:noFill/>
          </a:ln>
          <a:effectLst/>
        </p:spPr>
        <p:txBody>
          <a:bodyPr vert="horz" wrap="square" lIns="91440" tIns="45720" rIns="91440" bIns="45720" numCol="1" spcCol="215900" anchor="b">
            <a:prstTxWarp prst="textNoShape">
              <a:avLst/>
            </a:prstTxWarp>
          </a:bodyPr>
          <a:lstStyle>
            <a:lvl1pP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p>
        </p:txBody>
      </p:sp>
      <p:sp>
        <p:nvSpPr>
          <p:cNvPr id="10" name="21 Marcador de número de diapositiva"/>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D48YTo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NAAAyiYAAM03AAC4KQAAEAAAACYAAAAIAAAAgY8AAP//wQE="/>
              </a:ext>
            </a:extLst>
          </p:cNvSpPr>
          <p:nvPr>
            <p:ph type="sldNum" sz="quarter" idx="4"/>
          </p:nvPr>
        </p:nvSpPr>
        <p:spPr>
          <a:xfrm>
            <a:off x="8613775" y="6305550"/>
            <a:ext cx="457200" cy="476250"/>
          </a:xfrm>
          <a:prstGeom prst="rect">
            <a:avLst/>
          </a:prstGeom>
          <a:noFill/>
          <a:ln>
            <a:noFill/>
          </a:ln>
          <a:effectLst/>
        </p:spPr>
        <p:txBody>
          <a:bodyPr vert="horz" wrap="square" lIns="91440" tIns="45720" rIns="91440" bIns="45720" numCol="1" spcCol="215900" anchor="b">
            <a:prstTxWarp prst="textNoShape">
              <a:avLst/>
            </a:prstTxWarp>
          </a:bodyPr>
          <a:lstStyle>
            <a:lvl1pPr algn="ctr">
              <a:defRPr lang="es-es" sz="1200">
                <a:solidFill>
                  <a:srgbClr val="B7AA8A"/>
                </a:solidFill>
                <a:effectLst/>
              </a:defRPr>
            </a:lvl1pPr>
            <a:lvl2pPr>
              <a:defRPr lang="es-es"/>
            </a:lvl2pPr>
            <a:lvl3pPr>
              <a:defRPr lang="es-es"/>
            </a:lvl3pPr>
            <a:lvl4pPr>
              <a:defRPr lang="es-es"/>
            </a:lvl4pPr>
            <a:lvl5pPr>
              <a:defRPr lang="es-es"/>
            </a:lvl5pPr>
            <a:lvl6pPr>
              <a:defRPr lang="es-es"/>
            </a:lvl6pPr>
            <a:lvl7pPr>
              <a:defRPr lang="es-es"/>
            </a:lvl7pPr>
            <a:lvl8pPr>
              <a:defRPr lang="es-es"/>
            </a:lvl8pPr>
            <a:lvl9pPr>
              <a:defRPr lang="es-es"/>
            </a:lvl9pPr>
          </a:lstStyle>
          <a:p>
            <a:pPr>
              <a:defRPr lang="es-es"/>
            </a:pPr>
            <a:fld id="{3FA96754-1AD2-FC91-9C11-ECC4295F6AB9}" type="slidenum">
              <a:t/>
            </a:fld>
          </a:p>
        </p:txBody>
      </p:sp>
      <p:sp>
        <p:nvSpPr>
          <p:cNvPr id="11" name="14 Rectángulo"/>
          <p:cNvSpPr>
            <a:extLst>
              <a:ext uri="smNativeData">
                <pr:smNativeData xmlns:pr="smNativeData" val="SMDATA_13_yM5KX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QAAAAAAAAAAAAAAAAAAAAEAAAB1cGQASwAAAMT///8AAAAAZAAAAGQAAAAAAAAAy8vLAEsAAADE////AAAAAGQAAABkAAAAAAAAABcAAAAUAAAAAAAAAAAAAAD/fwAA/38AAAAAAAAJAAAABAAAAAAAAAAMAAAAEAAAAAAAAAAAAAAAAAAAAAAAAAAeAAAAaAAAAAAAAAAAAAAAAAAAAAAAAAAAAAAAECcAABAnAAAAAAAAAAAAAAAAAAAAAAAAAAAAAAAAAAAAAAAAAAAAAD0AAAAAAAAAwMD/AAAAAABkAAAAMgAAAAAAAABkAAAAAAAAAH9/fwAKAAAAHwAAAFQAAAD///8B////AQAAAAAAAAAAAAAAAAAAAAAAAAAAAAAAAAAAAAAAAAAA////AH9/fwB1cGQAy8vLAMDA/wB/f38AAAAAAAAAAAAAAAAAAAAAAAAAAAAhAAAAGAAAABQAAAA+BgAAAAAAALIGAAAwKgAAEAAAACYAAAAIAAAA//////////8="/>
              </a:ext>
            </a:extLst>
          </p:cNvSpPr>
          <p:nvPr/>
        </p:nvSpPr>
        <p:spPr>
          <a:xfrm>
            <a:off x="1014730" y="0"/>
            <a:ext cx="73660" cy="6858000"/>
          </a:xfrm>
          <a:prstGeom prst="rect">
            <a:avLst/>
          </a:prstGeom>
          <a:solidFill>
            <a:schemeClr val="bg1"/>
          </a:solidFill>
          <a:ln>
            <a:noFill/>
          </a:ln>
          <a:effectLst>
            <a:outerShdw blurRad="38735" dist="38100" dir="10800000" algn="tl">
              <a:srgbClr val="757064">
                <a:alpha val="25000"/>
              </a:srgbClr>
            </a:outerShdw>
          </a:effectLst>
        </p:spPr>
        <p:txBody>
          <a:bodyPr vert="horz" wrap="square" lIns="91440" tIns="45720" rIns="91440" bIns="45720" numCol="1" spcCol="215900" anchor="ctr"/>
          <a:lstStyle/>
          <a:p>
            <a:pPr algn="ctr">
              <a:defRPr lang="es-es">
                <a:solidFill>
                  <a:srgbClr val="FFFFFF"/>
                </a:solidFill>
              </a:defRPr>
            </a:pPr>
            <a:endParaRPr lang="en-us"/>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l" defTabSz="914400">
        <a:lnSpc>
          <a:spcPct val="100000"/>
        </a:lnSpc>
        <a:spcBef>
          <a:spcPts val="0"/>
        </a:spcBef>
        <a:spcAft>
          <a:spcPts val="0"/>
        </a:spcAft>
        <a:buNone/>
        <a:tabLst/>
        <a:defRPr lang="es-es" sz="4300" b="0" i="0" u="none" strike="noStrike" kern="1" spc="0" baseline="0">
          <a:solidFill>
            <a:srgbClr val="562314"/>
          </a:solidFill>
          <a:effectLst>
            <a:outerShdw dist="63500" dir="3600000" algn="tl" rotWithShape="0">
              <a:srgbClr val="000000">
                <a:alpha val="40000"/>
              </a:srgbClr>
            </a:outerShdw>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titleStyle>
    <p:bodyStyle>
      <a:lvl1pPr marL="365760" marR="0" indent="-283210" algn="l" defTabSz="914400">
        <a:lnSpc>
          <a:spcPct val="100000"/>
        </a:lnSpc>
        <a:spcBef>
          <a:spcPts val="600"/>
        </a:spcBef>
        <a:spcAft>
          <a:spcPts val="0"/>
        </a:spcAft>
        <a:buClr>
          <a:schemeClr val="accent1"/>
        </a:buClr>
        <a:buSzPts val="2560"/>
        <a:buFont typeface="Wingdings 2" pitchFamily="0" charset="0"/>
        <a:buChar char=""/>
        <a:tabLst/>
        <a:defRPr lang="es-es" sz="3200" b="0" i="0" u="none" strike="noStrike" kern="1" spc="0" baseline="0">
          <a:solidFill>
            <a:schemeClr val="tx1"/>
          </a:solidFill>
          <a:effectLst/>
          <a:latin typeface="Gill Sans MT" pitchFamily="0" charset="0"/>
          <a:ea typeface="Gill Sans MT" pitchFamily="0" charset="0"/>
          <a:cs typeface="Gill Sans MT" pitchFamily="0" charset="0"/>
        </a:defRPr>
      </a:lvl1pPr>
      <a:lvl2pPr marL="640080" marR="0" indent="-237490" algn="l" defTabSz="914400">
        <a:lnSpc>
          <a:spcPct val="100000"/>
        </a:lnSpc>
        <a:spcBef>
          <a:spcPts val="550"/>
        </a:spcBef>
        <a:spcAft>
          <a:spcPts val="0"/>
        </a:spcAft>
        <a:buClr>
          <a:schemeClr val="accent1"/>
        </a:buClr>
        <a:buSzTx/>
        <a:buFont typeface="Verdana" pitchFamily="2" charset="0"/>
        <a:buChar char="◦"/>
        <a:tabLst/>
        <a:defRPr lang="es-es" sz="2800" b="0" i="0" u="none" strike="noStrike" kern="1" spc="0" baseline="0">
          <a:solidFill>
            <a:schemeClr val="tx1"/>
          </a:solidFill>
          <a:effectLst/>
          <a:latin typeface="Gill Sans MT" pitchFamily="0" charset="0"/>
          <a:ea typeface="Gill Sans MT" pitchFamily="0" charset="0"/>
          <a:cs typeface="Gill Sans MT" pitchFamily="0" charset="0"/>
        </a:defRPr>
      </a:lvl2pPr>
      <a:lvl3pPr marL="887095" marR="0" indent="-228600" algn="l" defTabSz="914400">
        <a:lnSpc>
          <a:spcPct val="100000"/>
        </a:lnSpc>
        <a:spcBef>
          <a:spcPts val="575"/>
        </a:spcBef>
        <a:spcAft>
          <a:spcPts val="0"/>
        </a:spcAft>
        <a:buClr>
          <a:schemeClr val="accent2"/>
        </a:buClr>
        <a:buSzTx/>
        <a:buFont typeface="Wingdings 2" pitchFamily="0" charset="0"/>
        <a:buChar char=""/>
        <a:tabLst/>
        <a:defRPr lang="es-es" sz="2400" b="0" i="0" u="none" strike="noStrike" kern="1" spc="0" baseline="0">
          <a:solidFill>
            <a:schemeClr val="tx1"/>
          </a:solidFill>
          <a:effectLst/>
          <a:latin typeface="Gill Sans MT" pitchFamily="0" charset="0"/>
          <a:ea typeface="Gill Sans MT" pitchFamily="0" charset="0"/>
          <a:cs typeface="Gill Sans MT" pitchFamily="0" charset="0"/>
        </a:defRPr>
      </a:lvl3pPr>
      <a:lvl4pPr marL="1097280" marR="0" indent="-173990" algn="l" defTabSz="914400">
        <a:lnSpc>
          <a:spcPct val="100000"/>
        </a:lnSpc>
        <a:spcBef>
          <a:spcPts val="480"/>
        </a:spcBef>
        <a:spcAft>
          <a:spcPts val="0"/>
        </a:spcAft>
        <a:buClr>
          <a:schemeClr val="accent3"/>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4pPr>
      <a:lvl5pPr marL="1298575" marR="0" indent="-182880" algn="l" defTabSz="914400">
        <a:lnSpc>
          <a:spcPct val="100000"/>
        </a:lnSpc>
        <a:spcBef>
          <a:spcPts val="480"/>
        </a:spcBef>
        <a:spcAft>
          <a:spcPts val="0"/>
        </a:spcAft>
        <a:buClr>
          <a:schemeClr val="accent4"/>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5pPr>
      <a:lvl6pPr marL="1508760" marR="0" indent="-182880" algn="l" defTabSz="914400">
        <a:lnSpc>
          <a:spcPct val="100000"/>
        </a:lnSpc>
        <a:spcBef>
          <a:spcPts val="0"/>
        </a:spcBef>
        <a:spcAft>
          <a:spcPts val="0"/>
        </a:spcAft>
        <a:buClr>
          <a:schemeClr val="accent5"/>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6pPr>
      <a:lvl7pPr marL="171894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7pPr>
      <a:lvl8pPr marL="1920240"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8pPr>
      <a:lvl9pPr marL="2130425" marR="0" indent="-182880" algn="l" defTabSz="914400">
        <a:lnSpc>
          <a:spcPct val="100000"/>
        </a:lnSpc>
        <a:spcBef>
          <a:spcPts val="0"/>
        </a:spcBef>
        <a:spcAft>
          <a:spcPts val="0"/>
        </a:spcAft>
        <a:buClr>
          <a:schemeClr val="accent6"/>
        </a:buClr>
        <a:buSzTx/>
        <a:buFont typeface="Wingdings 2" pitchFamily="0" charset="0"/>
        <a:buChar char=""/>
        <a:tabLst/>
        <a:defRPr lang="es-es" sz="2000" b="0" i="0" u="none" strike="noStrike" kern="1" spc="0" baseline="0">
          <a:solidFill>
            <a:schemeClr val="tx1"/>
          </a:solidFill>
          <a:effectLst/>
          <a:latin typeface="Gill Sans MT" pitchFamily="0" charset="0"/>
          <a:ea typeface="Gill Sans MT" pitchFamily="0" charset="0"/>
          <a:cs typeface="Gill Sans MT" pitchFamily="0" charset="0"/>
        </a:defRPr>
      </a:lvl9pPr>
    </p:bodyStyle>
    <p:otherStyle>
      <a:lvl1pPr marL="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1pPr>
      <a:lvl2pPr marL="457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2pPr>
      <a:lvl3pPr marL="914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3pPr>
      <a:lvl4pPr marL="1371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4pPr>
      <a:lvl5pPr marL="18288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5pPr>
      <a:lvl6pPr marL="22860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6pPr>
      <a:lvl7pPr marL="27432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7pPr>
      <a:lvl8pPr marL="32004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8pPr>
      <a:lvl9pPr marL="3657600" marR="0" indent="0" algn="l" defTabSz="914400">
        <a:lnSpc>
          <a:spcPct val="100000"/>
        </a:lnSpc>
        <a:spcBef>
          <a:spcPts val="0"/>
        </a:spcBef>
        <a:spcAft>
          <a:spcPts val="0"/>
        </a:spcAft>
        <a:buNone/>
        <a:tabLst/>
        <a:defRPr lang="es-es" sz="1800" b="0" i="0" u="none" strike="noStrike" kern="1" spc="0" baseline="0">
          <a:solidFill>
            <a:schemeClr val="tx1"/>
          </a:solidFill>
          <a:effectLst/>
          <a:latin typeface="Gill Sans MT" pitchFamily="0" charset="0"/>
          <a:ea typeface="Gill Sans MT" pitchFamily="0" charset="0"/>
          <a:cs typeface="Gill Sans MT"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ref/dom_obj_checkbox.asp" TargetMode="Externa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ref/dom_obj_radio.asp" TargetMode="Externa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ref/dom_obj_select.asp" TargetMode="Externa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ref/dom_obj_text.asp" TargetMode="External"/><Relationship Id="rId3" Type="http://schemas.openxmlformats.org/officeDocument/2006/relationships/hyperlink" Target="https://www.w3schools.com/jsref/dom_obj_password.asp" TargetMode="External"/><Relationship Id="rId4" Type="http://schemas.openxmlformats.org/officeDocument/2006/relationships/hyperlink" Target="https://www.w3schools.com/jsref/dom_obj_hidden.asp" TargetMode="External"/><Relationship Id="rId5" Type="http://schemas.openxmlformats.org/officeDocument/2006/relationships/hyperlink" Target="https://www.w3schools.com/jsref/dom_obj_textarea.asp" TargetMode="Externa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xCAAA2hoAAME1AADpIwAAEAAAACYAAAAIAAAAAQAAAAAAAAA="/>
              </a:ext>
            </a:extLst>
          </p:cNvSpPr>
          <p:nvPr>
            <p:ph type="ctrTitle"/>
          </p:nvPr>
        </p:nvSpPr>
        <p:spPr>
          <a:xfrm>
            <a:off x="1331595" y="4364990"/>
            <a:ext cx="7406640" cy="1472565"/>
          </a:xfrm>
        </p:spPr>
        <p:txBody>
          <a:bodyPr/>
          <a:lstStyle/>
          <a:p>
            <a:pPr algn="ctr">
              <a:defRPr lang="es-es"/>
            </a:pPr>
            <a:r>
              <a:t>Formularios y objetos en JavaScript</a:t>
            </a:r>
          </a:p>
        </p:txBody>
      </p:sp>
      <p:pic>
        <p:nvPicPr>
          <p:cNvPr id="3" name="Picture 2" descr="Resultado de imagen de js logo oficial"/>
          <p:cNvPicPr>
            <a:picLocks noChangeAspect="1"/>
            <a:extLst>
              <a:ext uri="smNativeData">
                <pr:smNativeData xmlns:pr="smNativeData" val="SMDATA_15_yM5KXhMAAAAlAAAAEQAAAC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AAAAAAAAAABkAAAAZAAAAAAAAAAjAAAABAAAAGQAAAAXAAAAFAAAAAAAAAAAAAAA/38AAP9/AAAAAAAACQAAAAQAAABDAG8ADAAAABAAAAAAAAAAAAAAAAAAAAAAAAAAHgAAAGgAAAAAAAAAAAAAAAAAAAAAAAAAAAAAABAnAAAQJwAAAAAAAAAAAAAAAAAAAAAAAAAAAAAAAAAAAAAAAAAAAAAUAAAAAAAAAMDA/wAAAAAAZAAAADIAAAAAAAAAZAAAAAAAAAB/f38ACgAAAB8AAABUAAAAOJGnBf///wEAAAAAAAAAAAAAAAAAAAAAAAAAAAAAAAAAAAAAAAAAAAAAAAJ/f38A597JA8zMzADAwP8Af39/AAAAAAAAAAAAAAAAAP///wAAAAAAIQAAABgAAAAUAAAA2BIAAM4HAAAWKAAAhhkAABAAAAAmAAAACAAAAP//////////"/>
              </a:ext>
            </a:extLst>
          </p:cNvPicPr>
          <p:nvPr/>
        </p:nvPicPr>
        <p:blipFill>
          <a:blip r:embed="rId2"/>
          <a:stretch>
            <a:fillRect/>
          </a:stretch>
        </p:blipFill>
        <p:spPr>
          <a:xfrm>
            <a:off x="3063240" y="1268730"/>
            <a:ext cx="3453130" cy="2880360"/>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XBwAAuAAAAG83AAAQBQAAEAAAACYAAAAIAAAAASAAAAAAAAA="/>
              </a:ext>
            </a:extLst>
          </p:cNvSpPr>
          <p:nvPr>
            <p:ph type="title"/>
          </p:nvPr>
        </p:nvSpPr>
        <p:spPr>
          <a:xfrm>
            <a:off x="1193165" y="116840"/>
            <a:ext cx="7818120" cy="706120"/>
          </a:xfrm>
        </p:spPr>
        <p:txBody>
          <a:bodyPr vert="horz" wrap="square" lIns="91440" tIns="45720" rIns="91440" bIns="45720" numCol="1" spcCol="215900" anchor="ctr">
            <a:prstTxWarp prst="textNoShape">
              <a:avLst/>
            </a:prstTxWarp>
          </a:bodyPr>
          <a:lstStyle/>
          <a:p>
            <a:pPr algn="ctr">
              <a:defRPr lang="es-es"/>
            </a:pPr>
            <a:r>
              <a:rPr lang="es-es" sz="3200"/>
              <a:t>Propiedades  y métodos del objeto input de tipo texto</a:t>
            </a:r>
            <a:endParaRPr lang="es-es" sz="3200"/>
          </a:p>
        </p:txBody>
      </p:sp>
      <p:graphicFrame>
        <p:nvGraphicFramePr>
          <p:cNvPr id="3" name=""/>
          <p:cNvGraphicFramePr>
            <a:graphicFrameLocks noGrp="1"/>
          </p:cNvGraphicFramePr>
          <p:nvPr/>
        </p:nvGraphicFramePr>
        <p:xfrm>
          <a:off x="1169035" y="980440"/>
          <a:ext cx="7499350" cy="4636770"/>
        </p:xfrm>
        <a:graphic>
          <a:graphicData uri="http://schemas.openxmlformats.org/drawingml/2006/table">
            <a:tbl>
              <a:tblPr>
                <a:noFill/>
              </a:tblPr>
              <a:tblGrid>
                <a:gridCol w="1511935"/>
                <a:gridCol w="5987415"/>
              </a:tblGrid>
              <a:tr h="340995">
                <a:tc gridSpan="2">
                  <a:txBody>
                    <a:bodyPr vert="horz" wrap="square" numCol="1"/>
                    <a:lstStyle/>
                    <a:p>
                      <a:pPr marL="0" marR="0" indent="0" algn="ctr">
                        <a:spcAft>
                          <a:spcPts val="0"/>
                        </a:spcAft>
                        <a:buNone/>
                        <a:defRPr lang="es-es" b="1">
                          <a:solidFill>
                            <a:srgbClr val="FFFFFF"/>
                          </a:solidFill>
                        </a:defRPr>
                      </a:pPr>
                      <a:r>
                        <a:rPr sz="1600" noProof="1"/>
                        <a:t>Propiedades del objeto input de tipo texto</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340995"/>
                  </a:ext>
                </a:extLst>
              </a:tr>
              <a:tr h="340995">
                <a:tc>
                  <a:txBody>
                    <a:bodyPr vert="horz" wrap="square" numCol="1"/>
                    <a:lstStyle/>
                    <a:p>
                      <a:pPr marL="0" marR="0" indent="0" algn="ctr">
                        <a:lnSpc>
                          <a:spcPct val="115000"/>
                        </a:lnSpc>
                        <a:spcAft>
                          <a:spcPts val="0"/>
                        </a:spcAft>
                        <a:buNone/>
                        <a:defRPr lang="es-es">
                          <a:solidFill>
                            <a:srgbClr val="000000"/>
                          </a:solidFill>
                        </a:defRPr>
                      </a:pPr>
                      <a:r>
                        <a:rPr b="1" noProof="1"/>
                        <a:t>Propiedad</a:t>
                      </a:r>
                      <a:endParaRPr lang="es-es" b="1">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sz="1600" b="1" noProof="1"/>
                        <a:t>Descripción</a:t>
                      </a:r>
                      <a:endParaRPr lang="es-es" b="1">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defaultValue</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valor por defecto de un campo de texto.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Disabled</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si el campo de texto está o no desactivado. </a:t>
                      </a:r>
                      <a:r>
                        <a:rPr sz="1400" noProof="1">
                          <a:solidFill>
                            <a:srgbClr val="FF0000"/>
                          </a:solidFill>
                        </a:rPr>
                        <a:t>(*)</a:t>
                      </a:r>
                      <a:endParaRPr lang="es-es">
                        <a:solidFill>
                          <a:srgbClr val="FF0000"/>
                        </a:solidFill>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Form</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Devuelve la referencia al formulario que contiene ese campo de texto. </a:t>
                      </a:r>
                      <a:r>
                        <a:rPr sz="1400" noProof="1">
                          <a:solidFill>
                            <a:srgbClr val="FF0000"/>
                          </a:solidFill>
                        </a:rPr>
                        <a:t>(*)</a:t>
                      </a:r>
                      <a:r>
                        <a:rPr sz="1400" noProof="1"/>
                        <a: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maxLength</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Devuelve o ajusta la longitud máxima de caracteres permitidos en el campo de tipo texto. (-)</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Name</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valor del atributo name de un campo de texto. </a:t>
                      </a:r>
                      <a:r>
                        <a:rPr sz="1400" noProof="1">
                          <a:solidFill>
                            <a:srgbClr val="FF0000"/>
                          </a:solidFill>
                        </a:rPr>
                        <a:t>(*)</a:t>
                      </a:r>
                      <a:r>
                        <a:rPr sz="1400" noProof="1"/>
                        <a: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readOnly</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si un campo es o no de sólo lectura.</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Size</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ancho de un campo de texto (en caracteres).(-)</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340995"/>
                  </a:ext>
                </a:extLst>
              </a:tr>
              <a:tr h="340995">
                <a:tc>
                  <a:txBody>
                    <a:bodyPr vert="horz" wrap="square" numCol="1"/>
                    <a:lstStyle/>
                    <a:p>
                      <a:pPr marL="0" marR="0" indent="0" algn="l">
                        <a:lnSpc>
                          <a:spcPct val="115000"/>
                        </a:lnSpc>
                        <a:spcAft>
                          <a:spcPts val="0"/>
                        </a:spcAft>
                        <a:buNone/>
                        <a:defRPr lang="es-es">
                          <a:solidFill>
                            <a:srgbClr val="000000"/>
                          </a:solidFill>
                        </a:defRPr>
                      </a:pPr>
                      <a:r>
                        <a:rPr sz="1600" b="1" noProof="1"/>
                        <a:t>Type</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Devuelve el tipo de un campo de texto. </a:t>
                      </a:r>
                      <a:r>
                        <a:rPr sz="1400" noProof="1">
                          <a:solidFill>
                            <a:srgbClr val="FF0000"/>
                          </a:solidFill>
                        </a:rPr>
                        <a:t>(*)</a:t>
                      </a:r>
                      <a:r>
                        <a:rPr sz="1400" noProof="1"/>
                        <a: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340995"/>
                  </a:ext>
                </a:extLst>
              </a:tr>
              <a:tr h="345440">
                <a:tc>
                  <a:txBody>
                    <a:bodyPr vert="horz" wrap="square" numCol="1"/>
                    <a:lstStyle/>
                    <a:p>
                      <a:pPr marL="0" marR="0" indent="0" algn="l">
                        <a:lnSpc>
                          <a:spcPct val="115000"/>
                        </a:lnSpc>
                        <a:spcAft>
                          <a:spcPts val="0"/>
                        </a:spcAft>
                        <a:buNone/>
                        <a:defRPr lang="es-es">
                          <a:solidFill>
                            <a:srgbClr val="000000"/>
                          </a:solidFill>
                        </a:defRPr>
                      </a:pPr>
                      <a:r>
                        <a:rPr sz="1600" b="1" noProof="1"/>
                        <a:t>Value</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contenido del atributo value de un campo de texto. </a:t>
                      </a:r>
                      <a:r>
                        <a:rPr sz="1400" noProof="1">
                          <a:solidFill>
                            <a:srgbClr val="FF0000"/>
                          </a:solidFill>
                        </a:rPr>
                        <a:t>(*)</a:t>
                      </a:r>
                      <a:r>
                        <a:rPr sz="1400" noProof="1"/>
                        <a: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345440"/>
                  </a:ext>
                </a:extLst>
              </a:tr>
            </a:tbl>
          </a:graphicData>
        </a:graphic>
      </p:graphicFrame>
      <p:graphicFrame>
        <p:nvGraphicFramePr>
          <p:cNvPr id="4" name=""/>
          <p:cNvGraphicFramePr>
            <a:graphicFrameLocks noGrp="1"/>
          </p:cNvGraphicFramePr>
          <p:nvPr/>
        </p:nvGraphicFramePr>
        <p:xfrm>
          <a:off x="1177290" y="4293235"/>
          <a:ext cx="7499350" cy="1038860"/>
        </p:xfrm>
        <a:graphic>
          <a:graphicData uri="http://schemas.openxmlformats.org/drawingml/2006/table">
            <a:tbl>
              <a:tblPr>
                <a:noFill/>
              </a:tblPr>
              <a:tblGrid>
                <a:gridCol w="1259840"/>
                <a:gridCol w="6239510"/>
              </a:tblGrid>
              <a:tr h="179705">
                <a:tc gridSpan="2">
                  <a:txBody>
                    <a:bodyPr vert="horz" wrap="square" numCol="1"/>
                    <a:lstStyle/>
                    <a:p>
                      <a:pPr marL="0" marR="0" indent="0" algn="ctr">
                        <a:spcAft>
                          <a:spcPts val="0"/>
                        </a:spcAft>
                        <a:buNone/>
                        <a:defRPr lang="es-es" b="1">
                          <a:solidFill>
                            <a:srgbClr val="FFFFFF"/>
                          </a:solidFill>
                        </a:defRPr>
                      </a:pPr>
                      <a:r>
                        <a:rPr sz="1600" noProof="1"/>
                        <a:t>Métodos del objeto input de tipo texto</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179705"/>
                  </a:ext>
                </a:extLst>
              </a:tr>
              <a:tr h="179705">
                <a:tc>
                  <a:txBody>
                    <a:bodyPr vert="horz" wrap="square" numCol="1"/>
                    <a:lstStyle/>
                    <a:p>
                      <a:pPr marL="0" marR="0" indent="0" algn="ctr">
                        <a:lnSpc>
                          <a:spcPct val="115000"/>
                        </a:lnSpc>
                        <a:spcAft>
                          <a:spcPts val="0"/>
                        </a:spcAft>
                        <a:buNone/>
                        <a:defRPr lang="es-es">
                          <a:solidFill>
                            <a:srgbClr val="000000"/>
                          </a:solidFill>
                        </a:defRPr>
                      </a:pPr>
                      <a:r>
                        <a:rPr sz="1600" b="1" noProof="1"/>
                        <a:t>Método</a:t>
                      </a:r>
                      <a:endParaRPr lang="es-es" sz="1600" b="1">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sz="1400" b="1" noProof="1"/>
                        <a:t>Descripción</a:t>
                      </a:r>
                      <a:endParaRPr lang="es-es" sz="1600" b="1">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36830">
                <a:tc>
                  <a:txBody>
                    <a:bodyPr vert="horz" wrap="square" numCol="1"/>
                    <a:lstStyle/>
                    <a:p>
                      <a:pPr marL="0" marR="0" indent="0" algn="just">
                        <a:lnSpc>
                          <a:spcPct val="115000"/>
                        </a:lnSpc>
                        <a:spcAft>
                          <a:spcPts val="0"/>
                        </a:spcAft>
                        <a:buNone/>
                        <a:defRPr lang="es-es">
                          <a:solidFill>
                            <a:srgbClr val="000000"/>
                          </a:solidFill>
                        </a:defRPr>
                      </a:pPr>
                      <a:r>
                        <a:rPr sz="1400" b="1" noProof="1"/>
                        <a:t>select()</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Selecciona el contenido de un campo de texto.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36830"/>
                  </a:ext>
                </a:extLst>
              </a:tr>
            </a:tbl>
          </a:graphicData>
        </a:graphic>
      </p:graphicFrame>
      <p:sp>
        <p:nvSpPr>
          <p:cNvPr id="5" name="6 Rectángulo"/>
          <p:cNvSpPr>
            <a:extLst>
              <a:ext uri="smNativeData">
                <pr:smNativeData xmlns:pr="smNativeData" val="SMDATA_13_yM5K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BBwAA/SEAAH01AAAdKQAAACAAACYAAAAIAAAA//////////8="/>
              </a:ext>
            </a:extLst>
          </p:cNvSpPr>
          <p:nvPr/>
        </p:nvSpPr>
        <p:spPr>
          <a:xfrm>
            <a:off x="1219835" y="5525135"/>
            <a:ext cx="7475220" cy="1158240"/>
          </a:xfrm>
          <a:prstGeom prst="rect">
            <a:avLst/>
          </a:prstGeom>
          <a:noFill/>
          <a:ln>
            <a:noFill/>
          </a:ln>
          <a:effectLst/>
        </p:spPr>
        <p:txBody>
          <a:bodyPr vert="horz" wrap="square" lIns="91440" tIns="45720" rIns="91440" bIns="45720" numCol="1" spcCol="215900" anchor="t"/>
          <a:lstStyle/>
          <a:p>
            <a:pPr>
              <a:defRPr lang="es-es" sz="1400"/>
            </a:pPr>
            <a:r>
              <a:rPr noProof="1"/>
              <a:t>Los objetos del tipo </a:t>
            </a:r>
            <a:r>
              <a:rPr b="1" noProof="1"/>
              <a:t>text</a:t>
            </a:r>
            <a:r>
              <a:rPr noProof="1"/>
              <a:t> y </a:t>
            </a:r>
            <a:r>
              <a:rPr b="1" noProof="1"/>
              <a:t>password</a:t>
            </a:r>
            <a:r>
              <a:rPr noProof="1"/>
              <a:t> tienen todas las propiedades y métodos de las dos tablas anteriores.</a:t>
            </a:r>
            <a:endParaRPr noProof="1"/>
          </a:p>
          <a:p>
            <a:pPr>
              <a:defRPr lang="es-es" sz="1400"/>
            </a:pPr>
            <a:r>
              <a:rPr noProof="1"/>
              <a:t>El objeto del tipo </a:t>
            </a:r>
            <a:r>
              <a:rPr b="1" noProof="1"/>
              <a:t>hidden</a:t>
            </a:r>
            <a:r>
              <a:rPr noProof="1"/>
              <a:t> tiene sólo las 4 propiedades marcadas con un (+).</a:t>
            </a:r>
            <a:endParaRPr noProof="1"/>
          </a:p>
          <a:p>
            <a:pPr>
              <a:defRPr lang="es-es" sz="1400"/>
            </a:pPr>
            <a:r>
              <a:rPr noProof="1"/>
              <a:t>El objeto de tipo </a:t>
            </a:r>
            <a:r>
              <a:rPr b="1" noProof="1"/>
              <a:t>textarea</a:t>
            </a:r>
            <a:r>
              <a:rPr noProof="1"/>
              <a:t> no tiene las propiedades marcadas con un (-) pero tiene otras (</a:t>
            </a:r>
            <a:r>
              <a:rPr b="1" noProof="1"/>
              <a:t>cols</a:t>
            </a:r>
            <a:r>
              <a:rPr noProof="1"/>
              <a:t> y </a:t>
            </a:r>
            <a:r>
              <a:rPr b="1" noProof="1"/>
              <a:t>rows</a:t>
            </a:r>
            <a:r>
              <a:rPr noProof="1"/>
              <a:t>) que definen el tamaño del área de texto.</a:t>
            </a:r>
            <a:endParaRPr noProof="1"/>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uAAAAPU2AACeBAAAEAAAACYAAAAIAAAAASAAAAAAAAA="/>
              </a:ext>
            </a:extLst>
          </p:cNvSpPr>
          <p:nvPr>
            <p:ph type="title"/>
          </p:nvPr>
        </p:nvSpPr>
        <p:spPr>
          <a:xfrm>
            <a:off x="1043305" y="116840"/>
            <a:ext cx="7890510" cy="633730"/>
          </a:xfrm>
        </p:spPr>
        <p:txBody>
          <a:bodyPr vert="horz" wrap="square" lIns="91440" tIns="45720" rIns="91440" bIns="45720" numCol="1" spcCol="215900" anchor="ctr">
            <a:prstTxWarp prst="textNoShape">
              <a:avLst/>
            </a:prstTxWarp>
          </a:bodyPr>
          <a:lstStyle/>
          <a:p>
            <a:pPr>
              <a:defRPr lang="es-es"/>
            </a:pPr>
            <a:r>
              <a:t>Objeto Input de tipo checkbox</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lwUAAPU2AADXHgAAEAAAACYAAAAIAAAAASAAAAAAAAA="/>
              </a:ext>
            </a:extLst>
          </p:cNvSpPr>
          <p:nvPr>
            <p:ph type="body" idx="1"/>
          </p:nvPr>
        </p:nvSpPr>
        <p:spPr>
          <a:xfrm>
            <a:off x="1187450" y="908685"/>
            <a:ext cx="7746365" cy="4104640"/>
          </a:xfrm>
        </p:spPr>
        <p:txBody>
          <a:bodyPr vert="horz" wrap="square" lIns="91440" tIns="45720" rIns="91440" bIns="45720" numCol="1" spcCol="215900" anchor="t">
            <a:prstTxWarp prst="textNoShape">
              <a:avLst/>
            </a:prstTxWarp>
          </a:bodyPr>
          <a:lstStyle/>
          <a:p>
            <a:pPr algn="just">
              <a:defRPr lang="es-es" sz="1800"/>
            </a:pPr>
            <a:r>
              <a:rPr noProof="1"/>
              <a:t>Un </a:t>
            </a:r>
            <a:r>
              <a:rPr b="1" noProof="1"/>
              <a:t>checkbox</a:t>
            </a:r>
            <a:r>
              <a:rPr noProof="1"/>
              <a:t> es un objeto muy utilizado en los formularios </a:t>
            </a:r>
            <a:endParaRPr noProof="1"/>
          </a:p>
          <a:p>
            <a:pPr algn="just">
              <a:defRPr lang="es-es" sz="1800"/>
            </a:pPr>
            <a:r>
              <a:rPr noProof="1"/>
              <a:t>la propiedad </a:t>
            </a:r>
            <a:r>
              <a:rPr b="1" noProof="1"/>
              <a:t>value</a:t>
            </a:r>
            <a:r>
              <a:rPr noProof="1"/>
              <a:t> es un texto que está asociado al objeto. Este texto no es visible en la página y su finalidad es la de asociar un valor concreto a cada opción seleccionada. Dichos valores serán los que se enviarán al servidor con los demás valores del formulario.</a:t>
            </a:r>
            <a:endParaRPr noProof="1"/>
          </a:p>
          <a:p>
            <a:pPr marL="82550" indent="0">
              <a:buNone/>
              <a:defRPr lang="es-es" sz="1800"/>
            </a:pPr>
            <a:r>
              <a:rPr lang="es-es">
                <a:latin typeface="Courier New" pitchFamily="3" charset="0"/>
                <a:ea typeface="Gill Sans MT" pitchFamily="0" charset="0"/>
                <a:cs typeface="Courier New" pitchFamily="3" charset="0"/>
              </a:rPr>
              <a:t>&lt;form&gt;</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   &lt;label for="cantidad"&gt;Si desea recibir 20 Kg marque esta opción: &lt;/label&gt;</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   &lt;input type="checkbox" id="cantidad" name="cantidad" value="20 Kg" /&gt;</a:t>
            </a:r>
            <a:endParaRPr lang="es-es">
              <a:latin typeface="Courier New" pitchFamily="3" charset="0"/>
              <a:ea typeface="Gill Sans MT" pitchFamily="0" charset="0"/>
              <a:cs typeface="Courier New" pitchFamily="3" charset="0"/>
            </a:endParaRPr>
          </a:p>
          <a:p>
            <a:pPr marL="82550" indent="0">
              <a:buNone/>
              <a:defRPr lang="es-es" sz="1800"/>
            </a:pPr>
            <a:r>
              <a:rPr lang="es-es">
                <a:latin typeface="Courier New" pitchFamily="3" charset="0"/>
                <a:ea typeface="Gill Sans MT" pitchFamily="0" charset="0"/>
                <a:cs typeface="Courier New" pitchFamily="3" charset="0"/>
              </a:rPr>
              <a:t>&lt;/form&gt;</a:t>
            </a:r>
            <a:endParaRPr lang="es-es">
              <a:latin typeface="Courier New" pitchFamily="3" charset="0"/>
              <a:ea typeface="Gill Sans MT" pitchFamily="0" charset="0"/>
              <a:cs typeface="Courier New" pitchFamily="3" charset="0"/>
            </a:endParaRPr>
          </a:p>
          <a:p>
            <a:pPr>
              <a:defRPr lang="es-es" sz="1800"/>
            </a:pPr>
          </a:p>
        </p:txBody>
      </p:sp>
      <p:sp>
        <p:nvSpPr>
          <p:cNvPr id="4" name="3 Rectángulo"/>
          <p:cNvSpPr>
            <a:extLst>
              <a:ext uri="smNativeData">
                <pr:smNativeData xmlns:pr="smNativeData" val="SMDATA_13_yM5K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iCAAA1x4AAKU2AADtJwAAECAAACYAAAAIAAAA//////////8="/>
              </a:ext>
            </a:extLst>
          </p:cNvSpPr>
          <p:nvPr/>
        </p:nvSpPr>
        <p:spPr>
          <a:xfrm>
            <a:off x="1322070" y="5013325"/>
            <a:ext cx="7560945" cy="1477010"/>
          </a:xfrm>
          <a:prstGeom prst="rect">
            <a:avLst/>
          </a:prstGeom>
          <a:noFill/>
          <a:ln>
            <a:noFill/>
          </a:ln>
          <a:effectLst/>
        </p:spPr>
        <p:txBody>
          <a:bodyPr vert="horz" wrap="square" lIns="91440" tIns="45720" rIns="91440" bIns="45720" numCol="1" spcCol="215900" anchor="t"/>
          <a:lstStyle/>
          <a:p>
            <a:pPr>
              <a:defRPr lang="es-es"/>
            </a:pPr>
            <a:r>
              <a:rPr noProof="1"/>
              <a:t>Si chequeamos la casilla del ejemplo anterior (</a:t>
            </a:r>
            <a:r>
              <a:rPr lang="es-es" b="1"/>
              <a:t>checkbox</a:t>
            </a:r>
            <a:r>
              <a:rPr noProof="1"/>
              <a:t>) y enviamos el formulario, el navegador enviará el par </a:t>
            </a:r>
            <a:r>
              <a:rPr lang="es-es" b="1"/>
              <a:t>name=value</a:t>
            </a:r>
            <a:r>
              <a:t> </a:t>
            </a:r>
            <a:r>
              <a:rPr noProof="1"/>
              <a:t>(cantidad="20 Kg"). Si el </a:t>
            </a:r>
            <a:r>
              <a:rPr lang="es-es" b="1"/>
              <a:t>checkbox</a:t>
            </a:r>
            <a:r>
              <a:rPr noProof="1"/>
              <a:t> no está marcado, entonces este campo no será enviado con el formulario. El texto del </a:t>
            </a:r>
            <a:r>
              <a:rPr lang="es-es" b="1"/>
              <a:t>label</a:t>
            </a:r>
            <a:r>
              <a:rPr noProof="1"/>
              <a:t> se muestra en la pantalla pero no se envía al servidor. </a:t>
            </a:r>
            <a:endParaRPr noProof="1"/>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cBQAA6wYAAAc3AABiIgAAAAAAACYAAAAIAAAAASAAAAAAAAA="/>
              </a:ext>
            </a:extLst>
          </p:cNvSpPr>
          <p:nvPr>
            <p:ph type="body" idx="1"/>
          </p:nvPr>
        </p:nvSpPr>
        <p:spPr>
          <a:xfrm>
            <a:off x="952500" y="1124585"/>
            <a:ext cx="7992745" cy="4464685"/>
          </a:xfrm>
        </p:spPr>
        <p:txBody>
          <a:bodyPr vert="horz" wrap="square" lIns="91440" tIns="45720" rIns="91440" bIns="45720" numCol="1" spcCol="215900" anchor="t">
            <a:prstTxWarp prst="textNoShape">
              <a:avLst/>
            </a:prstTxWarp>
          </a:bodyPr>
          <a:lstStyle/>
          <a:p>
            <a:pPr>
              <a:defRPr lang="es-es" sz="2400"/>
            </a:pPr>
            <a:r>
              <a:rPr noProof="1"/>
              <a:t>Para saber si un campo de tipo </a:t>
            </a:r>
            <a:r>
              <a:rPr lang="es-es" b="1"/>
              <a:t>checkbox</a:t>
            </a:r>
            <a:r>
              <a:rPr noProof="1"/>
              <a:t> está o no marcado, disponemos de la propiedad </a:t>
            </a:r>
            <a:r>
              <a:rPr lang="es-es" b="1"/>
              <a:t>checked</a:t>
            </a:r>
            <a:r>
              <a:rPr noProof="1"/>
              <a:t>. Esta propiedad tendrá el valor </a:t>
            </a:r>
            <a:r>
              <a:rPr lang="es-es" b="1"/>
              <a:t>true</a:t>
            </a:r>
            <a:r>
              <a:rPr noProof="1"/>
              <a:t> si el campo está marcado y </a:t>
            </a:r>
            <a:r>
              <a:rPr lang="es-es" b="1"/>
              <a:t>false</a:t>
            </a:r>
            <a:r>
              <a:rPr noProof="1"/>
              <a:t> si no lo está. Esta propiedad es de lectura y escritura, es decir, podemos cambiar su valor dentro de un script (ver ejemplo siguiente)</a:t>
            </a:r>
          </a:p>
          <a:p>
            <a:pPr>
              <a:defRPr lang="es-es" sz="2400"/>
            </a:pPr>
            <a:r>
              <a:rPr noProof="1"/>
              <a:t>Además de la propiedad </a:t>
            </a:r>
            <a:r>
              <a:rPr lang="es-es" b="1"/>
              <a:t>checked</a:t>
            </a:r>
            <a:r>
              <a:rPr noProof="1"/>
              <a:t> y las marcadas con un (+) en la tabla de la diapositiva 10, este objeto tiene la propiedad </a:t>
            </a:r>
            <a:r>
              <a:rPr lang="es-es" b="1"/>
              <a:t>defaultCheked </a:t>
            </a:r>
            <a:r>
              <a:rPr noProof="1"/>
              <a:t>que devuelve el valor por defecto establecido en el atributo </a:t>
            </a:r>
            <a:r>
              <a:rPr lang="es-es" b="1"/>
              <a:t>checked</a:t>
            </a:r>
            <a:r>
              <a:rPr noProof="1"/>
              <a:t> del HTML.</a:t>
            </a:r>
            <a:endParaRPr noProof="1"/>
          </a:p>
          <a:p>
            <a:pPr>
              <a:defRPr lang="es-es" sz="2400"/>
            </a:pPr>
            <a:r>
              <a:rPr noProof="1">
                <a:hlinkClick r:id="rId2"/>
              </a:rPr>
              <a:t>https://www.w3schools.com/jsref/dom_obj_checkbox.asp</a:t>
            </a:r>
            <a:r>
              <a:rPr noProof="1"/>
              <a:t> </a:t>
            </a:r>
            <a:endParaRPr noProof="1"/>
          </a:p>
          <a:p>
            <a:pPr marL="82550" indent="0">
              <a:buNone/>
              <a:defRPr lang="es-es" sz="2400"/>
            </a:pPr>
          </a:p>
          <a:p>
            <a:pPr>
              <a:defRPr lang="es-es" sz="2400"/>
            </a:pPr>
          </a:p>
        </p:txBody>
      </p:sp>
      <p:sp>
        <p:nvSpPr>
          <p:cNvPr id="3"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C0BAAAEAAAACYAAAAIAAAAASAAAAAAAAA="/>
              </a:ext>
            </a:extLst>
          </p:cNvSpPr>
          <p:nvPr>
            <p:ph type="title"/>
          </p:nvPr>
        </p:nvSpPr>
        <p:spPr>
          <a:xfrm>
            <a:off x="1115695" y="274955"/>
            <a:ext cx="7818120" cy="489585"/>
          </a:xfrm>
        </p:spPr>
        <p:txBody>
          <a:bodyPr vert="horz" wrap="square" lIns="91440" tIns="45720" rIns="91440" bIns="45720" numCol="1" spcCol="215900" anchor="ctr">
            <a:prstTxWarp prst="textNoShape">
              <a:avLst/>
            </a:prstTxWarp>
          </a:bodyPr>
          <a:lstStyle/>
          <a:p>
            <a:pPr>
              <a:defRPr lang="es-es"/>
            </a:pPr>
            <a:r>
              <a:t>Objeto Input de tipo checkbox</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3 Rectángulo"/>
          <p:cNvSpPr>
            <a:extLst>
              <a:ext uri="smNativeData">
                <pr:smNativeData xmlns:pr="smNativeData" val="SMDATA_13_yM5K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GA1AAAcKQAAECAAACYAAAAIAAAA//////////8="/>
              </a:ext>
            </a:extLst>
          </p:cNvSpPr>
          <p:nvPr/>
        </p:nvSpPr>
        <p:spPr>
          <a:xfrm>
            <a:off x="1115695" y="188595"/>
            <a:ext cx="7560945" cy="6494145"/>
          </a:xfrm>
          <a:prstGeom prst="rect">
            <a:avLst/>
          </a:prstGeom>
          <a:noFill/>
          <a:ln>
            <a:noFill/>
          </a:ln>
          <a:effectLst/>
        </p:spPr>
        <p:txBody>
          <a:bodyPr vert="horz" wrap="square" lIns="91440" tIns="45720" rIns="91440" bIns="45720" numCol="1" spcCol="215900" anchor="t"/>
          <a:lstStyle/>
          <a:p>
            <a:pPr>
              <a:defRPr lang="es-es"/>
            </a:pPr>
            <a:r>
              <a:rPr lang="es-es" sz="1600">
                <a:latin typeface="Consolas" pitchFamily="3" charset="0"/>
                <a:ea typeface="Gill Sans MT" pitchFamily="0" charset="0"/>
                <a:cs typeface="Courier New" pitchFamily="3" charset="0"/>
              </a:rPr>
              <a:t>&lt;!DOCTYPE  html&gt;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&lt;html&gt;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&lt;head&gt;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&lt;meta  http-equiv="content-type"  content="text/html;charset=iso-8859-1"&gt;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&lt;title&gt;Trabajando con un objeto chekbox&lt;/title&gt;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&lt;script type="text/javascript"&gt;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function marcar()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a:t>
            </a:r>
            <a:r>
              <a:rPr lang="es-es" sz="1600" b="1">
                <a:solidFill>
                  <a:srgbClr val="FF0000"/>
                </a:solidFill>
                <a:latin typeface="Consolas" pitchFamily="3" charset="0"/>
                <a:ea typeface="Gill Sans MT" pitchFamily="0" charset="0"/>
                <a:cs typeface="Courier New" pitchFamily="3" charset="0"/>
              </a:rPr>
              <a:t>document.getElementById("verano").checked=true;</a:t>
            </a:r>
            <a:endParaRPr lang="es-es" sz="1600" b="1">
              <a:solidFill>
                <a:srgbClr val="FF0000"/>
              </a:solidFill>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function desmarcar()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a:t>
            </a:r>
            <a:r>
              <a:rPr lang="es-es" sz="1600" b="1">
                <a:solidFill>
                  <a:srgbClr val="FF0000"/>
                </a:solidFill>
                <a:latin typeface="Consolas" pitchFamily="3" charset="0"/>
                <a:ea typeface="Gill Sans MT" pitchFamily="0" charset="0"/>
                <a:cs typeface="Courier New" pitchFamily="3" charset="0"/>
              </a:rPr>
              <a:t>document.getElementById("verano").checked=false;</a:t>
            </a:r>
            <a:endParaRPr lang="es-es" sz="1600" b="1">
              <a:solidFill>
                <a:srgbClr val="FF0000"/>
              </a:solidFill>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&lt;/script&gt;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&lt;/head&gt;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&lt;body&gt;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&lt;form action="" method="post"&gt;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&lt;input type="checkbox" id="verano" name="verano" value="Si" /&gt;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&lt;label for="verano"&gt;¿Te gusta el verano?&lt;/label&gt;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&lt;input type="submit" /&gt;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&lt;/form&gt;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&lt;button onclick="marcar()"&gt;SÍ&lt;/button&gt;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&lt;button onclick="desmarcar()"&gt;NO&lt;/button&gt;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&lt;/body&gt;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&lt;/html&gt;</a:t>
            </a:r>
            <a:endParaRPr lang="es-es" sz="1600">
              <a:latin typeface="Consolas"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JgAAAIM2AACbAwAAEAAAACYAAAAIAAAAASAAAAAAAAA="/>
              </a:ext>
            </a:extLst>
          </p:cNvSpPr>
          <p:nvPr>
            <p:ph type="title"/>
          </p:nvPr>
        </p:nvSpPr>
        <p:spPr>
          <a:xfrm>
            <a:off x="1043305" y="24130"/>
            <a:ext cx="7818120" cy="561975"/>
          </a:xfrm>
        </p:spPr>
        <p:txBody>
          <a:bodyPr vert="horz" wrap="square" lIns="91440" tIns="45720" rIns="91440" bIns="45720" numCol="1" spcCol="215900" anchor="ctr">
            <a:prstTxWarp prst="textNoShape">
              <a:avLst/>
            </a:prstTxWarp>
          </a:bodyPr>
          <a:lstStyle/>
          <a:p>
            <a:pPr>
              <a:defRPr lang="es-es"/>
            </a:pPr>
            <a:r>
              <a:t>Objeto Input de tipo radio</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6BQAAQwQAAPU2AACzJwAAEAAAACYAAAAIAAAAASAAAAAAAAA="/>
              </a:ext>
            </a:extLst>
          </p:cNvSpPr>
          <p:nvPr>
            <p:ph type="body" idx="1"/>
          </p:nvPr>
        </p:nvSpPr>
        <p:spPr>
          <a:xfrm>
            <a:off x="971550" y="692785"/>
            <a:ext cx="7962265" cy="5760720"/>
          </a:xfrm>
        </p:spPr>
        <p:txBody>
          <a:bodyPr vert="horz" wrap="square" lIns="91440" tIns="45720" rIns="91440" bIns="45720" numCol="1" spcCol="215900" anchor="t">
            <a:prstTxWarp prst="textNoShape">
              <a:avLst/>
            </a:prstTxWarp>
          </a:bodyPr>
          <a:lstStyle/>
          <a:p>
            <a:pPr>
              <a:defRPr lang="es-es"/>
            </a:pPr>
            <a:r>
              <a:rPr sz="1800" noProof="1"/>
              <a:t>Para que el navegador pueda gestionar un grupo de objetos de tipo </a:t>
            </a:r>
            <a:r>
              <a:rPr lang="es-es" sz="1800" b="1"/>
              <a:t>radio</a:t>
            </a:r>
            <a:r>
              <a:rPr sz="1800" noProof="1"/>
              <a:t>, </a:t>
            </a:r>
            <a:r>
              <a:rPr sz="1800" noProof="1">
                <a:solidFill>
                  <a:srgbClr val="FF0000"/>
                </a:solidFill>
              </a:rPr>
              <a:t>debemos asignar el mismo atributo </a:t>
            </a:r>
            <a:r>
              <a:rPr lang="es-es" sz="1800" b="1">
                <a:solidFill>
                  <a:srgbClr val="FF0000"/>
                </a:solidFill>
              </a:rPr>
              <a:t>name</a:t>
            </a:r>
            <a:r>
              <a:rPr sz="1800" noProof="1"/>
              <a:t> a cada uno de los botones del grupo. En un formulario podemos tener más de un grupo de botones de tipo </a:t>
            </a:r>
            <a:r>
              <a:rPr lang="es-es" sz="1800" b="1"/>
              <a:t>radio</a:t>
            </a:r>
            <a:r>
              <a:rPr sz="1800" noProof="1"/>
              <a:t>, pero los miembros de cada grupo tiene que tener el mismo atributo </a:t>
            </a:r>
            <a:r>
              <a:rPr lang="es-es" sz="1800" b="1"/>
              <a:t>name</a:t>
            </a:r>
            <a:r>
              <a:rPr sz="1800" noProof="1"/>
              <a:t>.</a:t>
            </a:r>
            <a:endParaRPr lang="es-es" sz="1800"/>
          </a:p>
          <a:p>
            <a:pPr>
              <a:defRPr lang="es-es"/>
            </a:pPr>
            <a:r>
              <a:rPr sz="1800" noProof="1"/>
              <a:t>Cuando varios elementos de un mismo formulario tienen el mismo </a:t>
            </a:r>
            <a:r>
              <a:rPr lang="es-es" sz="1800" b="1"/>
              <a:t>name</a:t>
            </a:r>
            <a:r>
              <a:rPr sz="1800" noProof="1"/>
              <a:t>, el navegador crea un array con la lista de los objetos con ese nombre. El valor del atributo </a:t>
            </a:r>
            <a:r>
              <a:rPr lang="es-es" sz="1800" b="1"/>
              <a:t>name</a:t>
            </a:r>
            <a:r>
              <a:rPr sz="1800" noProof="1"/>
              <a:t> será el nombre del array. </a:t>
            </a:r>
            <a:endParaRPr lang="es-es" sz="1800"/>
          </a:p>
          <a:p>
            <a:pPr>
              <a:defRPr lang="es-es"/>
            </a:pPr>
            <a:r>
              <a:rPr sz="1800" noProof="1"/>
              <a:t>Hay propiedades que se pueden aplicar al grupo en su conjunto y hay propiedades que se pueden aplicar a cada elemento del grupo empleando un índice para hacer referencia a cada elemento dentro del array. </a:t>
            </a:r>
            <a:endParaRPr sz="1800" noProof="1"/>
          </a:p>
          <a:p>
            <a:pPr>
              <a:defRPr lang="es-es"/>
            </a:pPr>
            <a:r>
              <a:rPr sz="1800" noProof="1"/>
              <a:t>Podemos saber cuántos botones hay en un grupo </a:t>
            </a:r>
            <a:r>
              <a:rPr lang="es-es" sz="1800" b="1"/>
              <a:t>radio</a:t>
            </a:r>
            <a:r>
              <a:rPr sz="1800" noProof="1"/>
              <a:t>, consultando la </a:t>
            </a:r>
            <a:r>
              <a:rPr sz="1800" noProof="1">
                <a:solidFill>
                  <a:srgbClr val="FF0000"/>
                </a:solidFill>
              </a:rPr>
              <a:t>propiedad </a:t>
            </a:r>
            <a:r>
              <a:rPr lang="es-es" sz="1800" b="1">
                <a:solidFill>
                  <a:srgbClr val="FF0000"/>
                </a:solidFill>
              </a:rPr>
              <a:t>length</a:t>
            </a:r>
            <a:r>
              <a:rPr sz="1800" noProof="1">
                <a:solidFill>
                  <a:srgbClr val="FF0000"/>
                </a:solidFill>
              </a:rPr>
              <a:t> </a:t>
            </a:r>
            <a:r>
              <a:rPr sz="1800" noProof="1"/>
              <a:t>de ese grupo y podemos acceder a la propiedad </a:t>
            </a:r>
            <a:r>
              <a:rPr lang="es-es" sz="1800" b="1">
                <a:solidFill>
                  <a:srgbClr val="FF0000"/>
                </a:solidFill>
              </a:rPr>
              <a:t>checked</a:t>
            </a:r>
            <a:r>
              <a:rPr sz="1800" noProof="1"/>
              <a:t> de un botón a través de la posición que ocupa en el array ese botón en particular y a su propiedad </a:t>
            </a:r>
            <a:r>
              <a:rPr lang="es-es" sz="1800" b="1"/>
              <a:t>checked</a:t>
            </a:r>
            <a:r>
              <a:rPr sz="1800" noProof="1"/>
              <a:t>.</a:t>
            </a:r>
            <a:endParaRPr sz="1800" noProof="1"/>
          </a:p>
          <a:p>
            <a:pPr>
              <a:defRPr lang="es-es"/>
            </a:pPr>
            <a:r>
              <a:rPr sz="1800" noProof="1"/>
              <a:t>Además de la propiedad </a:t>
            </a:r>
            <a:r>
              <a:rPr lang="es-es" sz="1800" b="1"/>
              <a:t>checked</a:t>
            </a:r>
            <a:r>
              <a:rPr sz="1800" noProof="1"/>
              <a:t> y de las marcadas con un (*) en la tabla de la diapositiva 10, los objetos de este tipo (al igual que los </a:t>
            </a:r>
            <a:r>
              <a:rPr lang="es-es" sz="1800" b="1"/>
              <a:t>checkbox</a:t>
            </a:r>
            <a:r>
              <a:rPr sz="1800" noProof="1"/>
              <a:t>), disponen de la propiedad </a:t>
            </a:r>
            <a:r>
              <a:rPr lang="es-es" sz="1800" b="1"/>
              <a:t>defaultCheked </a:t>
            </a:r>
            <a:r>
              <a:rPr sz="1800" noProof="1"/>
              <a:t>que devuelve el valor por defecto establecido en el atributo </a:t>
            </a:r>
            <a:r>
              <a:rPr lang="es-es" sz="1800" b="1"/>
              <a:t>checked</a:t>
            </a:r>
            <a:r>
              <a:rPr sz="1800" noProof="1"/>
              <a:t> .</a:t>
            </a:r>
            <a:endParaRPr lang="es-es" sz="1800"/>
          </a:p>
          <a:p>
            <a:pPr marL="82550" indent="0">
              <a:buNone/>
              <a:defRPr lang="es-es"/>
            </a:pPr>
            <a:r>
              <a:rPr sz="1800" noProof="1">
                <a:hlinkClick r:id="rId2"/>
              </a:rPr>
              <a:t>https://www.w3schools.com/jsref/dom_obj_radio.asp</a:t>
            </a:r>
            <a:r>
              <a:rPr sz="1800" noProof="1"/>
              <a:t> </a:t>
            </a:r>
            <a:endParaRPr sz="1800" noProof="1"/>
          </a:p>
          <a:p>
            <a:pPr>
              <a:defRPr lang="es-es"/>
            </a:pPr>
            <a:endParaRPr sz="1800" noProof="1"/>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U2AABDBAAAEAAAACYAAAAIAAAAASAAAAAAAAA="/>
              </a:ext>
            </a:extLst>
          </p:cNvSpPr>
          <p:nvPr>
            <p:ph type="title"/>
          </p:nvPr>
        </p:nvSpPr>
        <p:spPr>
          <a:xfrm>
            <a:off x="1115695" y="116840"/>
            <a:ext cx="7818120" cy="575945"/>
          </a:xfrm>
        </p:spPr>
        <p:txBody>
          <a:bodyPr vert="horz" wrap="square" lIns="91440" tIns="45720" rIns="91440" bIns="45720" numCol="1" spcCol="215900" anchor="ctr">
            <a:prstTxWarp prst="textNoShape">
              <a:avLst/>
            </a:prstTxWarp>
          </a:bodyPr>
          <a:lstStyle/>
          <a:p>
            <a:pPr>
              <a:defRPr lang="es-es"/>
            </a:pPr>
            <a:r>
              <a:t>Objeto Input de tipo radio</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tAQAAJc3AAAHKQAAEAAAACYAAAAIAAAAASAAAAAAAAA="/>
              </a:ext>
            </a:extLst>
          </p:cNvSpPr>
          <p:nvPr>
            <p:ph type="body" idx="1"/>
          </p:nvPr>
        </p:nvSpPr>
        <p:spPr>
          <a:xfrm>
            <a:off x="1043305" y="764540"/>
            <a:ext cx="7993380" cy="5904865"/>
          </a:xfrm>
        </p:spPr>
        <p:txBody>
          <a:bodyPr vert="horz" wrap="square" lIns="91440" tIns="45720" rIns="91440" bIns="45720" numCol="1" spcCol="215900" anchor="t">
            <a:prstTxWarp prst="textNoShape">
              <a:avLst/>
            </a:prstTxWarp>
          </a:bodyPr>
          <a:lstStyle/>
          <a:p>
            <a:pPr marL="82550" indent="0">
              <a:buNone/>
              <a:defRPr lang="es-es"/>
            </a:pPr>
            <a:r>
              <a:rPr lang="es-es" sz="1200">
                <a:latin typeface="Courier New" pitchFamily="3" charset="0"/>
                <a:ea typeface="Gill Sans MT" pitchFamily="0" charset="0"/>
                <a:cs typeface="Courier New" pitchFamily="3" charset="0"/>
              </a:rPr>
              <a:t>&lt;script type="text/javascript"&gt;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function  mostrarDatos(){</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for (var i=0;i&lt;document.formulario.actores.length; i++)  {</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if (document.</a:t>
            </a:r>
            <a:r>
              <a:rPr lang="es-es" sz="1200" b="1">
                <a:solidFill>
                  <a:srgbClr val="FF0000"/>
                </a:solidFill>
                <a:latin typeface="Courier New" pitchFamily="3" charset="0"/>
                <a:ea typeface="Gill Sans MT" pitchFamily="0" charset="0"/>
                <a:cs typeface="Courier New" pitchFamily="3" charset="0"/>
              </a:rPr>
              <a:t>formulario.actores[i]</a:t>
            </a:r>
            <a:r>
              <a:rPr lang="es-es" sz="1200">
                <a:latin typeface="Courier New" pitchFamily="3" charset="0"/>
                <a:ea typeface="Gill Sans MT" pitchFamily="0" charset="0"/>
                <a:cs typeface="Courier New" pitchFamily="3" charset="0"/>
              </a:rPr>
              <a:t>.checked) {  //saber si un botón está seleccionado</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alert(document.formulario.actores[i].value); //valor asociado al botón</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}&lt;/script&gt;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&lt;h1&gt;Trabajando con objetos input de tipo radio&lt;/h1&gt;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&lt;form  name="formulario" action="stooges.php"&gt;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&lt;fieldset&gt;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&lt;legend&gt;Selecciona tu actor favorito:&lt;/legend&gt;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&lt;input type="radio" </a:t>
            </a:r>
            <a:r>
              <a:rPr lang="es-es" sz="1200">
                <a:solidFill>
                  <a:srgbClr val="FF0000"/>
                </a:solidFill>
                <a:latin typeface="Courier New" pitchFamily="3" charset="0"/>
                <a:ea typeface="Gill Sans MT" pitchFamily="0" charset="0"/>
                <a:cs typeface="Courier New" pitchFamily="3" charset="0"/>
              </a:rPr>
              <a:t>name="actores" </a:t>
            </a:r>
            <a:r>
              <a:rPr lang="es-es" sz="1200">
                <a:latin typeface="Courier New" pitchFamily="3" charset="0"/>
                <a:ea typeface="Gill Sans MT" pitchFamily="0" charset="0"/>
                <a:cs typeface="Courier New" pitchFamily="3" charset="0"/>
              </a:rPr>
              <a:t>id="actor-1" value="BW"  checked="checked" /&gt;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&lt;label for="actor-1"&gt;Bruce Willis&lt;/label&gt;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&lt;input type="radio" </a:t>
            </a:r>
            <a:r>
              <a:rPr lang="es-es" sz="1200">
                <a:solidFill>
                  <a:srgbClr val="FF0000"/>
                </a:solidFill>
                <a:latin typeface="Courier New" pitchFamily="3" charset="0"/>
                <a:ea typeface="Gill Sans MT" pitchFamily="0" charset="0"/>
                <a:cs typeface="Courier New" pitchFamily="3" charset="0"/>
              </a:rPr>
              <a:t>name="actores"</a:t>
            </a:r>
            <a:r>
              <a:rPr lang="es-es" sz="1200">
                <a:latin typeface="Courier New" pitchFamily="3" charset="0"/>
                <a:ea typeface="Gill Sans MT" pitchFamily="0" charset="0"/>
                <a:cs typeface="Courier New" pitchFamily="3" charset="0"/>
              </a:rPr>
              <a:t> id="actor-2" value="JC" /&gt;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&lt;label for="actor-2"&gt;Jim Carrey&lt;/label&gt;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&lt;input type="radio" </a:t>
            </a:r>
            <a:r>
              <a:rPr lang="es-es" sz="1200">
                <a:solidFill>
                  <a:srgbClr val="FF0000"/>
                </a:solidFill>
                <a:latin typeface="Courier New" pitchFamily="3" charset="0"/>
                <a:ea typeface="Gill Sans MT" pitchFamily="0" charset="0"/>
                <a:cs typeface="Courier New" pitchFamily="3" charset="0"/>
              </a:rPr>
              <a:t>name="actores" </a:t>
            </a:r>
            <a:r>
              <a:rPr lang="es-es" sz="1200">
                <a:latin typeface="Courier New" pitchFamily="3" charset="0"/>
                <a:ea typeface="Gill Sans MT" pitchFamily="0" charset="0"/>
                <a:cs typeface="Courier New" pitchFamily="3" charset="0"/>
              </a:rPr>
              <a:t>id="actor-3" value="MG" /&gt;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&lt;label for="actor-3"&gt;Mel Gibsonr&lt;/label&gt;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&lt;input type="button" id="ver" name="ver" value="Consultar" onclick= "mostrarDatos() "&gt;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&lt;/fieldset&gt;</a:t>
            </a:r>
            <a:endParaRPr lang="es-es" sz="1200">
              <a:latin typeface="Courier New" pitchFamily="3" charset="0"/>
              <a:ea typeface="Gill Sans MT" pitchFamily="0" charset="0"/>
              <a:cs typeface="Courier New" pitchFamily="3" charset="0"/>
            </a:endParaRPr>
          </a:p>
          <a:p>
            <a:pPr marL="82550" indent="0">
              <a:buNone/>
              <a:defRPr lang="es-es"/>
            </a:pPr>
            <a:r>
              <a:rPr lang="es-es" sz="1200">
                <a:latin typeface="Courier New" pitchFamily="3" charset="0"/>
                <a:ea typeface="Gill Sans MT" pitchFamily="0" charset="0"/>
                <a:cs typeface="Courier New" pitchFamily="3" charset="0"/>
              </a:rPr>
              <a:t>   &lt;/form&gt;</a:t>
            </a:r>
            <a:endParaRPr lang="es-es" sz="1200">
              <a:latin typeface="Courier New"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CXBQAAEAAAACYAAAAIAAAAASAAAAAAAAA="/>
              </a:ext>
            </a:extLst>
          </p:cNvSpPr>
          <p:nvPr>
            <p:ph type="title"/>
          </p:nvPr>
        </p:nvSpPr>
        <p:spPr>
          <a:xfrm>
            <a:off x="1115695" y="188595"/>
            <a:ext cx="7818120" cy="720090"/>
          </a:xfrm>
        </p:spPr>
        <p:txBody>
          <a:bodyPr vert="horz" wrap="square" lIns="91440" tIns="45720" rIns="91440" bIns="45720" numCol="1" spcCol="215900" anchor="ctr">
            <a:prstTxWarp prst="textNoShape">
              <a:avLst/>
            </a:prstTxWarp>
          </a:bodyPr>
          <a:lstStyle/>
          <a:p>
            <a:pPr>
              <a:defRPr lang="es-es"/>
            </a:pPr>
            <a:r>
              <a:t>Objeto Select</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lwUAAJc3AACWKAAAEAAAACYAAAAIAAAAASAAAAAAAAA="/>
              </a:ext>
            </a:extLst>
          </p:cNvSpPr>
          <p:nvPr>
            <p:ph type="body" idx="1"/>
          </p:nvPr>
        </p:nvSpPr>
        <p:spPr>
          <a:xfrm>
            <a:off x="1043305" y="908685"/>
            <a:ext cx="7993380" cy="5688965"/>
          </a:xfrm>
        </p:spPr>
        <p:txBody>
          <a:bodyPr vert="horz" wrap="square" lIns="91440" tIns="45720" rIns="91440" bIns="45720" numCol="1" spcCol="215900" anchor="t">
            <a:prstTxWarp prst="textNoShape">
              <a:avLst/>
            </a:prstTxWarp>
          </a:bodyPr>
          <a:lstStyle/>
          <a:p>
            <a:pPr>
              <a:defRPr lang="es-es" sz="1600"/>
            </a:pPr>
            <a:r>
              <a:t>Un objeto </a:t>
            </a:r>
            <a:r>
              <a:rPr lang="es-es" b="1"/>
              <a:t>select</a:t>
            </a:r>
            <a:r>
              <a:t> está compuesto por un array de objetos </a:t>
            </a:r>
            <a:r>
              <a:rPr lang="es-es" b="1"/>
              <a:t>option</a:t>
            </a:r>
            <a:r>
              <a:t>. </a:t>
            </a:r>
          </a:p>
          <a:p>
            <a:pPr>
              <a:defRPr lang="es-es" sz="1600"/>
            </a:pPr>
            <a:r>
              <a:t>El objeto select se suele mostrar como una lista desplegable en la que se selecciona una de las opciones. También existe la opción de realizar selecciones múltiples, dependiendo de cómo se defina el objeto en el documento. </a:t>
            </a:r>
          </a:p>
          <a:p>
            <a:pPr>
              <a:defRPr lang="es-es" sz="1600"/>
            </a:pPr>
            <a:r>
              <a:t>Algunas propiedades pertenecen al objeto select en general, mientras que otras, sólo se pueden aplicar a sus opciones. Podemos detectar la opción seleccionada por el usuario usando la propiedad selectedIndex propia de este objeto, lo cual se puede hacer de las siguientes formas:</a:t>
            </a:r>
          </a:p>
          <a:p>
            <a:pPr marL="82550" indent="0">
              <a:buNone/>
              <a:defRPr lang="es-es" sz="1600"/>
            </a:pP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objetoFormulario.nombreCampoSelect.selectedIndex;</a:t>
            </a:r>
            <a:endParaRPr lang="es-es">
              <a:latin typeface="Courier New" pitchFamily="3" charset="0"/>
              <a:ea typeface="Gill Sans MT" pitchFamily="0" charset="0"/>
              <a:cs typeface="Courier New" pitchFamily="3" charset="0"/>
            </a:endParaRPr>
          </a:p>
          <a:p>
            <a:pPr marL="82550" indent="0">
              <a:buNone/>
              <a:defRPr lang="es-es" sz="1600"/>
            </a:pPr>
            <a:r>
              <a:rPr lang="es-es">
                <a:latin typeface="Courier New" pitchFamily="3" charset="0"/>
                <a:ea typeface="Gill Sans MT" pitchFamily="0" charset="0"/>
                <a:cs typeface="Courier New" pitchFamily="3" charset="0"/>
              </a:rPr>
              <a:t>document.getElementById("idObjetoSelect").selectedIndex</a:t>
            </a:r>
            <a:r>
              <a:t>;</a:t>
            </a:r>
          </a:p>
          <a:p>
            <a:pPr marL="82550" indent="0">
              <a:buNone/>
              <a:defRPr lang="es-es" sz="1600"/>
            </a:pPr>
          </a:p>
          <a:p>
            <a:pPr>
              <a:defRPr lang="es-es" sz="1600"/>
            </a:pPr>
            <a:r>
              <a:t>El valor devuelto por la propiedad </a:t>
            </a:r>
            <a:r>
              <a:rPr lang="es-es" b="1"/>
              <a:t>selectedIndex</a:t>
            </a:r>
            <a:r>
              <a:t> es el índice de la opción actualmente seleccionada.  (los índices comienzan siempre en la posición 0).</a:t>
            </a:r>
          </a:p>
          <a:p>
            <a:pPr>
              <a:defRPr lang="es-es" sz="1600"/>
            </a:pPr>
            <a:r>
              <a:t>Las opciones tienen dos propiedades:  </a:t>
            </a:r>
            <a:r>
              <a:rPr lang="es-es" b="1"/>
              <a:t>text </a:t>
            </a:r>
            <a:r>
              <a:t>y </a:t>
            </a:r>
            <a:r>
              <a:rPr lang="es-es" b="1"/>
              <a:t>value</a:t>
            </a:r>
            <a:r>
              <a:t>, que permiten acceder al texto visible en la lista de selección (text) y al valor interno asociado a cada opción (value). El ejemplo siguiente muestra cómo acceder a estas dos propiedades.</a:t>
            </a:r>
          </a:p>
          <a:p>
            <a:pPr>
              <a:defRPr lang="es-es" sz="1600"/>
            </a:pPr>
            <a:r>
              <a:rPr lang="es-es">
                <a:hlinkClick r:id="rId2"/>
              </a:rPr>
              <a:t>https://www.w3schools.com/jsref/dom_obj_select.asp</a:t>
            </a:r>
            <a:r>
              <a:t> </a:t>
            </a: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7 Rectángulo"/>
          <p:cNvSpPr>
            <a:extLst>
              <a:ext uri="smNativeData">
                <pr:smNativeData xmlns:pr="smNativeData" val="SMDATA_13_yM5K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NE1AACyKwAAECAAACYAAAAIAAAA//////////8="/>
              </a:ext>
            </a:extLst>
          </p:cNvSpPr>
          <p:nvPr/>
        </p:nvSpPr>
        <p:spPr>
          <a:xfrm>
            <a:off x="1115695" y="116840"/>
            <a:ext cx="7632700" cy="6986270"/>
          </a:xfrm>
          <a:prstGeom prst="rect">
            <a:avLst/>
          </a:prstGeom>
          <a:noFill/>
          <a:ln>
            <a:noFill/>
          </a:ln>
          <a:effectLst/>
        </p:spPr>
        <p:txBody>
          <a:bodyPr vert="horz" wrap="square" lIns="91440" tIns="45720" rIns="91440" bIns="45720" numCol="1" spcCol="215900" anchor="t"/>
          <a:lstStyle/>
          <a:p>
            <a:pPr>
              <a:defRPr lang="es-es"/>
            </a:pPr>
            <a:r>
              <a:rPr lang="es-es" sz="1400">
                <a:latin typeface="Consolas" pitchFamily="3" charset="0"/>
                <a:ea typeface="Gill Sans MT" pitchFamily="0" charset="0"/>
                <a:cs typeface="Courier New" pitchFamily="3" charset="0"/>
              </a:rPr>
              <a:t>&lt;!DOCTYPE  html&gt;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&lt;html&gt;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&lt;head&gt;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&lt;meta  http-equiv="content-type"  content="text/html;charset=iso-8859-1"&gt;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&lt;title&gt;Trabajando con un objeto Select&lt;/title&gt;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&lt;script  type="text/javascript"&gt;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function ver() {</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var objProvincias=document.getElementById("provincias");</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var </a:t>
            </a:r>
            <a:r>
              <a:rPr lang="es-es" sz="1400">
                <a:solidFill>
                  <a:srgbClr val="FF0000"/>
                </a:solidFill>
                <a:latin typeface="Consolas" pitchFamily="3" charset="0"/>
                <a:ea typeface="Gill Sans MT" pitchFamily="0" charset="0"/>
                <a:cs typeface="Courier New" pitchFamily="3" charset="0"/>
              </a:rPr>
              <a:t>texto=objProvincias.options[objProvincias.selectedIndex].text</a:t>
            </a:r>
            <a:r>
              <a:rPr lang="es-es" sz="1400">
                <a:latin typeface="Consolas" pitchFamily="3" charset="0"/>
                <a:ea typeface="Gill Sans MT" pitchFamily="0" charset="0"/>
                <a:cs typeface="Courier New" pitchFamily="3" charset="0"/>
              </a:rPr>
              <a: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var </a:t>
            </a:r>
            <a:r>
              <a:rPr lang="es-es" sz="1400">
                <a:solidFill>
                  <a:srgbClr val="FF0000"/>
                </a:solidFill>
                <a:latin typeface="Consolas" pitchFamily="3" charset="0"/>
                <a:ea typeface="Gill Sans MT" pitchFamily="0" charset="0"/>
                <a:cs typeface="Courier New" pitchFamily="3" charset="0"/>
              </a:rPr>
              <a:t>valor=objProvincias.options[objProvincias.selectedIndex].value;</a:t>
            </a:r>
            <a:endParaRPr lang="es-es" sz="1400">
              <a:solidFill>
                <a:srgbClr val="FF0000"/>
              </a:solidFill>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alert("Datos opción seleccionada:\n\nTexto: "+texto+"\nValor: "+valor);</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&lt;/script&gt;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&lt;/head&gt;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&lt;body&gt;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&lt;h1&gt;Trabajando con un objeto Select&lt;/h1&gt;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&lt;form id="formulario" action="pagina.php"&gt;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&lt;p&gt;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&lt;label for="provincias"&gt;Seleccione provincia: &lt;/label&gt;</a:t>
            </a:r>
            <a:endParaRPr lang="es-es" sz="1400">
              <a:latin typeface="Consolas" pitchFamily="3" charset="0"/>
              <a:ea typeface="Gill Sans MT" pitchFamily="0" charset="0"/>
              <a:cs typeface="Courier New" pitchFamily="3" charset="0"/>
            </a:endParaRPr>
          </a:p>
          <a:p>
            <a:pPr>
              <a:defRPr lang="es-es"/>
            </a:pPr>
            <a:r>
              <a:rPr lang="es-es" sz="1400">
                <a:solidFill>
                  <a:srgbClr val="00B050"/>
                </a:solidFill>
                <a:latin typeface="Consolas" pitchFamily="3" charset="0"/>
                <a:ea typeface="Gill Sans MT" pitchFamily="0" charset="0"/>
                <a:cs typeface="Courier New" pitchFamily="3" charset="0"/>
              </a:rPr>
              <a:t>        &lt;select name="provincias" id="provincias"&gt;</a:t>
            </a:r>
            <a:endParaRPr lang="es-es" sz="1400">
              <a:solidFill>
                <a:srgbClr val="00B050"/>
              </a:solidFill>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&lt;option value="C"&gt;La Coruña&lt;/option&gt;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&lt;option value="LU"&gt;Lugo&lt;/option&gt;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&lt;option value="OU"&gt;Ourense&lt;/option&gt;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&lt;option value="PO"&gt;Pontevedra&lt;/option&gt;</a:t>
            </a:r>
            <a:endParaRPr lang="es-es" sz="1400">
              <a:latin typeface="Consolas" pitchFamily="3" charset="0"/>
              <a:ea typeface="Gill Sans MT" pitchFamily="0" charset="0"/>
              <a:cs typeface="Courier New" pitchFamily="3" charset="0"/>
            </a:endParaRPr>
          </a:p>
          <a:p>
            <a:pPr>
              <a:defRPr lang="es-es"/>
            </a:pPr>
            <a:r>
              <a:rPr lang="es-es" sz="1400">
                <a:solidFill>
                  <a:srgbClr val="00B050"/>
                </a:solidFill>
                <a:latin typeface="Consolas" pitchFamily="3" charset="0"/>
                <a:ea typeface="Gill Sans MT" pitchFamily="0" charset="0"/>
                <a:cs typeface="Courier New" pitchFamily="3" charset="0"/>
              </a:rPr>
              <a:t>        &lt;/select&gt;</a:t>
            </a:r>
            <a:endParaRPr lang="es-es" sz="1400">
              <a:solidFill>
                <a:srgbClr val="00B050"/>
              </a:solidFill>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&lt;/p&gt;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Selecciona una opción y pulsa el botón.</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&lt;input type="button" name="boton" value="Consultar opción" onclick="ver()"/&gt;</a:t>
            </a:r>
            <a:endParaRPr lang="es-es" sz="1400">
              <a:latin typeface="Consolas" pitchFamily="3" charset="0"/>
              <a:ea typeface="Gill Sans MT" pitchFamily="0" charset="0"/>
              <a:cs typeface="Courier New" pitchFamily="3" charset="0"/>
            </a:endParaRPr>
          </a:p>
          <a:p>
            <a:pPr>
              <a:defRPr lang="es-es"/>
            </a:pPr>
            <a:r>
              <a:rPr lang="es-es" sz="1400">
                <a:latin typeface="Consolas" pitchFamily="3" charset="0"/>
                <a:ea typeface="Gill Sans MT" pitchFamily="0" charset="0"/>
                <a:cs typeface="Courier New" pitchFamily="3" charset="0"/>
              </a:rPr>
              <a:t>    &lt;/form&gt;  &lt;/body&gt;&lt;/html&gt;</a:t>
            </a:r>
            <a:endParaRPr lang="es-es" sz="1400">
              <a:latin typeface="Consolas"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AQBQAAEAAAACYAAAAIAAAAASAAAAAAAAA="/>
              </a:ext>
            </a:extLst>
          </p:cNvSpPr>
          <p:nvPr>
            <p:ph type="title"/>
          </p:nvPr>
        </p:nvSpPr>
        <p:spPr>
          <a:xfrm>
            <a:off x="1115695" y="188595"/>
            <a:ext cx="7818120" cy="634365"/>
          </a:xfrm>
        </p:spPr>
        <p:txBody>
          <a:bodyPr vert="horz" wrap="square" lIns="91440" tIns="45720" rIns="91440" bIns="45720" numCol="1" spcCol="215900" anchor="ctr">
            <a:prstTxWarp prst="textNoShape">
              <a:avLst/>
            </a:prstTxWarp>
          </a:bodyPr>
          <a:lstStyle/>
          <a:p>
            <a:pPr>
              <a:defRPr lang="es-es"/>
            </a:pPr>
            <a:r>
              <a:rPr lang="es-es" sz="3200"/>
              <a:t>Propiedades y métodos del objeto Select</a:t>
            </a:r>
            <a:endParaRPr lang="es-es" sz="3200"/>
          </a:p>
        </p:txBody>
      </p:sp>
      <p:graphicFrame>
        <p:nvGraphicFramePr>
          <p:cNvPr id="3" name=""/>
          <p:cNvGraphicFramePr>
            <a:graphicFrameLocks noGrp="1"/>
          </p:cNvGraphicFramePr>
          <p:nvPr/>
        </p:nvGraphicFramePr>
        <p:xfrm>
          <a:off x="1187450" y="1006475"/>
          <a:ext cx="7497445" cy="1135380"/>
        </p:xfrm>
        <a:graphic>
          <a:graphicData uri="http://schemas.openxmlformats.org/drawingml/2006/table">
            <a:tbl>
              <a:tblPr>
                <a:noFill/>
              </a:tblPr>
              <a:tblGrid>
                <a:gridCol w="1871980"/>
                <a:gridCol w="5625465"/>
              </a:tblGrid>
              <a:tr h="179705">
                <a:tc gridSpan="2">
                  <a:txBody>
                    <a:bodyPr vert="horz" wrap="square" numCol="1"/>
                    <a:lstStyle/>
                    <a:p>
                      <a:pPr marL="0" marR="0" indent="0" algn="ctr">
                        <a:spcAft>
                          <a:spcPts val="0"/>
                        </a:spcAft>
                        <a:buNone/>
                        <a:defRPr lang="es-es" b="1">
                          <a:solidFill>
                            <a:srgbClr val="FFFFFF"/>
                          </a:solidFill>
                        </a:defRPr>
                      </a:pPr>
                      <a:r>
                        <a:rPr lang="es-es" sz="2000"/>
                        <a:t>Colecciones </a:t>
                      </a:r>
                      <a:endParaRPr lang="es-es" sz="2400">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179705"/>
                  </a:ext>
                </a:extLst>
              </a:tr>
              <a:tr h="179705">
                <a:tc>
                  <a:txBody>
                    <a:bodyPr vert="horz" wrap="square" numCol="1"/>
                    <a:lstStyle/>
                    <a:p>
                      <a:pPr marL="0" marR="0" indent="0" algn="ctr">
                        <a:lnSpc>
                          <a:spcPct val="115000"/>
                        </a:lnSpc>
                        <a:spcAft>
                          <a:spcPts val="0"/>
                        </a:spcAft>
                        <a:buNone/>
                        <a:defRPr lang="es-es">
                          <a:solidFill>
                            <a:srgbClr val="000000"/>
                          </a:solidFill>
                        </a:defRPr>
                      </a:pPr>
                      <a:r>
                        <a:rPr sz="1600" noProof="1"/>
                        <a:t>Colección</a:t>
                      </a:r>
                      <a:endParaRPr lang="es-es" sz="16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sz="1600" noProof="1"/>
                        <a:t>Descripción</a:t>
                      </a:r>
                      <a:endParaRPr lang="es-es" sz="1600">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just">
                        <a:lnSpc>
                          <a:spcPct val="115000"/>
                        </a:lnSpc>
                        <a:spcAft>
                          <a:spcPts val="0"/>
                        </a:spcAft>
                        <a:buNone/>
                        <a:defRPr lang="es-es">
                          <a:solidFill>
                            <a:srgbClr val="000000"/>
                          </a:solidFill>
                        </a:defRPr>
                      </a:pPr>
                      <a:r>
                        <a:rPr sz="1600" noProof="1"/>
                        <a:t>options</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Devuelve el conjunto de opciones (elementos &lt;option&gt;).</a:t>
                      </a:r>
                      <a:endParaRPr lang="es-es" sz="16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bl>
          </a:graphicData>
        </a:graphic>
      </p:graphicFrame>
      <p:graphicFrame>
        <p:nvGraphicFramePr>
          <p:cNvPr id="4" name=""/>
          <p:cNvGraphicFramePr>
            <a:graphicFrameLocks noGrp="1"/>
          </p:cNvGraphicFramePr>
          <p:nvPr/>
        </p:nvGraphicFramePr>
        <p:xfrm>
          <a:off x="1187450" y="2289175"/>
          <a:ext cx="7499350" cy="3603625"/>
        </p:xfrm>
        <a:graphic>
          <a:graphicData uri="http://schemas.openxmlformats.org/drawingml/2006/table">
            <a:tbl>
              <a:tblPr>
                <a:noFill/>
              </a:tblPr>
              <a:tblGrid>
                <a:gridCol w="1238885"/>
                <a:gridCol w="6260465"/>
              </a:tblGrid>
              <a:tr h="179705">
                <a:tc gridSpan="2">
                  <a:txBody>
                    <a:bodyPr vert="horz" wrap="square" numCol="1"/>
                    <a:lstStyle/>
                    <a:p>
                      <a:pPr marL="0" marR="0" indent="0" algn="ctr">
                        <a:spcAft>
                          <a:spcPts val="0"/>
                        </a:spcAft>
                        <a:buNone/>
                        <a:defRPr lang="es-es" b="1">
                          <a:solidFill>
                            <a:srgbClr val="FFFFFF"/>
                          </a:solidFill>
                        </a:defRPr>
                      </a:pPr>
                      <a:r>
                        <a:rPr sz="1600" noProof="1"/>
                        <a:t>Propiedades del objeto select</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179705"/>
                  </a:ext>
                </a:extLst>
              </a:tr>
              <a:tr h="179705">
                <a:tc>
                  <a:txBody>
                    <a:bodyPr vert="horz" wrap="square" numCol="1"/>
                    <a:lstStyle/>
                    <a:p>
                      <a:pPr marL="0" marR="0" indent="0" algn="ctr">
                        <a:lnSpc>
                          <a:spcPct val="115000"/>
                        </a:lnSpc>
                        <a:spcAft>
                          <a:spcPts val="0"/>
                        </a:spcAft>
                        <a:buNone/>
                        <a:defRPr lang="es-es">
                          <a:solidFill>
                            <a:srgbClr val="000000"/>
                          </a:solidFill>
                        </a:defRPr>
                      </a:pPr>
                      <a:r>
                        <a:rPr noProof="1"/>
                        <a:t>Propiedad</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sz="1600" noProof="1"/>
                        <a:t>Descripción</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disabled </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si el objeto select está o no desactivado. </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form</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Devuelve la referencia al formulario que contiene ese campo de texto.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length</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Devuelve el número de opciones que hay en el objeto select.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multiple</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valor del atributo multiple de un objeto select.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name</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valor del atributo name de un objeto select.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selectIndex</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índice del elemento seleccionado en un objeto select.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size</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Ajusta o devuelve el número de elementos visibles en un objeto select.</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sz="1400" noProof="1"/>
                        <a:t>type</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Devuelve el tipo de selección que se puede realizar (select-one o select-multiple).</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bl>
          </a:graphicData>
        </a:graphic>
      </p:graphicFrame>
      <p:graphicFrame>
        <p:nvGraphicFramePr>
          <p:cNvPr id="5" name=""/>
          <p:cNvGraphicFramePr>
            <a:graphicFrameLocks noGrp="1"/>
          </p:cNvGraphicFramePr>
          <p:nvPr/>
        </p:nvGraphicFramePr>
        <p:xfrm>
          <a:off x="1187450" y="5085080"/>
          <a:ext cx="7499350" cy="1400175"/>
        </p:xfrm>
        <a:graphic>
          <a:graphicData uri="http://schemas.openxmlformats.org/drawingml/2006/table">
            <a:tbl>
              <a:tblPr>
                <a:noFill/>
              </a:tblPr>
              <a:tblGrid>
                <a:gridCol w="1800225"/>
                <a:gridCol w="5699125"/>
              </a:tblGrid>
              <a:tr h="179705">
                <a:tc gridSpan="2">
                  <a:txBody>
                    <a:bodyPr vert="horz" wrap="square" numCol="1"/>
                    <a:lstStyle/>
                    <a:p>
                      <a:pPr marL="0" marR="0" indent="0" algn="ctr">
                        <a:spcAft>
                          <a:spcPts val="0"/>
                        </a:spcAft>
                        <a:buNone/>
                        <a:defRPr lang="es-es" b="1">
                          <a:solidFill>
                            <a:srgbClr val="FFFFFF"/>
                          </a:solidFill>
                        </a:defRPr>
                      </a:pPr>
                      <a:r>
                        <a:rPr sz="1600" noProof="1"/>
                        <a:t>Métodos del objeto select</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179705"/>
                  </a:ext>
                </a:extLst>
              </a:tr>
              <a:tr h="179705">
                <a:tc>
                  <a:txBody>
                    <a:bodyPr vert="horz" wrap="square" numCol="1"/>
                    <a:lstStyle/>
                    <a:p>
                      <a:pPr marL="0" marR="0" indent="0" algn="ctr">
                        <a:lnSpc>
                          <a:spcPct val="115000"/>
                        </a:lnSpc>
                        <a:spcAft>
                          <a:spcPts val="0"/>
                        </a:spcAft>
                        <a:buNone/>
                        <a:defRPr lang="es-es">
                          <a:solidFill>
                            <a:srgbClr val="000000"/>
                          </a:solidFill>
                        </a:defRPr>
                      </a:pPr>
                      <a:r>
                        <a:rPr noProof="1"/>
                        <a:t>Método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sz="1600" noProof="1"/>
                        <a:t>Descripción</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just">
                        <a:lnSpc>
                          <a:spcPct val="115000"/>
                        </a:lnSpc>
                        <a:spcAft>
                          <a:spcPts val="0"/>
                        </a:spcAft>
                        <a:buNone/>
                        <a:defRPr lang="es-es">
                          <a:solidFill>
                            <a:srgbClr val="000000"/>
                          </a:solidFill>
                        </a:defRPr>
                      </a:pPr>
                      <a:r>
                        <a:rPr sz="1400" noProof="1"/>
                        <a:t>add(opción,posición)</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Añade una opción a la lista en una posición.</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just">
                        <a:lnSpc>
                          <a:spcPct val="115000"/>
                        </a:lnSpc>
                        <a:spcAft>
                          <a:spcPts val="0"/>
                        </a:spcAft>
                        <a:buNone/>
                        <a:defRPr lang="es-es">
                          <a:solidFill>
                            <a:srgbClr val="000000"/>
                          </a:solidFill>
                        </a:defRPr>
                      </a:pPr>
                      <a:r>
                        <a:rPr sz="1400" noProof="1"/>
                        <a:t>remove(índice)</a:t>
                      </a:r>
                      <a:endParaRPr lang="es-es" sz="16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400" noProof="1"/>
                        <a:t>Elimina la opción de la posición índice en la lista,</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bl>
          </a:graphicData>
        </a:graphic>
      </p:graphicFrame>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IM2AACBBQAAEAAAACYAAAAIAAAAASAAAAAAAAA="/>
              </a:ext>
            </a:extLst>
          </p:cNvSpPr>
          <p:nvPr>
            <p:ph type="title"/>
          </p:nvPr>
        </p:nvSpPr>
        <p:spPr>
          <a:xfrm>
            <a:off x="1115695" y="188595"/>
            <a:ext cx="7745730" cy="706120"/>
          </a:xfrm>
        </p:spPr>
        <p:txBody>
          <a:bodyPr vert="horz" wrap="square" lIns="91440" tIns="45720" rIns="91440" bIns="45720" numCol="1" spcCol="215900" anchor="ctr">
            <a:prstTxWarp prst="textNoShape">
              <a:avLst/>
            </a:prstTxWarp>
          </a:bodyPr>
          <a:lstStyle/>
          <a:p>
            <a:pPr>
              <a:defRPr lang="es-es"/>
            </a:pPr>
            <a:r>
              <a:t>Pasando objetos a funciones (this)</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rBgAA6wYAAPU2AACWKAAAEAAAACYAAAAIAAAAASAAAAAAAAA="/>
              </a:ext>
            </a:extLst>
          </p:cNvSpPr>
          <p:nvPr>
            <p:ph type="body" idx="1"/>
          </p:nvPr>
        </p:nvSpPr>
        <p:spPr>
          <a:xfrm>
            <a:off x="1043305" y="1124585"/>
            <a:ext cx="7890510" cy="5473065"/>
          </a:xfrm>
        </p:spPr>
        <p:txBody>
          <a:bodyPr vert="horz" wrap="square" lIns="91440" tIns="45720" rIns="91440" bIns="45720" numCol="1" spcCol="215900" anchor="t">
            <a:prstTxWarp prst="textNoShape">
              <a:avLst/>
            </a:prstTxWarp>
          </a:bodyPr>
          <a:lstStyle/>
          <a:p>
            <a:pPr>
              <a:defRPr lang="es-es" sz="1800"/>
            </a:pPr>
            <a:r>
              <a:rPr noProof="1"/>
              <a:t>En JavaScript disponemos de un método que nos permite llamar a una función, pasándole directamente la referencia del objeto, sin tener que usar variables globales o referenciar al objeto al comienzo de cada función.</a:t>
            </a:r>
            <a:endParaRPr noProof="1"/>
          </a:p>
          <a:p>
            <a:pPr>
              <a:defRPr lang="es-es" sz="1800"/>
            </a:pPr>
            <a:r>
              <a:rPr noProof="1"/>
              <a:t>Para conseguir hacerlo necesitamos usar la palabra reservada </a:t>
            </a:r>
            <a:r>
              <a:rPr b="1" noProof="1"/>
              <a:t>this</a:t>
            </a:r>
            <a:r>
              <a:rPr noProof="1"/>
              <a:t>. Por ejemplo, si tenemos un botón y queremos que al hacer clic sobre él se realice alguna operación, programamos una función para y llamamos a dicha función con el evento </a:t>
            </a:r>
            <a:r>
              <a:rPr b="1" noProof="1"/>
              <a:t>onclic</a:t>
            </a:r>
            <a:r>
              <a:rPr noProof="1"/>
              <a:t> dentro del HTML de definición del botón. Si dentro de esa función usamos la palabra </a:t>
            </a:r>
            <a:r>
              <a:rPr b="1" noProof="1"/>
              <a:t>this</a:t>
            </a:r>
            <a:r>
              <a:rPr noProof="1"/>
              <a:t> estaremos haciendo referencia al objeto en el cuál hemos hecho clic, que en este caso será el botón. El uso de </a:t>
            </a:r>
            <a:r>
              <a:rPr b="1" noProof="1"/>
              <a:t>this</a:t>
            </a:r>
            <a:r>
              <a:rPr noProof="1"/>
              <a:t> nos permite evitar usar variables globales y hacer scripts más genéricos.</a:t>
            </a:r>
            <a:endParaRPr noProof="1"/>
          </a:p>
          <a:p>
            <a:pPr>
              <a:defRPr lang="es-es" sz="1800"/>
            </a:pPr>
            <a:r>
              <a:rPr noProof="1"/>
              <a:t>En el siguiente ejemplo, cada vez que hagamos clic en alguno de los objetos del formulario, llamaremos a la función </a:t>
            </a:r>
            <a:r>
              <a:rPr b="1" noProof="1"/>
              <a:t>ver() </a:t>
            </a:r>
            <a:r>
              <a:rPr noProof="1"/>
              <a:t>pasándole </a:t>
            </a:r>
            <a:r>
              <a:rPr b="1" noProof="1"/>
              <a:t>this</a:t>
            </a:r>
            <a:r>
              <a:rPr noProof="1"/>
              <a:t> (referencia al propio objeto) como parámetro. La función </a:t>
            </a:r>
            <a:r>
              <a:rPr b="1" noProof="1"/>
              <a:t>ver()</a:t>
            </a:r>
            <a:r>
              <a:rPr noProof="1"/>
              <a:t> recibe ese parámetro y lo almacena en la variable objeto, accediendo a sus propiedades: </a:t>
            </a:r>
            <a:r>
              <a:rPr b="1" noProof="1"/>
              <a:t>name</a:t>
            </a:r>
            <a:r>
              <a:rPr noProof="1"/>
              <a:t>, </a:t>
            </a:r>
            <a:r>
              <a:rPr b="1" noProof="1"/>
              <a:t>id</a:t>
            </a:r>
            <a:r>
              <a:rPr noProof="1"/>
              <a:t>, </a:t>
            </a:r>
            <a:r>
              <a:rPr b="1" noProof="1"/>
              <a:t>value</a:t>
            </a:r>
            <a:r>
              <a:rPr noProof="1"/>
              <a:t> y </a:t>
            </a:r>
            <a:r>
              <a:rPr b="1" noProof="1"/>
              <a:t>type</a:t>
            </a:r>
            <a:r>
              <a:rPr noProof="1"/>
              <a:t>. </a:t>
            </a:r>
            <a:endParaRPr noProof="1"/>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L///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DyBQAAEAAAACYAAAAIAAAAAQAAAAAAAAA="/>
              </a:ext>
            </a:extLst>
          </p:cNvSpPr>
          <p:nvPr>
            <p:ph type="title"/>
          </p:nvPr>
        </p:nvSpPr>
        <p:spPr>
          <a:xfrm>
            <a:off x="1115695" y="188595"/>
            <a:ext cx="7818120" cy="777875"/>
          </a:xfrm>
        </p:spPr>
        <p:txBody>
          <a:bodyPr/>
          <a:lstStyle/>
          <a:p>
            <a:pPr>
              <a:defRPr lang="es-es"/>
            </a:pPr>
            <a:r>
              <a:t>Acceso al objeto formulario</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CAYAAPU2AAAHKQAAEAAAACYAAAAIAAAAASAAAAAAAAA="/>
              </a:ext>
            </a:extLst>
          </p:cNvSpPr>
          <p:nvPr>
            <p:ph type="body" idx="1"/>
          </p:nvPr>
        </p:nvSpPr>
        <p:spPr>
          <a:xfrm>
            <a:off x="1115695" y="980440"/>
            <a:ext cx="7818120" cy="5688965"/>
          </a:xfrm>
        </p:spPr>
        <p:txBody>
          <a:bodyPr vert="horz" wrap="square" lIns="91440" tIns="45720" rIns="91440" bIns="45720" numCol="1" spcCol="215900" anchor="t">
            <a:prstTxWarp prst="textNoShape">
              <a:avLst/>
            </a:prstTxWarp>
          </a:bodyPr>
          <a:lstStyle/>
          <a:p>
            <a:pPr>
              <a:defRPr lang="es-es" sz="2000"/>
            </a:pPr>
            <a:r>
              <a:t>Hay varias formas de acceder al objeto formulario</a:t>
            </a:r>
          </a:p>
          <a:p>
            <a:pPr marL="82550" indent="0">
              <a:buNone/>
              <a:defRPr lang="es-es" sz="2000"/>
            </a:pPr>
            <a:r>
              <a:rPr lang="en-us">
                <a:latin typeface="Consolas" pitchFamily="3" charset="0"/>
                <a:ea typeface="Gill Sans MT" pitchFamily="0" charset="0"/>
                <a:cs typeface="Courier New" pitchFamily="3" charset="0"/>
              </a:rPr>
              <a:t>&lt;form  id=“form1" name="contactar" action="..."&gt;     ...</a:t>
            </a:r>
            <a:endParaRPr lang="en-us">
              <a:latin typeface="Consolas" pitchFamily="3" charset="0"/>
              <a:ea typeface="Gill Sans MT" pitchFamily="0" charset="0"/>
              <a:cs typeface="Courier New" pitchFamily="3" charset="0"/>
            </a:endParaRPr>
          </a:p>
          <a:p>
            <a:pPr marL="82550" indent="0">
              <a:buNone/>
              <a:defRPr lang="es-es" sz="2000"/>
            </a:pPr>
            <a:r>
              <a:rPr lang="en-us">
                <a:latin typeface="Consolas" pitchFamily="3" charset="0"/>
                <a:ea typeface="Gill Sans MT" pitchFamily="0" charset="0"/>
                <a:cs typeface="Courier New" pitchFamily="3" charset="0"/>
              </a:rPr>
              <a:t>&lt;/form&gt;</a:t>
            </a:r>
            <a:endParaRPr lang="en-us">
              <a:latin typeface="Consolas" pitchFamily="3" charset="0"/>
              <a:ea typeface="Gill Sans MT" pitchFamily="0" charset="0"/>
              <a:cs typeface="Courier New" pitchFamily="3" charset="0"/>
            </a:endParaRPr>
          </a:p>
          <a:p>
            <a:pPr>
              <a:defRPr lang="es-es" sz="2000"/>
            </a:pPr>
            <a:r>
              <a:rPr noProof="1"/>
              <a:t>A través del método getElementById del DOM</a:t>
            </a:r>
            <a:endParaRPr noProof="1"/>
          </a:p>
          <a:p>
            <a:pPr marL="82550" indent="0">
              <a:buNone/>
              <a:defRPr lang="es-es" sz="2000"/>
            </a:pPr>
            <a:r>
              <a:rPr lang="es-es">
                <a:latin typeface="Consolas" pitchFamily="3" charset="0"/>
                <a:ea typeface="Gill Sans MT" pitchFamily="0" charset="0"/>
                <a:cs typeface="Courier New" pitchFamily="3" charset="0"/>
              </a:rPr>
              <a:t>var formulario = document.</a:t>
            </a:r>
            <a:r>
              <a:rPr lang="es-es">
                <a:solidFill>
                  <a:srgbClr val="FF0000"/>
                </a:solidFill>
                <a:latin typeface="Consolas" pitchFamily="3" charset="0"/>
                <a:ea typeface="Gill Sans MT" pitchFamily="0" charset="0"/>
                <a:cs typeface="Courier New" pitchFamily="3" charset="0"/>
              </a:rPr>
              <a:t>getElementById</a:t>
            </a:r>
            <a:r>
              <a:rPr lang="es-es">
                <a:latin typeface="Consolas" pitchFamily="3" charset="0"/>
                <a:ea typeface="Gill Sans MT" pitchFamily="0" charset="0"/>
                <a:cs typeface="Courier New" pitchFamily="3" charset="0"/>
              </a:rPr>
              <a:t>("form1");</a:t>
            </a:r>
            <a:endParaRPr lang="es-es">
              <a:latin typeface="Consolas" pitchFamily="3" charset="0"/>
              <a:ea typeface="Gill Sans MT" pitchFamily="0" charset="0"/>
              <a:cs typeface="Courier New" pitchFamily="3" charset="0"/>
            </a:endParaRPr>
          </a:p>
          <a:p>
            <a:pPr>
              <a:defRPr lang="es-es" sz="2000"/>
            </a:pPr>
            <a:r>
              <a:rPr noProof="1"/>
              <a:t>A través del método getElementByTagName del DOM</a:t>
            </a:r>
            <a:endParaRPr noProof="1"/>
          </a:p>
          <a:p>
            <a:pPr marL="82550" indent="0">
              <a:buNone/>
              <a:defRPr lang="es-es" sz="2000"/>
            </a:pPr>
            <a:r>
              <a:rPr lang="es-es">
                <a:latin typeface="Consolas" pitchFamily="3" charset="0"/>
                <a:ea typeface="Gill Sans MT" pitchFamily="0" charset="0"/>
                <a:cs typeface="Courier New" pitchFamily="3" charset="0"/>
              </a:rPr>
              <a:t>var formularios = document.</a:t>
            </a:r>
            <a:r>
              <a:rPr lang="es-es">
                <a:solidFill>
                  <a:srgbClr val="FF0000"/>
                </a:solidFill>
                <a:latin typeface="Consolas" pitchFamily="3" charset="0"/>
                <a:ea typeface="Gill Sans MT" pitchFamily="0" charset="0"/>
                <a:cs typeface="Courier New" pitchFamily="3" charset="0"/>
              </a:rPr>
              <a:t>getElementsByTagName</a:t>
            </a:r>
            <a:r>
              <a:rPr lang="es-es">
                <a:latin typeface="Consolas" pitchFamily="3" charset="0"/>
                <a:ea typeface="Gill Sans MT" pitchFamily="0" charset="0"/>
                <a:cs typeface="Courier New" pitchFamily="3" charset="0"/>
              </a:rPr>
              <a:t>("form1");</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var primerFormulario = formularios[0];</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 primer formulario del documento</a:t>
            </a:r>
            <a:endParaRPr lang="es-es">
              <a:latin typeface="Consolas" pitchFamily="3" charset="0"/>
              <a:ea typeface="Gill Sans MT" pitchFamily="0" charset="0"/>
              <a:cs typeface="Courier New" pitchFamily="3" charset="0"/>
            </a:endParaRPr>
          </a:p>
          <a:p>
            <a:pPr marL="82550" indent="0">
              <a:buNone/>
              <a:defRPr lang="es-es" sz="2000"/>
            </a:pPr>
            <a:r>
              <a:rPr noProof="1">
                <a:latin typeface="Consolas" pitchFamily="3" charset="0"/>
                <a:ea typeface="Gill Sans MT" pitchFamily="0" charset="0"/>
                <a:cs typeface="Courier New" pitchFamily="3" charset="0"/>
              </a:rPr>
              <a:t>var primerFormulario = document.getElementsByTagName("form")[0] ;</a:t>
            </a:r>
            <a:endParaRPr lang="es-es">
              <a:latin typeface="Consolas" pitchFamily="3" charset="0"/>
              <a:ea typeface="Gill Sans MT" pitchFamily="0" charset="0"/>
              <a:cs typeface="Courier New" pitchFamily="3" charset="0"/>
            </a:endParaRPr>
          </a:p>
          <a:p>
            <a:pPr>
              <a:defRPr lang="es-es" sz="2000"/>
            </a:pPr>
            <a:endParaRPr lang="es-es">
              <a:latin typeface="Consolas" pitchFamily="3" charset="0"/>
              <a:ea typeface="Gill Sans MT" pitchFamily="0" charset="0"/>
              <a:cs typeface="Gill Sans MT" pitchFamily="0" charset="0"/>
            </a:endParaRPr>
          </a:p>
          <a:p>
            <a:pPr>
              <a:defRPr lang="es-es" sz="2000"/>
            </a:p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BwAAMgAAAPU2AABgAwAAEAAAACYAAAAIAAAAASAAAAAAAAA="/>
              </a:ext>
            </a:extLst>
          </p:cNvSpPr>
          <p:nvPr>
            <p:ph type="title"/>
          </p:nvPr>
        </p:nvSpPr>
        <p:spPr>
          <a:xfrm>
            <a:off x="1187450" y="31750"/>
            <a:ext cx="7746365" cy="516890"/>
          </a:xfrm>
        </p:spPr>
        <p:txBody>
          <a:bodyPr vert="horz" wrap="square" lIns="91440" tIns="45720" rIns="91440" bIns="45720" numCol="1" spcCol="215900" anchor="ctr">
            <a:prstTxWarp prst="textNoShape">
              <a:avLst/>
            </a:prstTxWarp>
          </a:bodyPr>
          <a:lstStyle/>
          <a:p>
            <a:pPr>
              <a:defRPr lang="es-es"/>
            </a:pPr>
            <a:r>
              <a:t>Pasando objetos a funciones (this)</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dBgAAYAMAAPU2AAB4KQAAEAAAACYAAAAIAAAAASAAAAAAAAA="/>
              </a:ext>
            </a:extLst>
          </p:cNvSpPr>
          <p:nvPr>
            <p:ph type="body" idx="1"/>
          </p:nvPr>
        </p:nvSpPr>
        <p:spPr>
          <a:xfrm>
            <a:off x="1115695" y="548640"/>
            <a:ext cx="7818120" cy="6192520"/>
          </a:xfrm>
        </p:spPr>
        <p:txBody>
          <a:bodyPr vert="horz" wrap="square" lIns="91440" tIns="45720" rIns="91440" bIns="45720" numCol="1" spcCol="215900" anchor="t">
            <a:prstTxWarp prst="textNoShape">
              <a:avLst/>
            </a:prstTxWarp>
          </a:bodyPr>
          <a:lstStyle/>
          <a:p>
            <a:pPr marL="82550" indent="0">
              <a:buNone/>
              <a:defRPr lang="es-es"/>
            </a:pPr>
            <a:r>
              <a:rPr lang="es-es" sz="900">
                <a:latin typeface="Courier New" pitchFamily="3" charset="0"/>
                <a:ea typeface="Gill Sans MT" pitchFamily="0" charset="0"/>
                <a:cs typeface="Courier New" pitchFamily="3" charset="0"/>
              </a:rPr>
              <a:t>&lt;!DOCTYPE  html&gt; &lt;head&gt;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&lt;meta  http-equiv="content-type"  content="text/html;charset=iso-8859-1"&gt;  &lt;title&gt;Uso de la palabra reservada this&lt;/title&gt;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&lt;script  type="text/javascript"&gt;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function ver(objeto){</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var atrName=objeto.name;</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var atrId=objeto.id;</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var atrValue=objeto.value;</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var atrType=objeto.type;</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var mensaje="Datos del objeto:\n\n";</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mensaje+="   name : " + atrName + "\n";</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mensaje+="   id   : " + atrId + "\n";</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mensaje+="   value: " + atrValue + "\n";</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mensaje+="   type : " + atrType;</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alert(mensaje);</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&lt;/script&gt; &lt;/head&gt;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&lt;body&gt;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&lt;form id="formulario" action="pagina.php"&gt;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&lt;p&gt;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&lt;label for="nom"&gt;Nombre: &lt;/label&gt;  &lt;input type="text" name="nom" id="nom" value="Ana" onclick="</a:t>
            </a:r>
            <a:r>
              <a:rPr lang="es-es" sz="900" b="1">
                <a:solidFill>
                  <a:srgbClr val="FF0000"/>
                </a:solidFill>
                <a:latin typeface="Courier New" pitchFamily="3" charset="0"/>
                <a:ea typeface="Gill Sans MT" pitchFamily="0" charset="0"/>
                <a:cs typeface="Courier New" pitchFamily="3" charset="0"/>
              </a:rPr>
              <a:t>ver(this)</a:t>
            </a:r>
            <a:r>
              <a:rPr lang="es-es" sz="900">
                <a:latin typeface="Courier New" pitchFamily="3" charset="0"/>
                <a:ea typeface="Gill Sans MT" pitchFamily="0" charset="0"/>
                <a:cs typeface="Courier New" pitchFamily="3" charset="0"/>
              </a:rPr>
              <a:t>"/&gt;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&lt;label for="apel"&gt;Apellidos: &lt;/label&gt;   &lt;input type="text" name="ape" id="ape" value="Paz" onclick="</a:t>
            </a:r>
            <a:r>
              <a:rPr lang="es-es" sz="900" b="1">
                <a:solidFill>
                  <a:srgbClr val="FF0000"/>
                </a:solidFill>
                <a:latin typeface="Courier New" pitchFamily="3" charset="0"/>
                <a:ea typeface="Gill Sans MT" pitchFamily="0" charset="0"/>
                <a:cs typeface="Courier New" pitchFamily="3" charset="0"/>
              </a:rPr>
              <a:t>ver(this)</a:t>
            </a:r>
            <a:r>
              <a:rPr lang="es-es" sz="900">
                <a:latin typeface="Courier New" pitchFamily="3" charset="0"/>
                <a:ea typeface="Gill Sans MT" pitchFamily="0" charset="0"/>
                <a:cs typeface="Courier New" pitchFamily="3" charset="0"/>
              </a:rPr>
              <a:t>"/&gt;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&lt;label for="eda"&gt;Edad: &lt;/label&gt;   &lt;input type="text" name="eda" id="eda" value="55" onclick="</a:t>
            </a:r>
            <a:r>
              <a:rPr lang="es-es" sz="900" b="1">
                <a:solidFill>
                  <a:srgbClr val="FF0000"/>
                </a:solidFill>
                <a:latin typeface="Courier New" pitchFamily="3" charset="0"/>
                <a:ea typeface="Gill Sans MT" pitchFamily="0" charset="0"/>
                <a:cs typeface="Courier New" pitchFamily="3" charset="0"/>
              </a:rPr>
              <a:t>ver(this)</a:t>
            </a:r>
            <a:r>
              <a:rPr lang="es-es" sz="900">
                <a:latin typeface="Courier New" pitchFamily="3" charset="0"/>
                <a:ea typeface="Gill Sans MT" pitchFamily="0" charset="0"/>
                <a:cs typeface="Courier New" pitchFamily="3" charset="0"/>
              </a:rPr>
              <a:t>"/&gt;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&lt;label for="pais"&gt;Pais: &lt;/label&gt; </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&lt;input type="radio" name="pais" id="p1" value="ES" onclick="ver(this)"/&gt; &lt;label for="p1"&gt;España&lt;/label&gt; </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&lt;input type="radio" name="pais" id="p2" value="FR" onclick="ver(this)"/&gt; &lt;label for="p2"&gt;Francia&lt;/label&gt;  </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&lt;/p&gt;  </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Haga click en cada uno de los campos para ver más información.</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&lt;/form&gt;</a:t>
            </a:r>
            <a:endParaRPr lang="es-es" sz="900">
              <a:latin typeface="Courier New" pitchFamily="3" charset="0"/>
              <a:ea typeface="Gill Sans MT" pitchFamily="0" charset="0"/>
              <a:cs typeface="Courier New" pitchFamily="3" charset="0"/>
            </a:endParaRPr>
          </a:p>
          <a:p>
            <a:pPr marL="82550" indent="0">
              <a:buNone/>
              <a:defRPr lang="es-es"/>
            </a:pPr>
            <a:r>
              <a:rPr lang="es-es" sz="900">
                <a:latin typeface="Courier New" pitchFamily="3" charset="0"/>
                <a:ea typeface="Gill Sans MT" pitchFamily="0" charset="0"/>
                <a:cs typeface="Courier New" pitchFamily="3" charset="0"/>
              </a:rPr>
              <a:t>  &lt;/body&gt;&lt;/html&gt;</a:t>
            </a:r>
            <a:endParaRPr lang="es-es" sz="900">
              <a:latin typeface="Courier New"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Or///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AmBQAAEAAAACYAAAAIAAAAASAAAAAAAAA="/>
              </a:ext>
            </a:extLst>
          </p:cNvSpPr>
          <p:nvPr>
            <p:ph type="title"/>
          </p:nvPr>
        </p:nvSpPr>
        <p:spPr>
          <a:xfrm>
            <a:off x="1115695" y="274955"/>
            <a:ext cx="7818120" cy="561975"/>
          </a:xfrm>
        </p:spPr>
        <p:txBody>
          <a:bodyPr vert="horz" wrap="square" lIns="91440" tIns="45720" rIns="91440" bIns="45720" numCol="1" spcCol="215900" anchor="ctr">
            <a:prstTxWarp prst="textNoShape">
              <a:avLst/>
            </a:prstTxWarp>
          </a:bodyPr>
          <a:lstStyle/>
          <a:p>
            <a:pPr>
              <a:defRPr lang="es-es"/>
            </a:pPr>
            <a:r>
              <a:t>Acceso al objeto formulario</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egYAAPU2AAAkKAAAEAAAACYAAAAIAAAAASAAAAAAAAA="/>
              </a:ext>
            </a:extLst>
          </p:cNvSpPr>
          <p:nvPr>
            <p:ph type="body" idx="1"/>
          </p:nvPr>
        </p:nvSpPr>
        <p:spPr>
          <a:xfrm>
            <a:off x="1187450" y="1052830"/>
            <a:ext cx="7746365" cy="5472430"/>
          </a:xfrm>
        </p:spPr>
        <p:txBody>
          <a:bodyPr vert="horz" wrap="square" lIns="91440" tIns="45720" rIns="91440" bIns="45720" numCol="1" spcCol="215900" anchor="t">
            <a:prstTxWarp prst="textNoShape">
              <a:avLst/>
            </a:prstTxWarp>
          </a:bodyPr>
          <a:lstStyle/>
          <a:p>
            <a:pPr>
              <a:defRPr lang="es-es" sz="2000"/>
            </a:pPr>
            <a:r>
              <a:t>A través de la colección forms[] del objeto document.</a:t>
            </a:r>
          </a:p>
          <a:p>
            <a:pPr marL="82550" indent="0">
              <a:buNone/>
              <a:defRPr lang="es-es" sz="2000"/>
            </a:pPr>
            <a:r>
              <a:t>Esta forma nos permite acceder a la colección de objetos formulario de un documento. Dicha colección es un array, que contiene una referencia de todos los formularios que tenemos en nuestro documento.</a:t>
            </a:r>
          </a:p>
          <a:p>
            <a:pPr marL="82550" indent="0">
              <a:buNone/>
              <a:defRPr lang="es-es" sz="2000"/>
            </a:pPr>
            <a:r>
              <a:rPr lang="es-es">
                <a:latin typeface="Consolas" pitchFamily="3" charset="0"/>
                <a:ea typeface="Gill Sans MT" pitchFamily="0" charset="0"/>
                <a:cs typeface="Courier New" pitchFamily="3" charset="0"/>
              </a:rPr>
              <a:t>var formularios = </a:t>
            </a:r>
            <a:r>
              <a:rPr lang="es-es">
                <a:solidFill>
                  <a:srgbClr val="FF0000"/>
                </a:solidFill>
                <a:latin typeface="Consolas" pitchFamily="3" charset="0"/>
                <a:ea typeface="Gill Sans MT" pitchFamily="0" charset="0"/>
                <a:cs typeface="Courier New" pitchFamily="3" charset="0"/>
              </a:rPr>
              <a:t>document.forms</a:t>
            </a:r>
            <a:r>
              <a:rPr lang="es-es">
                <a:latin typeface="Consolas" pitchFamily="3" charset="0"/>
                <a:ea typeface="Gill Sans MT" pitchFamily="0" charset="0"/>
                <a:cs typeface="Courier New" pitchFamily="3" charset="0"/>
              </a:rPr>
              <a:t>;    //referencia a todos los formularios del documento</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var primerFormulario = </a:t>
            </a:r>
            <a:r>
              <a:rPr lang="es-es">
                <a:solidFill>
                  <a:srgbClr val="FF0000"/>
                </a:solidFill>
                <a:latin typeface="Consolas" pitchFamily="3" charset="0"/>
                <a:ea typeface="Gill Sans MT" pitchFamily="0" charset="0"/>
                <a:cs typeface="Courier New" pitchFamily="3" charset="0"/>
              </a:rPr>
              <a:t>formularios[0]</a:t>
            </a:r>
            <a:r>
              <a:rPr lang="es-es">
                <a:latin typeface="Consolas" pitchFamily="3" charset="0"/>
                <a:ea typeface="Gill Sans MT" pitchFamily="0" charset="0"/>
                <a:cs typeface="Courier New" pitchFamily="3" charset="0"/>
              </a:rPr>
              <a:t>;   //primer formulario del documento</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//también se podría hacer lo anterior en una única línea</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var primerFormulario = </a:t>
            </a:r>
            <a:r>
              <a:rPr lang="es-es">
                <a:solidFill>
                  <a:srgbClr val="FF0000"/>
                </a:solidFill>
                <a:latin typeface="Consolas" pitchFamily="3" charset="0"/>
                <a:ea typeface="Gill Sans MT" pitchFamily="0" charset="0"/>
                <a:cs typeface="Courier New" pitchFamily="3" charset="0"/>
              </a:rPr>
              <a:t>document.forms[0]</a:t>
            </a:r>
            <a:r>
              <a:rPr lang="es-es">
                <a:latin typeface="Consolas" pitchFamily="3" charset="0"/>
                <a:ea typeface="Gill Sans MT" pitchFamily="0" charset="0"/>
                <a:cs typeface="Courier New" pitchFamily="3" charset="0"/>
              </a:rPr>
              <a:t>;</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//también se podría acceder a algún formulario a través de su nombre</a:t>
            </a:r>
            <a:endParaRPr lang="es-es">
              <a:latin typeface="Consolas" pitchFamily="3" charset="0"/>
              <a:ea typeface="Gill Sans MT" pitchFamily="0" charset="0"/>
              <a:cs typeface="Courier New" pitchFamily="3" charset="0"/>
            </a:endParaRPr>
          </a:p>
          <a:p>
            <a:pPr marL="82550" indent="0">
              <a:buNone/>
              <a:defRPr lang="es-es" sz="2000"/>
            </a:pPr>
            <a:r>
              <a:rPr lang="es-es">
                <a:latin typeface="Consolas" pitchFamily="3" charset="0"/>
                <a:ea typeface="Gill Sans MT" pitchFamily="0" charset="0"/>
                <a:cs typeface="Courier New" pitchFamily="3" charset="0"/>
              </a:rPr>
              <a:t>var formularioContacto = </a:t>
            </a:r>
            <a:r>
              <a:rPr lang="es-es">
                <a:solidFill>
                  <a:srgbClr val="FF0000"/>
                </a:solidFill>
                <a:latin typeface="Consolas" pitchFamily="3" charset="0"/>
                <a:ea typeface="Gill Sans MT" pitchFamily="0" charset="0"/>
                <a:cs typeface="Courier New" pitchFamily="3" charset="0"/>
              </a:rPr>
              <a:t>formularios["contactar"]; </a:t>
            </a:r>
            <a:endParaRPr lang="es-es">
              <a:solidFill>
                <a:srgbClr val="FF0000"/>
              </a:solidFill>
              <a:latin typeface="Consolas"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KQEAAPU2AAC0BAAAEAAAACYAAAAIAAAAASAAAAAAAAA="/>
              </a:ext>
            </a:extLst>
          </p:cNvSpPr>
          <p:nvPr>
            <p:ph type="title"/>
          </p:nvPr>
        </p:nvSpPr>
        <p:spPr>
          <a:xfrm>
            <a:off x="1115695" y="188595"/>
            <a:ext cx="7818120" cy="575945"/>
          </a:xfrm>
        </p:spPr>
        <p:txBody>
          <a:bodyPr vert="horz" wrap="square" lIns="91440" tIns="45720" rIns="91440" bIns="45720" numCol="1" spcCol="215900" anchor="ctr">
            <a:prstTxWarp prst="textNoShape">
              <a:avLst/>
            </a:prstTxWarp>
          </a:bodyPr>
          <a:lstStyle/>
          <a:p>
            <a:pPr>
              <a:defRPr lang="es-es"/>
            </a:pPr>
            <a:r>
              <a:rPr lang="es-es" sz="3240"/>
              <a:t>El formulario como objeto y contenedor</a:t>
            </a:r>
            <a:endParaRPr lang="es-es" sz="3240"/>
          </a:p>
        </p:txBody>
      </p:sp>
      <p:pic>
        <p:nvPicPr>
          <p:cNvPr id="3" name="0 Imagen"/>
          <p:cNvPicPr>
            <a:extLst>
              <a:ext uri="smNativeData">
                <pr:smNativeData xmlns:pr="smNativeData" val="SMDATA_15_yM5KXhMAAAAlAAAAEQAAAA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AcAAAA4AAAAAAAAAAAAAAAAAAAA////AAAAAAAAAAAAAAAAAAAAAAAAAAAA8AEAAAAAAABkAAAAZAAAAAAAAAAjAAAABAAAAGQAAAAXAAAAFAAAAAAAAAAAAAAA/38AAP9/AAAAAAAACQAAAAQAAAD1////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vAsAAEsPAACAMAAAaCcAABAAAAAmAAAACAAAAP//////////"/>
              </a:ext>
            </a:extLst>
          </p:cNvPicPr>
          <p:nvPr/>
        </p:nvPicPr>
        <p:blipFill>
          <a:blip r:embed="rId2"/>
          <a:srcRect l="0" t="0" r="0" b="4960"/>
          <a:stretch>
            <a:fillRect/>
          </a:stretch>
        </p:blipFill>
        <p:spPr>
          <a:xfrm>
            <a:off x="1907540" y="2486025"/>
            <a:ext cx="5976620" cy="3919855"/>
          </a:xfrm>
          <a:prstGeom prst="rect">
            <a:avLst/>
          </a:prstGeom>
          <a:noFill/>
          <a:ln>
            <a:noFill/>
          </a:ln>
          <a:effectLst/>
        </p:spPr>
      </p:pic>
      <p:sp>
        <p:nvSpPr>
          <p:cNvPr id="4" name="6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CAYAAPU2AAAbEQAAAAAAACYAAAAIAAAAASAAAAAAAAA="/>
              </a:ext>
            </a:extLst>
          </p:cNvSpPr>
          <p:nvPr>
            <p:ph type="body" idx="1"/>
          </p:nvPr>
        </p:nvSpPr>
        <p:spPr>
          <a:xfrm>
            <a:off x="1115695" y="980440"/>
            <a:ext cx="7818120" cy="1800225"/>
          </a:xfrm>
        </p:spPr>
        <p:txBody>
          <a:bodyPr vert="horz" wrap="square" lIns="91440" tIns="45720" rIns="91440" bIns="45720" numCol="1" spcCol="215900" anchor="t">
            <a:prstTxWarp prst="textNoShape">
              <a:avLst/>
            </a:prstTxWarp>
          </a:bodyPr>
          <a:lstStyle/>
          <a:p>
            <a:pPr>
              <a:defRPr lang="es-es" sz="2000"/>
            </a:pPr>
            <a:r>
              <a:rPr noProof="1"/>
              <a:t>El objeto </a:t>
            </a:r>
            <a:r>
              <a:rPr b="1" noProof="1"/>
              <a:t>form</a:t>
            </a:r>
            <a:r>
              <a:rPr noProof="1"/>
              <a:t> es el padre de todos sus nodos hijos, incluidos objetos y textos, mientras que en las versiones antiguas </a:t>
            </a:r>
            <a:r>
              <a:rPr b="1" noProof="1"/>
              <a:t>form</a:t>
            </a:r>
            <a:r>
              <a:rPr noProof="1"/>
              <a:t> sólo era padre de sus objetos (</a:t>
            </a:r>
            <a:r>
              <a:rPr b="1" noProof="1"/>
              <a:t>input</a:t>
            </a:r>
            <a:r>
              <a:rPr noProof="1"/>
              <a:t>, </a:t>
            </a:r>
            <a:r>
              <a:rPr b="1" noProof="1"/>
              <a:t>select</a:t>
            </a:r>
            <a:r>
              <a:rPr noProof="1"/>
              <a:t>, </a:t>
            </a:r>
            <a:r>
              <a:rPr b="1" noProof="1"/>
              <a:t>button</a:t>
            </a:r>
            <a:r>
              <a:rPr noProof="1"/>
              <a:t> y elementos </a:t>
            </a:r>
            <a:r>
              <a:rPr b="1" noProof="1"/>
              <a:t>textarea)</a:t>
            </a:r>
            <a:endParaRPr b="1" noProof="1"/>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ANBwAAKQEAAJc3AAC0BAAAEAAAACYAAAAIAAAAASAAAAAAAAA="/>
              </a:ext>
            </a:extLst>
          </p:cNvSpPr>
          <p:nvPr>
            <p:ph type="title"/>
          </p:nvPr>
        </p:nvSpPr>
        <p:spPr>
          <a:xfrm>
            <a:off x="1146175" y="188595"/>
            <a:ext cx="7890510" cy="575945"/>
          </a:xfrm>
        </p:spPr>
        <p:txBody>
          <a:bodyPr vert="horz" wrap="square" lIns="91440" tIns="45720" rIns="91440" bIns="45720" numCol="1" spcCol="215900" anchor="ctr">
            <a:prstTxWarp prst="textNoShape">
              <a:avLst/>
            </a:prstTxWarp>
          </a:bodyPr>
          <a:lstStyle/>
          <a:p>
            <a:pPr>
              <a:defRPr lang="es-es"/>
            </a:pPr>
            <a:r>
              <a:rPr lang="es-es" sz="3240"/>
              <a:t>Acceso a propiedades y métodos del  formulario</a:t>
            </a:r>
            <a:endParaRPr lang="es-es" sz="3240"/>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Ob///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egYAAPU2AACNEQAAEAAAACYAAAAIAAAAASAAAAAAAAA="/>
              </a:ext>
            </a:extLst>
          </p:cNvSpPr>
          <p:nvPr>
            <p:ph type="body" idx="1"/>
          </p:nvPr>
        </p:nvSpPr>
        <p:spPr>
          <a:xfrm>
            <a:off x="1187450" y="1052830"/>
            <a:ext cx="7746365" cy="1800225"/>
          </a:xfrm>
        </p:spPr>
        <p:txBody>
          <a:bodyPr vert="horz" wrap="square" lIns="91440" tIns="45720" rIns="91440" bIns="45720" numCol="1" spcCol="215900" anchor="t">
            <a:prstTxWarp prst="textNoShape">
              <a:avLst/>
            </a:prstTxWarp>
          </a:bodyPr>
          <a:lstStyle/>
          <a:p>
            <a:pPr marL="82550" indent="0">
              <a:spcBef>
                <a:spcPts val="0"/>
              </a:spcBef>
              <a:buNone/>
              <a:defRPr lang="es-es"/>
            </a:pPr>
            <a:r>
              <a:rPr lang="es-es" sz="1400">
                <a:latin typeface="Consolas" pitchFamily="3" charset="0"/>
                <a:ea typeface="Gill Sans MT" pitchFamily="0" charset="0"/>
                <a:cs typeface="Courier New" pitchFamily="3" charset="0"/>
              </a:rPr>
              <a:t>&lt;form  action="buscar.php" name="elFormulario" id="miFormulario" method="post"&gt;</a:t>
            </a:r>
            <a:endParaRPr lang="es-es" sz="1400">
              <a:latin typeface="Consolas" pitchFamily="3" charset="0"/>
              <a:ea typeface="Gill Sans MT" pitchFamily="0" charset="0"/>
              <a:cs typeface="Courier New" pitchFamily="3" charset="0"/>
            </a:endParaRPr>
          </a:p>
          <a:p>
            <a:pPr marL="82550" indent="0">
              <a:spcBef>
                <a:spcPts val="0"/>
              </a:spcBef>
              <a:buNone/>
              <a:defRPr lang="es-es"/>
            </a:pPr>
            <a:r>
              <a:rPr lang="es-es" sz="1400">
                <a:latin typeface="Consolas" pitchFamily="3" charset="0"/>
                <a:ea typeface="Gill Sans MT" pitchFamily="0" charset="0"/>
                <a:cs typeface="Courier New" pitchFamily="3" charset="0"/>
              </a:rPr>
              <a:t>   &lt;p&gt;</a:t>
            </a:r>
            <a:endParaRPr lang="es-es" sz="1400">
              <a:latin typeface="Consolas" pitchFamily="3" charset="0"/>
              <a:ea typeface="Gill Sans MT" pitchFamily="0" charset="0"/>
              <a:cs typeface="Courier New" pitchFamily="3" charset="0"/>
            </a:endParaRPr>
          </a:p>
          <a:p>
            <a:pPr marL="82550" indent="0">
              <a:spcBef>
                <a:spcPts val="0"/>
              </a:spcBef>
              <a:buNone/>
              <a:defRPr lang="es-es"/>
            </a:pPr>
            <a:r>
              <a:rPr lang="es-es" sz="1400">
                <a:latin typeface="Consolas" pitchFamily="3" charset="0"/>
                <a:ea typeface="Gill Sans MT" pitchFamily="0" charset="0"/>
                <a:cs typeface="Courier New" pitchFamily="3" charset="0"/>
              </a:rPr>
              <a:t>    &lt;label  for="busqueda"&gt;Buscar por:&lt;/label&gt;</a:t>
            </a:r>
            <a:endParaRPr lang="es-es" sz="1400">
              <a:latin typeface="Consolas" pitchFamily="3" charset="0"/>
              <a:ea typeface="Gill Sans MT" pitchFamily="0" charset="0"/>
              <a:cs typeface="Courier New" pitchFamily="3" charset="0"/>
            </a:endParaRPr>
          </a:p>
          <a:p>
            <a:pPr marL="82550" indent="0">
              <a:spcBef>
                <a:spcPts val="0"/>
              </a:spcBef>
              <a:buNone/>
              <a:defRPr lang="es-es"/>
            </a:pPr>
            <a:r>
              <a:rPr lang="es-es" sz="1400">
                <a:latin typeface="Consolas" pitchFamily="3" charset="0"/>
                <a:ea typeface="Gill Sans MT" pitchFamily="0" charset="0"/>
                <a:cs typeface="Courier New" pitchFamily="3" charset="0"/>
              </a:rPr>
              <a:t>     &lt;input  id="busqueda"  name="busqueda"  type="text"  value="" /&gt;</a:t>
            </a:r>
            <a:endParaRPr lang="es-es" sz="1400">
              <a:latin typeface="Consolas" pitchFamily="3" charset="0"/>
              <a:ea typeface="Gill Sans MT" pitchFamily="0" charset="0"/>
              <a:cs typeface="Courier New" pitchFamily="3" charset="0"/>
            </a:endParaRPr>
          </a:p>
          <a:p>
            <a:pPr marL="82550" indent="0">
              <a:spcBef>
                <a:spcPts val="0"/>
              </a:spcBef>
              <a:buNone/>
              <a:defRPr lang="es-es"/>
            </a:pPr>
            <a:r>
              <a:rPr lang="es-es" sz="1400">
                <a:latin typeface="Consolas" pitchFamily="3" charset="0"/>
                <a:ea typeface="Gill Sans MT" pitchFamily="0" charset="0"/>
                <a:cs typeface="Courier New" pitchFamily="3" charset="0"/>
              </a:rPr>
              <a:t>     &lt;input  id="submit"  type="submit"  value="Buscar" /&gt;</a:t>
            </a:r>
            <a:endParaRPr lang="es-es" sz="1400">
              <a:latin typeface="Consolas" pitchFamily="3" charset="0"/>
              <a:ea typeface="Gill Sans MT" pitchFamily="0" charset="0"/>
              <a:cs typeface="Courier New" pitchFamily="3" charset="0"/>
            </a:endParaRPr>
          </a:p>
          <a:p>
            <a:pPr marL="82550" indent="0">
              <a:spcBef>
                <a:spcPts val="0"/>
              </a:spcBef>
              <a:buNone/>
              <a:defRPr lang="es-es"/>
            </a:pPr>
            <a:r>
              <a:rPr lang="es-es" sz="1400">
                <a:latin typeface="Consolas" pitchFamily="3" charset="0"/>
                <a:ea typeface="Gill Sans MT" pitchFamily="0" charset="0"/>
                <a:cs typeface="Courier New" pitchFamily="3" charset="0"/>
              </a:rPr>
              <a:t>   &lt;/p&gt;</a:t>
            </a:r>
            <a:endParaRPr lang="es-es" sz="1400">
              <a:latin typeface="Consolas" pitchFamily="3" charset="0"/>
              <a:ea typeface="Gill Sans MT" pitchFamily="0" charset="0"/>
              <a:cs typeface="Courier New" pitchFamily="3" charset="0"/>
            </a:endParaRPr>
          </a:p>
          <a:p>
            <a:pPr marL="82550" indent="0">
              <a:spcBef>
                <a:spcPts val="0"/>
              </a:spcBef>
              <a:buNone/>
              <a:defRPr lang="es-es"/>
            </a:pPr>
            <a:r>
              <a:rPr lang="es-es" sz="1400">
                <a:latin typeface="Consolas" pitchFamily="3" charset="0"/>
                <a:ea typeface="Gill Sans MT" pitchFamily="0" charset="0"/>
                <a:cs typeface="Courier New" pitchFamily="3" charset="0"/>
              </a:rPr>
              <a:t>&lt;/form&gt;</a:t>
            </a:r>
            <a:endParaRPr lang="es-es" sz="1400">
              <a:latin typeface="Consolas" pitchFamily="3" charset="0"/>
              <a:ea typeface="Gill Sans MT" pitchFamily="0" charset="0"/>
              <a:cs typeface="Courier New" pitchFamily="3" charset="0"/>
            </a:endParaRPr>
          </a:p>
        </p:txBody>
      </p:sp>
      <p:sp>
        <p:nvSpPr>
          <p:cNvPr id="4" name="8 Rectángulo"/>
          <p:cNvSpPr>
            <a:extLst>
              <a:ext uri="smNativeData">
                <pr:smNativeData xmlns:pr="smNativeData" val="SMDATA_13_yM5K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BOBwAAcBIAANQ0AAAoKQAAECAAACYAAAAIAAAA//////////8="/>
              </a:ext>
            </a:extLst>
          </p:cNvSpPr>
          <p:nvPr/>
        </p:nvSpPr>
        <p:spPr>
          <a:xfrm>
            <a:off x="1187450" y="2997200"/>
            <a:ext cx="7400290" cy="3693160"/>
          </a:xfrm>
          <a:prstGeom prst="rect">
            <a:avLst/>
          </a:prstGeom>
          <a:noFill/>
          <a:ln>
            <a:noFill/>
          </a:ln>
          <a:effectLst/>
        </p:spPr>
        <p:txBody>
          <a:bodyPr vert="horz" wrap="square" lIns="91440" tIns="45720" rIns="91440" bIns="45720" numCol="1" spcCol="215900" anchor="t"/>
          <a:lstStyle/>
          <a:p>
            <a:pPr>
              <a:defRPr lang="es-es"/>
            </a:pPr>
            <a:r>
              <a:t>Se pueden asignar atributos como </a:t>
            </a:r>
            <a:r>
              <a:rPr lang="es-es">
                <a:solidFill>
                  <a:srgbClr val="FF0000"/>
                </a:solidFill>
              </a:rPr>
              <a:t>name, action, target </a:t>
            </a:r>
            <a:r>
              <a:t>y </a:t>
            </a:r>
            <a:r>
              <a:rPr lang="es-es">
                <a:solidFill>
                  <a:srgbClr val="FF0000"/>
                </a:solidFill>
              </a:rPr>
              <a:t>enctype </a:t>
            </a:r>
            <a:r>
              <a:t>a un formulario. Cada uno de estos atributos es una propiedad del objeto form, a la que podemos acceder utilizando su nombre en minúsculas, por ejemplo:</a:t>
            </a:r>
          </a:p>
          <a:p>
            <a:pPr>
              <a:defRPr lang="es-es"/>
            </a:pPr>
            <a:r>
              <a:rPr lang="es-es">
                <a:latin typeface="Consolas" pitchFamily="3" charset="0"/>
                <a:ea typeface="Gill Sans MT" pitchFamily="0" charset="0"/>
                <a:cs typeface="Courier New" pitchFamily="3" charset="0"/>
              </a:rPr>
              <a:t>var paginaDestino = objetoFormulario.action; </a:t>
            </a:r>
            <a:endParaRPr lang="es-es">
              <a:latin typeface="Consolas" pitchFamily="3" charset="0"/>
              <a:ea typeface="Gill Sans MT" pitchFamily="0" charset="0"/>
              <a:cs typeface="Courier New" pitchFamily="3" charset="0"/>
            </a:endParaRPr>
          </a:p>
          <a:p>
            <a:pPr>
              <a:defRPr lang="es-es"/>
            </a:pPr>
            <a:r>
              <a:t>//obtenemos el valor del atributo action</a:t>
            </a:r>
          </a:p>
          <a:p>
            <a:pPr>
              <a:defRPr lang="es-es"/>
            </a:pPr>
            <a:r>
              <a:t>Para modificar una de estas propiedades lo haremos mediante asignaciones, por ejemplo:</a:t>
            </a:r>
          </a:p>
          <a:p>
            <a:pPr>
              <a:defRPr lang="es-es"/>
            </a:pPr>
            <a:r>
              <a:rPr lang="es-es">
                <a:latin typeface="Consolas" pitchFamily="3" charset="0"/>
                <a:ea typeface="Gill Sans MT" pitchFamily="0" charset="0"/>
                <a:cs typeface="Courier New" pitchFamily="3" charset="0"/>
              </a:rPr>
              <a:t>objetoFormulario.action = "http://www.edu.xunta.es/recepcion.php";</a:t>
            </a:r>
            <a:endParaRPr lang="es-es">
              <a:latin typeface="Consolas" pitchFamily="3" charset="0"/>
              <a:ea typeface="Gill Sans MT" pitchFamily="0" charset="0"/>
              <a:cs typeface="Courier New" pitchFamily="3" charset="0"/>
            </a:endParaRPr>
          </a:p>
          <a:p>
            <a:pPr>
              <a:defRPr lang="es-es"/>
            </a:pPr>
            <a:r>
              <a:t>Podemos usar referencias a objetos para hacer lo mismo:</a:t>
            </a:r>
          </a:p>
          <a:p>
            <a:pPr>
              <a:defRPr lang="es-es"/>
            </a:pPr>
            <a:r>
              <a:t>var paginaDestino = document.getElementById("id").action;  //o también</a:t>
            </a:r>
          </a:p>
          <a:p>
            <a:pPr>
              <a:defRPr lang="es-es"/>
            </a:pPr>
            <a:r>
              <a:rPr lang="es-es">
                <a:latin typeface="Consolas" pitchFamily="3" charset="0"/>
                <a:ea typeface="Gill Sans MT" pitchFamily="0" charset="0"/>
                <a:cs typeface="Courier New" pitchFamily="3" charset="0"/>
              </a:rPr>
              <a:t>document.forms[0].action = "http://www.educacion.gob.es/recepcion.php";</a:t>
            </a:r>
            <a:endParaRPr lang="es-es">
              <a:latin typeface="Consolas"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AIBgAAEAAAACYAAAAIAAAAASAAAAAAAAA="/>
              </a:ext>
            </a:extLst>
          </p:cNvSpPr>
          <p:nvPr>
            <p:ph type="title"/>
          </p:nvPr>
        </p:nvSpPr>
        <p:spPr>
          <a:xfrm>
            <a:off x="1115695" y="274955"/>
            <a:ext cx="7818120" cy="705485"/>
          </a:xfrm>
        </p:spPr>
        <p:txBody>
          <a:bodyPr vert="horz" wrap="square" lIns="91440" tIns="45720" rIns="91440" bIns="45720" numCol="1" spcCol="215900" anchor="ctr">
            <a:prstTxWarp prst="textNoShape">
              <a:avLst/>
            </a:prstTxWarp>
          </a:bodyPr>
          <a:lstStyle/>
          <a:p>
            <a:pPr>
              <a:defRPr lang="es-es"/>
            </a:pPr>
            <a:r>
              <a:rPr lang="es-es" sz="3600"/>
              <a:t>Propiedades y métodos del objeto form</a:t>
            </a:r>
            <a:endParaRPr lang="es-es" sz="3600"/>
          </a:p>
        </p:txBody>
      </p:sp>
      <p:graphicFrame>
        <p:nvGraphicFramePr>
          <p:cNvPr id="3" name=""/>
          <p:cNvGraphicFramePr>
            <a:graphicFrameLocks noGrp="1"/>
          </p:cNvGraphicFramePr>
          <p:nvPr/>
        </p:nvGraphicFramePr>
        <p:xfrm>
          <a:off x="1403350" y="1052830"/>
          <a:ext cx="7499350" cy="3987800"/>
        </p:xfrm>
        <a:graphic>
          <a:graphicData uri="http://schemas.openxmlformats.org/drawingml/2006/table">
            <a:tbl>
              <a:tblPr>
                <a:noFill/>
              </a:tblPr>
              <a:tblGrid>
                <a:gridCol w="1944370"/>
                <a:gridCol w="5554980"/>
              </a:tblGrid>
              <a:tr h="248285">
                <a:tc gridSpan="2">
                  <a:txBody>
                    <a:bodyPr vert="horz" wrap="square" numCol="1"/>
                    <a:lstStyle/>
                    <a:p>
                      <a:pPr marL="0" marR="0" indent="0" algn="ctr">
                        <a:spcAft>
                          <a:spcPts val="0"/>
                        </a:spcAft>
                        <a:buNone/>
                        <a:defRPr lang="es-es" b="1">
                          <a:solidFill>
                            <a:srgbClr val="FFFFFF"/>
                          </a:solidFill>
                        </a:defRPr>
                      </a:pPr>
                      <a:r>
                        <a:rPr noProof="1"/>
                        <a:t>Propiedades del objeto form</a:t>
                      </a:r>
                      <a:endParaRPr lang="es-es" sz="2000">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248285"/>
                  </a:ext>
                </a:extLst>
              </a:tr>
              <a:tr h="226060">
                <a:tc>
                  <a:txBody>
                    <a:bodyPr vert="horz" wrap="square" numCol="1"/>
                    <a:lstStyle/>
                    <a:p>
                      <a:pPr marL="0" marR="0" indent="0" algn="ctr">
                        <a:lnSpc>
                          <a:spcPct val="115000"/>
                        </a:lnSpc>
                        <a:spcAft>
                          <a:spcPts val="0"/>
                        </a:spcAft>
                        <a:buNone/>
                        <a:defRPr lang="es-es">
                          <a:solidFill>
                            <a:srgbClr val="000000"/>
                          </a:solidFill>
                        </a:defRPr>
                      </a:pPr>
                      <a:r>
                        <a:rPr sz="2000" noProof="1"/>
                        <a:t>Propiedad</a:t>
                      </a:r>
                      <a:endParaRPr lang="es-es" sz="24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noProof="1"/>
                        <a:t>Descripción</a:t>
                      </a:r>
                      <a:endParaRPr lang="es-es" sz="2000">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226060"/>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acceptCharset</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accept-charset.</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action</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action.</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elements</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Colección de elementos de un formulario.</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encoding</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enctype.</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length</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length.</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method</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method.</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name</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name.</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l">
                        <a:lnSpc>
                          <a:spcPct val="115000"/>
                        </a:lnSpc>
                        <a:spcAft>
                          <a:spcPts val="0"/>
                        </a:spcAft>
                        <a:buNone/>
                        <a:defRPr lang="es-es">
                          <a:solidFill>
                            <a:srgbClr val="000000"/>
                          </a:solidFill>
                        </a:defRPr>
                      </a:pPr>
                      <a:r>
                        <a:rPr noProof="1"/>
                        <a:t>target</a:t>
                      </a:r>
                      <a:endParaRPr lang="es-es" sz="2000"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sz="1600" noProof="1"/>
                        <a:t>Ajusta o devuelve el valor del atributo target.</a:t>
                      </a:r>
                      <a:endParaRPr lang="es-es" sz="2000">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bl>
          </a:graphicData>
        </a:graphic>
      </p:graphicFrame>
      <p:graphicFrame>
        <p:nvGraphicFramePr>
          <p:cNvPr id="4" name=""/>
          <p:cNvGraphicFramePr>
            <a:graphicFrameLocks noGrp="1"/>
          </p:cNvGraphicFramePr>
          <p:nvPr/>
        </p:nvGraphicFramePr>
        <p:xfrm>
          <a:off x="1331595" y="4580890"/>
          <a:ext cx="7499350" cy="1887220"/>
        </p:xfrm>
        <a:graphic>
          <a:graphicData uri="http://schemas.openxmlformats.org/drawingml/2006/table">
            <a:tbl>
              <a:tblPr>
                <a:noFill/>
              </a:tblPr>
              <a:tblGrid>
                <a:gridCol w="1259840"/>
                <a:gridCol w="6239510"/>
              </a:tblGrid>
              <a:tr h="179705">
                <a:tc gridSpan="2">
                  <a:txBody>
                    <a:bodyPr vert="horz" wrap="square" numCol="1"/>
                    <a:lstStyle/>
                    <a:p>
                      <a:pPr marL="0" marR="0" indent="0" algn="ctr">
                        <a:spcAft>
                          <a:spcPts val="0"/>
                        </a:spcAft>
                        <a:buNone/>
                        <a:defRPr lang="es-es" b="1">
                          <a:solidFill>
                            <a:srgbClr val="FFFFFF"/>
                          </a:solidFill>
                        </a:defRPr>
                      </a:pPr>
                      <a:r>
                        <a:rPr noProof="1"/>
                        <a:t>Métodos del objeto form</a:t>
                      </a:r>
                      <a:endParaRPr lang="es-es" sz="2000">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hMerge="1">
                  <a:txBody>
                    <a:bodyPr/>
                    <a:lstStyle/>
                    <a:p/>
                  </a:txBody>
                  <a:tcPr/>
                </a:tc>
                <a:extLst>
                  <a:ext uri="smNativeData">
                    <pr:rowheight xmlns="" xmlns:pr="smNativeData" dt="1581960904" type="min" val="179705"/>
                  </a:ext>
                </a:extLst>
              </a:tr>
              <a:tr h="179705">
                <a:tc>
                  <a:txBody>
                    <a:bodyPr vert="horz" wrap="square" numCol="1"/>
                    <a:lstStyle/>
                    <a:p>
                      <a:pPr marL="0" marR="0" indent="0" algn="ctr">
                        <a:lnSpc>
                          <a:spcPct val="115000"/>
                        </a:lnSpc>
                        <a:spcAft>
                          <a:spcPts val="0"/>
                        </a:spcAft>
                        <a:buNone/>
                        <a:defRPr lang="es-es">
                          <a:solidFill>
                            <a:srgbClr val="000000"/>
                          </a:solidFill>
                        </a:defRPr>
                      </a:pPr>
                      <a:r>
                        <a:rPr noProof="1"/>
                        <a:t>Método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ctr">
                        <a:spcAft>
                          <a:spcPts val="0"/>
                        </a:spcAft>
                        <a:buNone/>
                        <a:defRPr lang="es-es">
                          <a:solidFill>
                            <a:srgbClr val="000000"/>
                          </a:solidFill>
                        </a:defRPr>
                      </a:pPr>
                      <a:r>
                        <a:rPr noProof="1"/>
                        <a:t>Descripción</a:t>
                      </a:r>
                      <a:endParaRPr lang="es-es">
                        <a:latin typeface="Calibri" pitchFamily="2" charset="0"/>
                        <a:ea typeface="Gill Sans MT" pitchFamily="0"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r h="179705">
                <a:tc>
                  <a:txBody>
                    <a:bodyPr vert="horz" wrap="square" numCol="1"/>
                    <a:lstStyle/>
                    <a:p>
                      <a:pPr marL="0" marR="0" indent="0" algn="just">
                        <a:lnSpc>
                          <a:spcPct val="115000"/>
                        </a:lnSpc>
                        <a:spcAft>
                          <a:spcPts val="0"/>
                        </a:spcAft>
                        <a:buNone/>
                        <a:defRPr lang="es-es">
                          <a:solidFill>
                            <a:srgbClr val="000000"/>
                          </a:solidFill>
                        </a:defRPr>
                      </a:pPr>
                      <a:r>
                        <a:rPr noProof="1"/>
                        <a:t>reset()</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tc>
                  <a:txBody>
                    <a:bodyPr vert="horz" wrap="square" numCol="1"/>
                    <a:lstStyle/>
                    <a:p>
                      <a:pPr marL="0" marR="0" indent="0" algn="l">
                        <a:lnSpc>
                          <a:spcPct val="115000"/>
                        </a:lnSpc>
                        <a:spcAft>
                          <a:spcPts val="0"/>
                        </a:spcAft>
                        <a:buNone/>
                        <a:defRPr lang="es-es">
                          <a:solidFill>
                            <a:srgbClr val="000000"/>
                          </a:solidFill>
                        </a:defRPr>
                      </a:pPr>
                      <a:r>
                        <a:rPr noProof="1"/>
                        <a:t>Inicializa todos los objetos del formulario con sus valores por defecto.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8EEF1"/>
                    </a:solidFill>
                  </a:tcPr>
                </a:tc>
                <a:extLst>
                  <a:ext uri="smNativeData">
                    <pr:rowheight xmlns="" xmlns:pr="smNativeData" dt="1581960904" type="min" val="179705"/>
                  </a:ext>
                </a:extLst>
              </a:tr>
              <a:tr h="179705">
                <a:tc>
                  <a:txBody>
                    <a:bodyPr vert="horz" wrap="square" numCol="1"/>
                    <a:lstStyle/>
                    <a:p>
                      <a:pPr marL="0" marR="0" indent="0" algn="just">
                        <a:lnSpc>
                          <a:spcPct val="115000"/>
                        </a:lnSpc>
                        <a:spcAft>
                          <a:spcPts val="0"/>
                        </a:spcAft>
                        <a:buNone/>
                        <a:defRPr lang="es-es">
                          <a:solidFill>
                            <a:srgbClr val="000000"/>
                          </a:solidFill>
                        </a:defRPr>
                      </a:pPr>
                      <a:r>
                        <a:rPr noProof="1"/>
                        <a:t>submit()</a:t>
                      </a:r>
                      <a:endParaRPr lang="es-es" b="1">
                        <a:solidFill>
                          <a:srgbClr val="002060"/>
                        </a:solidFill>
                        <a:latin typeface="Courier New" pitchFamily="3" charset="0"/>
                        <a:ea typeface="Times New Roman" pitchFamily="1" charset="0"/>
                        <a:cs typeface="Calibri" pitchFamily="2"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tc>
                  <a:txBody>
                    <a:bodyPr vert="horz" wrap="square" numCol="1"/>
                    <a:lstStyle/>
                    <a:p>
                      <a:pPr marL="0" marR="0" indent="0" algn="l">
                        <a:lnSpc>
                          <a:spcPct val="115000"/>
                        </a:lnSpc>
                        <a:spcAft>
                          <a:spcPts val="0"/>
                        </a:spcAft>
                        <a:buNone/>
                        <a:defRPr lang="es-es">
                          <a:solidFill>
                            <a:srgbClr val="000000"/>
                          </a:solidFill>
                        </a:defRPr>
                      </a:pPr>
                      <a:r>
                        <a:rPr noProof="1"/>
                        <a:t>Envía los datos del formulario</a:t>
                      </a:r>
                      <a:endParaRPr lang="es-es">
                        <a:latin typeface="Calibri" pitchFamily="2" charset="0"/>
                        <a:ea typeface="Times New Roman" pitchFamily="1" charset="0"/>
                        <a:cs typeface="Times New Roman" pitchFamily="1" charset="0"/>
                      </a:endParaRPr>
                    </a:p>
                  </a:txBody>
                  <a:tcPr anchor="ctr" marL="68580" marR="68580" marT="0" marB="0">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CEDCE1"/>
                    </a:solidFill>
                  </a:tcPr>
                </a:tc>
                <a:extLst>
                  <a:ext uri="smNativeData">
                    <pr:rowheight xmlns="" xmlns:pr="smNativeData" dt="1581960904" type="min" val="1797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PX///8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sQEAAPU2AADRAwAAEAAAACYAAAAIAAAAASAAAAAAAAA="/>
              </a:ext>
            </a:extLst>
          </p:cNvSpPr>
          <p:nvPr>
            <p:ph type="title"/>
          </p:nvPr>
        </p:nvSpPr>
        <p:spPr>
          <a:xfrm>
            <a:off x="1115695" y="274955"/>
            <a:ext cx="7818120" cy="345440"/>
          </a:xfrm>
        </p:spPr>
        <p:txBody>
          <a:bodyPr vert="horz" wrap="square" lIns="91440" tIns="45720" rIns="91440" bIns="45720" numCol="1" spcCol="215900" anchor="ctr">
            <a:prstTxWarp prst="textNoShape">
              <a:avLst/>
            </a:prstTxWarp>
          </a:bodyPr>
          <a:lstStyle/>
          <a:p>
            <a:pPr>
              <a:defRPr lang="es-es"/>
            </a:pPr>
            <a:r>
              <a:t>Propiedad form.elements[]</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JgUAAPU2AACzJwAAEAAAACYAAAAIAAAAASAAAAAAAAA="/>
              </a:ext>
            </a:extLst>
          </p:cNvSpPr>
          <p:nvPr>
            <p:ph type="body" idx="1"/>
          </p:nvPr>
        </p:nvSpPr>
        <p:spPr>
          <a:xfrm>
            <a:off x="1115695" y="836930"/>
            <a:ext cx="7818120" cy="5616575"/>
          </a:xfrm>
        </p:spPr>
        <p:txBody>
          <a:bodyPr vert="horz" wrap="square" lIns="91440" tIns="45720" rIns="91440" bIns="45720" numCol="1" spcCol="215900" anchor="t">
            <a:prstTxWarp prst="textNoShape">
              <a:avLst/>
            </a:prstTxWarp>
          </a:bodyPr>
          <a:lstStyle/>
          <a:p>
            <a:pPr>
              <a:defRPr lang="es-es" sz="1800"/>
            </a:pPr>
            <a:r>
              <a:t>La propiedad elements[] de un formulario es una colección que contiene todos los objetos input que existen en el formulario. Esta propiedad es un array de objetos de formulario ordenados por su aparición en el código fuente del documento XHTML.</a:t>
            </a:r>
          </a:p>
          <a:p>
            <a:pPr>
              <a:defRPr lang="es-es" sz="1800"/>
            </a:pPr>
            <a:r>
              <a:t>Generalmente, es mucho más eficaz y rápido referenciar a un elemento individual usando su identificador (atributo id). </a:t>
            </a:r>
          </a:p>
          <a:p>
            <a:pPr marL="82550" indent="0">
              <a:buNone/>
              <a:defRPr lang="es-es" sz="1800"/>
            </a:pPr>
            <a:r>
              <a:t>En el ejemplo siguiente, empleamos la propiedad elements[] para hacer un bucle que recorra un formulario y poner en blanco aquellos campos (objetos input) que sean de tipo texto:</a:t>
            </a:r>
          </a:p>
          <a:p>
            <a:pPr marL="82550" indent="0">
              <a:buNone/>
              <a:defRPr lang="es-es" sz="1800"/>
            </a:pPr>
            <a:r>
              <a:rPr lang="es-es">
                <a:latin typeface="Consolas" pitchFamily="3" charset="0"/>
                <a:ea typeface="Gill Sans MT" pitchFamily="0" charset="0"/>
                <a:cs typeface="Courier New" pitchFamily="3" charset="0"/>
              </a:rPr>
              <a:t>var miFormulario = document.getElementById("contactar");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if (miFormulario){ // Si existe ese formulario continua</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for (var i=0; i&lt; </a:t>
            </a:r>
            <a:r>
              <a:rPr lang="es-es" b="1">
                <a:solidFill>
                  <a:srgbClr val="FF0000"/>
                </a:solidFill>
                <a:latin typeface="Consolas" pitchFamily="3" charset="0"/>
                <a:ea typeface="Gill Sans MT" pitchFamily="0" charset="0"/>
                <a:cs typeface="Courier New" pitchFamily="3" charset="0"/>
              </a:rPr>
              <a:t>miFormulario.elements</a:t>
            </a:r>
            <a:r>
              <a:rPr lang="es-es">
                <a:latin typeface="Consolas" pitchFamily="3" charset="0"/>
                <a:ea typeface="Gill Sans MT" pitchFamily="0" charset="0"/>
                <a:cs typeface="Courier New" pitchFamily="3" charset="0"/>
              </a:rPr>
              <a:t>.length; i++)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if (miFormulario.elements[i].type == "text")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miFormulario.elements[i].value =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   }</a:t>
            </a:r>
            <a:endParaRPr lang="es-es">
              <a:latin typeface="Consolas" pitchFamily="3" charset="0"/>
              <a:ea typeface="Gill Sans MT" pitchFamily="0" charset="0"/>
              <a:cs typeface="Courier New" pitchFamily="3" charset="0"/>
            </a:endParaRPr>
          </a:p>
          <a:p>
            <a:pPr marL="82550" indent="0">
              <a:buNone/>
              <a:defRPr lang="es-es" sz="1800"/>
            </a:pPr>
            <a:r>
              <a:rPr lang="es-es">
                <a:latin typeface="Consolas" pitchFamily="3" charset="0"/>
                <a:ea typeface="Gill Sans MT" pitchFamily="0" charset="0"/>
                <a:cs typeface="Courier New" pitchFamily="3" charset="0"/>
              </a:rPr>
              <a:t>}</a:t>
            </a:r>
            <a:endParaRPr lang="es-es">
              <a:latin typeface="Consolas" pitchFamily="3" charset="0"/>
              <a:ea typeface="Gill Sans MT" pitchFamily="0" charset="0"/>
              <a:cs typeface="Courier New" pitchFamily="3" charset="0"/>
            </a:endParaRPr>
          </a:p>
          <a:p>
            <a:pPr>
              <a:defRPr lang="es-es" sz="1800"/>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kBgAAuAAAAC03AAAtBAAAAAAAACYAAAAIAAAAASAAAAAAAAA="/>
              </a:ext>
            </a:extLst>
          </p:cNvSpPr>
          <p:nvPr>
            <p:ph type="title"/>
          </p:nvPr>
        </p:nvSpPr>
        <p:spPr>
          <a:xfrm>
            <a:off x="1079500" y="116840"/>
            <a:ext cx="7889875" cy="561975"/>
          </a:xfrm>
        </p:spPr>
        <p:txBody>
          <a:bodyPr vert="horz" wrap="square" lIns="91440" tIns="45720" rIns="91440" bIns="45720" numCol="1" spcCol="215900" anchor="ctr">
            <a:prstTxWarp prst="textNoShape">
              <a:avLst/>
            </a:prstTxWarp>
          </a:bodyPr>
          <a:lstStyle/>
          <a:p>
            <a:pPr>
              <a:defRPr lang="es-es" sz="3600"/>
            </a:pPr>
            <a:r>
              <a:t>Objetos relacionados con formularios</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CkBgAAqQQAALw2AABlEgAAEAAAACYAAAAIAAAAASAAAAAAAAA="/>
              </a:ext>
            </a:extLst>
          </p:cNvSpPr>
          <p:nvPr>
            <p:ph type="body" idx="1"/>
          </p:nvPr>
        </p:nvSpPr>
        <p:spPr>
          <a:xfrm>
            <a:off x="1079500" y="757555"/>
            <a:ext cx="7818120" cy="2232660"/>
          </a:xfrm>
        </p:spPr>
        <p:txBody>
          <a:bodyPr vert="horz" wrap="square" lIns="91440" tIns="45720" rIns="91440" bIns="45720" numCol="1" spcCol="215900" anchor="t">
            <a:prstTxWarp prst="textNoShape">
              <a:avLst/>
            </a:prstTxWarp>
          </a:bodyPr>
          <a:lstStyle/>
          <a:p>
            <a:pPr>
              <a:defRPr lang="es-es" sz="1600"/>
            </a:pPr>
            <a:r>
              <a:rPr noProof="1"/>
              <a:t>Para poder trabajar con los objetos de un formulario es necesario tener una referencia al objeto. Eso se puede conseguir a través del atributo </a:t>
            </a:r>
            <a:r>
              <a:rPr lang="es-es" b="1"/>
              <a:t>id</a:t>
            </a:r>
            <a:r>
              <a:rPr noProof="1"/>
              <a:t> del objeto, con el nombre asignado a la etiqueta, etc.. </a:t>
            </a:r>
            <a:endParaRPr noProof="1"/>
          </a:p>
          <a:p>
            <a:pPr>
              <a:defRPr lang="es-es" sz="1600"/>
            </a:pPr>
            <a:r>
              <a:rPr noProof="1"/>
              <a:t>La forma más cómoda es identificar cada uno de los objetos con un atributo </a:t>
            </a:r>
            <a:r>
              <a:rPr lang="es-es" b="1"/>
              <a:t>id</a:t>
            </a:r>
            <a:r>
              <a:rPr noProof="1"/>
              <a:t> que sea único al que accederemos con el método</a:t>
            </a:r>
            <a:r>
              <a:rPr lang="es-es" b="1"/>
              <a:t> getElementById</a:t>
            </a:r>
            <a:r>
              <a:rPr noProof="1"/>
              <a:t> del objeto </a:t>
            </a:r>
            <a:r>
              <a:rPr lang="es-es" b="1"/>
              <a:t>document</a:t>
            </a:r>
            <a:r>
              <a:rPr noProof="1"/>
              <a:t>.</a:t>
            </a:r>
            <a:endParaRPr noProof="1"/>
          </a:p>
          <a:p>
            <a:pPr>
              <a:defRPr lang="es-es" sz="1600"/>
            </a:pPr>
            <a:r>
              <a:rPr noProof="1"/>
              <a:t>Vemos un ejemplo sencillo de un formulario acompañado de una serie de referencias a sus campos de entrada (todas ellas válidas):</a:t>
            </a:r>
            <a:endParaRPr noProof="1"/>
          </a:p>
          <a:p>
            <a:pPr>
              <a:defRPr lang="es-es" sz="1600"/>
            </a:pPr>
          </a:p>
        </p:txBody>
      </p:sp>
      <p:sp>
        <p:nvSpPr>
          <p:cNvPr id="4" name="3 CuadroTexto"/>
          <p:cNvSpPr>
            <a:extLst>
              <a:ext uri="smNativeData">
                <pr:smNativeData xmlns:pr="smNativeData" val="SMDATA_13_yM5KXhMAAAAlAAAAZAAAAE0AAAAAkAAAAEgAAACQAAAASAAAAAAAAAAAAAAAAAAAAAEAAABQAAAAAAAAAAAA4D8AAAAAAADgPwAAAAAAAOA/AAAAAAAA4D8AAAAAAADgPwAAAAAAAOA/AAAAAAAA4D8AAAAAAADgPwAAAAAAAOA/AAAAAAAA4D8CAAAAjAAAAAAAAAAAAAAAOJGn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A4kacF////AQAAAAAAAAAAAAAAAAAAAAAAAAAAAAAAAAAAAAAAAAAAAAAAAH9/fwDn3skDzMzMAMDA/wB/f38AAAAAAAAAAAAAAAAAAAAAAAAAAAAhAAAAGAAAABQAAAAxCAAA4RIAAOs4AACnKAAAECAAACYAAAAIAAAA//////////8="/>
              </a:ext>
            </a:extLst>
          </p:cNvSpPr>
          <p:nvPr/>
        </p:nvSpPr>
        <p:spPr>
          <a:xfrm>
            <a:off x="1331595" y="3068955"/>
            <a:ext cx="7920990" cy="3539490"/>
          </a:xfrm>
          <a:prstGeom prst="rect">
            <a:avLst/>
          </a:prstGeom>
          <a:noFill/>
          <a:ln>
            <a:noFill/>
          </a:ln>
          <a:effectLst/>
        </p:spPr>
        <p:txBody>
          <a:bodyPr vert="horz" wrap="square" lIns="91440" tIns="45720" rIns="91440" bIns="45720" numCol="1" spcCol="215900" anchor="t"/>
          <a:lstStyle/>
          <a:p>
            <a:pPr>
              <a:defRPr lang="es-es"/>
            </a:pPr>
            <a:r>
              <a:rPr lang="es-es" sz="1600">
                <a:latin typeface="Consolas" pitchFamily="3" charset="0"/>
                <a:ea typeface="Gill Sans MT" pitchFamily="0" charset="0"/>
                <a:cs typeface="Courier New" pitchFamily="3" charset="0"/>
              </a:rPr>
              <a:t>&lt;form  name="formularioBusqueda"  action="cgi-bin/buscar.pl"&gt;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&lt;p&gt;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&lt;input  type="text"  id="entrada"  name="cEntrada" /&gt;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&lt;input  type="submit"  id="enviar"  name="enviar"  value="Buscar..." /&gt;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&lt;/p&gt;</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&lt;/form&gt;</a:t>
            </a:r>
            <a:endParaRPr lang="es-es" sz="1600">
              <a:latin typeface="Consolas" pitchFamily="3" charset="0"/>
              <a:ea typeface="Gill Sans MT" pitchFamily="0" charset="0"/>
              <a:cs typeface="Courier New" pitchFamily="3" charset="0"/>
            </a:endParaRPr>
          </a:p>
          <a:p>
            <a:pPr>
              <a:defRPr lang="es-es"/>
            </a:pP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 referencias a los objetos del formulario</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document.getElementById("entrada");</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document.formularioBusqueda.cEntrada;</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document.formularioBusqueda.elements[0];</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document.forms["formularioBusqueda"].elements["cEntrada"];</a:t>
            </a:r>
            <a:endParaRPr lang="es-es" sz="1600">
              <a:latin typeface="Consolas" pitchFamily="3" charset="0"/>
              <a:ea typeface="Gill Sans MT" pitchFamily="0" charset="0"/>
              <a:cs typeface="Courier New" pitchFamily="3" charset="0"/>
            </a:endParaRPr>
          </a:p>
          <a:p>
            <a:pPr>
              <a:defRPr lang="es-es"/>
            </a:pPr>
            <a:r>
              <a:rPr lang="es-es" sz="1600">
                <a:latin typeface="Consolas" pitchFamily="3" charset="0"/>
                <a:ea typeface="Gill Sans MT" pitchFamily="0" charset="0"/>
                <a:cs typeface="Courier New" pitchFamily="3" charset="0"/>
              </a:rPr>
              <a:t>document.forms["formularioBusqueda"].cEntrada;</a:t>
            </a:r>
            <a:endParaRPr lang="es-es" sz="1600">
              <a:latin typeface="Consolas" pitchFamily="3" charset="0"/>
              <a:ea typeface="Gill Sans MT" pitchFamily="0" charset="0"/>
              <a:cs typeface="Courier New" pitchFamily="3" charset="0"/>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1 Título"/>
          <p:cNvSpPr>
            <a:spLocks noGrp="1" noChangeArrowheads="1"/>
            <a:extLst>
              <a:ext uri="smNativeData">
                <pr:smNativeData xmlns:pr="smNativeData" val="SMDATA_13_yM5K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dBgAAuAAAAPU2AAC0BAAAEAAAACYAAAAIAAAAASAAAAAAAAA="/>
              </a:ext>
            </a:extLst>
          </p:cNvSpPr>
          <p:nvPr>
            <p:ph type="title"/>
          </p:nvPr>
        </p:nvSpPr>
        <p:spPr>
          <a:xfrm>
            <a:off x="1115695" y="116840"/>
            <a:ext cx="7818120" cy="647700"/>
          </a:xfrm>
        </p:spPr>
        <p:txBody>
          <a:bodyPr vert="horz" wrap="square" lIns="91440" tIns="45720" rIns="91440" bIns="45720" numCol="1" spcCol="215900" anchor="ctr">
            <a:prstTxWarp prst="textNoShape">
              <a:avLst/>
            </a:prstTxWarp>
          </a:bodyPr>
          <a:lstStyle/>
          <a:p>
            <a:pPr>
              <a:defRPr lang="es-es"/>
            </a:pPr>
            <a:r>
              <a:t>Objeto Input de tipo texto</a:t>
            </a:r>
          </a:p>
        </p:txBody>
      </p:sp>
      <p:sp>
        <p:nvSpPr>
          <p:cNvPr id="3" name="2 Marcador de contenido"/>
          <p:cNvSpPr>
            <a:spLocks noGrp="1" noChangeArrowheads="1"/>
            <a:extLst>
              <a:ext uri="smNativeData">
                <pr:smNativeData xmlns:pr="smNativeData" val="SMDATA_13_yM5K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3s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n3skDzMzMAMDA/wB/f38AAAAAAAAAAAAAAAAAAAAAAAAAAAAhAAAAGAAAABQAAAD6BQAAtAQAAPU2AAAHKQAAEAAAACYAAAAIAAAAASAAAAAAAAA="/>
              </a:ext>
            </a:extLst>
          </p:cNvSpPr>
          <p:nvPr>
            <p:ph type="body" idx="1"/>
          </p:nvPr>
        </p:nvSpPr>
        <p:spPr>
          <a:xfrm>
            <a:off x="971550" y="764540"/>
            <a:ext cx="7962265" cy="5904865"/>
          </a:xfrm>
        </p:spPr>
        <p:txBody>
          <a:bodyPr vert="horz" wrap="square" lIns="91440" tIns="45720" rIns="91440" bIns="45720" numCol="1" spcCol="215900" anchor="t">
            <a:prstTxWarp prst="textNoShape">
              <a:avLst/>
            </a:prstTxWarp>
          </a:bodyPr>
          <a:lstStyle/>
          <a:p>
            <a:pPr>
              <a:defRPr lang="es-es"/>
            </a:pPr>
            <a:r>
              <a:rPr sz="1600" noProof="1"/>
              <a:t>Hay cuatro elementos de tipo texto dentro de la jerarquía de objetos de un formulario: </a:t>
            </a:r>
            <a:endParaRPr lang="es-es" sz="1600"/>
          </a:p>
          <a:p>
            <a:pPr lvl="1">
              <a:defRPr lang="es-es"/>
            </a:pPr>
            <a:r>
              <a:rPr sz="1600" b="1" noProof="1"/>
              <a:t>text (</a:t>
            </a:r>
            <a:r>
              <a:rPr sz="1600" b="1" noProof="1">
                <a:hlinkClick r:id="rId2"/>
              </a:rPr>
              <a:t>https://www.w3schools.com/jsref/dom_obj_text.asp</a:t>
            </a:r>
            <a:r>
              <a:rPr sz="1600" b="1" noProof="1"/>
              <a:t>) </a:t>
            </a:r>
            <a:endParaRPr lang="es-es" sz="1600"/>
          </a:p>
          <a:p>
            <a:pPr lvl="1">
              <a:defRPr lang="es-es"/>
            </a:pPr>
            <a:r>
              <a:rPr sz="1600" b="1" noProof="1"/>
              <a:t>password (</a:t>
            </a:r>
            <a:r>
              <a:rPr sz="1600" b="1" noProof="1">
                <a:hlinkClick r:id="rId3"/>
              </a:rPr>
              <a:t>https://www.w3schools.com/jsref/dom_obj_password.asp</a:t>
            </a:r>
            <a:r>
              <a:rPr sz="1600" b="1" noProof="1"/>
              <a:t>) </a:t>
            </a:r>
            <a:endParaRPr lang="es-es" sz="1600"/>
          </a:p>
          <a:p>
            <a:pPr lvl="1">
              <a:defRPr lang="es-es"/>
            </a:pPr>
            <a:r>
              <a:rPr sz="1600" b="1" noProof="1"/>
              <a:t>hidden (</a:t>
            </a:r>
            <a:r>
              <a:rPr sz="1600" b="1" noProof="1">
                <a:hlinkClick r:id="rId4"/>
              </a:rPr>
              <a:t>https://www.w3schools.com/jsref/dom_obj_hidden.asp</a:t>
            </a:r>
            <a:r>
              <a:rPr sz="1600" b="1" noProof="1"/>
              <a:t>) </a:t>
            </a:r>
            <a:endParaRPr lang="es-es" sz="1600"/>
          </a:p>
          <a:p>
            <a:pPr lvl="1">
              <a:defRPr lang="es-es"/>
            </a:pPr>
            <a:r>
              <a:rPr sz="1600" b="1" noProof="1"/>
              <a:t>Textarea (</a:t>
            </a:r>
            <a:r>
              <a:rPr sz="1600" b="1" noProof="1">
                <a:hlinkClick r:id="rId5"/>
              </a:rPr>
              <a:t>https://www.w3schools.com/jsref/dom_obj_textarea.asp</a:t>
            </a:r>
            <a:r>
              <a:rPr sz="1600" b="1" noProof="1"/>
              <a:t>) </a:t>
            </a:r>
            <a:endParaRPr lang="es-es" sz="1600"/>
          </a:p>
          <a:p>
            <a:pPr algn="just">
              <a:defRPr lang="es-es"/>
            </a:pPr>
            <a:r>
              <a:rPr sz="1600" noProof="1"/>
              <a:t>Todos los elementos, excepto el tipo </a:t>
            </a:r>
            <a:r>
              <a:rPr sz="1600" b="1" noProof="1"/>
              <a:t>hidden</a:t>
            </a:r>
            <a:r>
              <a:rPr sz="1600" noProof="1"/>
              <a:t>, se mostrarán en la página permitiendo a los usuarios introducir texto.</a:t>
            </a:r>
            <a:endParaRPr lang="es-es" sz="1600"/>
          </a:p>
          <a:p>
            <a:pPr algn="just">
              <a:defRPr lang="es-es"/>
            </a:pPr>
            <a:r>
              <a:rPr sz="1600" noProof="1"/>
              <a:t>Para poder usar estos objetos dentro de nuestros scripts será suficiente con asignar un atributo </a:t>
            </a:r>
            <a:r>
              <a:rPr sz="1600" b="1" noProof="1"/>
              <a:t>id</a:t>
            </a:r>
            <a:r>
              <a:rPr sz="1600" noProof="1"/>
              <a:t> a cada uno de los elementos. Se recomienda asignar a cada objeto de este tipo un atributo </a:t>
            </a:r>
            <a:r>
              <a:rPr sz="1600" b="1" noProof="1"/>
              <a:t>id</a:t>
            </a:r>
            <a:r>
              <a:rPr sz="1600" noProof="1"/>
              <a:t> único que coincida con el </a:t>
            </a:r>
            <a:r>
              <a:rPr sz="1600" b="1" noProof="1"/>
              <a:t>name</a:t>
            </a:r>
            <a:r>
              <a:rPr sz="1600" noProof="1"/>
              <a:t> de ese objeto.</a:t>
            </a:r>
            <a:endParaRPr lang="es-es" sz="1600"/>
          </a:p>
          <a:p>
            <a:pPr algn="just">
              <a:defRPr lang="es-es"/>
            </a:pPr>
            <a:r>
              <a:rPr sz="1600" noProof="1"/>
              <a:t>Cuando se envían los datos de un formulario a un programa en el lado del servidor, lo que en realidad se envía son los atributos </a:t>
            </a:r>
            <a:r>
              <a:rPr sz="1600" b="1" noProof="1"/>
              <a:t>name</a:t>
            </a:r>
            <a:r>
              <a:rPr sz="1600" noProof="1"/>
              <a:t>, junto con los valores (contenido del atributo </a:t>
            </a:r>
            <a:r>
              <a:rPr sz="1600" b="1" noProof="1"/>
              <a:t>value</a:t>
            </a:r>
            <a:r>
              <a:rPr sz="1600" noProof="1"/>
              <a:t>) de cada elemento. Sin lugar a dudas, la propiedad más utilizada en un elemento de tipo texto es, por lo tanto, </a:t>
            </a:r>
            <a:r>
              <a:rPr sz="1600" b="1" noProof="1"/>
              <a:t>value</a:t>
            </a:r>
            <a:r>
              <a:rPr sz="1600" noProof="1"/>
              <a:t>. Un script podrá recuperar y ajustar el contenido de la propiedad </a:t>
            </a:r>
            <a:r>
              <a:rPr sz="1600" b="1" noProof="1"/>
              <a:t>value</a:t>
            </a:r>
            <a:r>
              <a:rPr sz="1600" noProof="1"/>
              <a:t> en cualquier momento. </a:t>
            </a:r>
            <a:endParaRPr lang="es-es" sz="1600"/>
          </a:p>
          <a:p>
            <a:pPr algn="just">
              <a:defRPr lang="es-es"/>
            </a:pPr>
            <a:r>
              <a:rPr sz="1600" b="1" i="1" noProof="1"/>
              <a:t>El contenido de un </a:t>
            </a:r>
            <a:r>
              <a:rPr sz="1600" noProof="1"/>
              <a:t>value</a:t>
            </a:r>
            <a:r>
              <a:rPr sz="1600" b="1" i="1" noProof="1"/>
              <a:t> es siempre una cadena de texto.</a:t>
            </a:r>
            <a:endParaRPr lang="es-es" sz="1600"/>
          </a:p>
          <a:p>
            <a:pPr>
              <a:defRPr lang="es-es"/>
            </a:pPr>
            <a:r>
              <a:rPr sz="1600" noProof="1"/>
              <a:t>En este tipo de objetos, los gestores de eventos (que verás más adelante) se podrán </a:t>
            </a:r>
            <a:r>
              <a:rPr lang="es-es" sz="1600" b="1" i="1"/>
              <a:t>disparar</a:t>
            </a:r>
            <a:r>
              <a:rPr sz="1600" noProof="1"/>
              <a:t> de múltiples formas como por ejemplo:  al poner el foco en un campo (situar el cursor dentro de ese campo), al modificar el texto (al introducir el texto y salir del campo), al sacar el foco de un campo (cuando el cursor sale de él), etc..</a:t>
            </a:r>
            <a:endParaRPr lang="es-es"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eventos y formularios en JavaScript</dc:title>
  <dc:subject/>
  <dc:creator>conchi</dc:creator>
  <cp:keywords/>
  <dc:description/>
  <cp:lastModifiedBy>wadmin</cp:lastModifiedBy>
  <cp:revision>0</cp:revision>
  <dcterms:created xsi:type="dcterms:W3CDTF">2017-12-20T10:25:04Z</dcterms:created>
  <dcterms:modified xsi:type="dcterms:W3CDTF">2020-02-17T17:35:04Z</dcterms:modified>
</cp:coreProperties>
</file>