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257" r:id="rId4"/>
    <p:sldId id="260" r:id="rId5"/>
    <p:sldId id="261" r:id="rId6"/>
    <p:sldId id="265" r:id="rId7"/>
    <p:sldId id="262" r:id="rId8"/>
    <p:sldId id="266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9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B18F8-9081-499F-A37E-75451F10750C}" type="datetimeFigureOut">
              <a:rPr lang="es-ES" smtClean="0"/>
              <a:t>22/03/2020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684F8-6DF8-4B58-9BC9-402396E65B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31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31DE-A03C-4DDC-B3A8-8436E65F9005}" type="datetime1">
              <a:rPr lang="es-ES" smtClean="0"/>
              <a:t>22/03/2020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A8CA-EF71-4FEA-A3EE-B76FA3A4E154}" type="datetime1">
              <a:rPr lang="es-ES" smtClean="0"/>
              <a:t>22/03/2020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5C80-BBA8-41F1-A912-259367AFED20}" type="datetime1">
              <a:rPr lang="es-ES" smtClean="0"/>
              <a:t>22/03/2020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C62-B0CF-4409-AAFF-CD2B8C5C5AD2}" type="datetime1">
              <a:rPr lang="es-ES" smtClean="0"/>
              <a:t>22/03/2020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8D1-7B57-4469-A31C-7C159E3E2963}" type="datetime1">
              <a:rPr lang="es-ES" smtClean="0"/>
              <a:t>22/03/2020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518D-E7D9-4D3C-BBB3-09A683C0BD30}" type="datetime1">
              <a:rPr lang="es-ES" smtClean="0"/>
              <a:t>22/03/2020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A0BE-50D6-41A3-B0E9-EB6E4B76F240}" type="datetime1">
              <a:rPr lang="es-ES" smtClean="0"/>
              <a:t>22/03/2020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673-3965-40E7-9675-29EEB55A6ADD}" type="datetime1">
              <a:rPr lang="es-ES" smtClean="0"/>
              <a:t>22/03/2020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28A8-D865-4F4A-A023-7F1377BA8DFC}" type="datetime1">
              <a:rPr lang="es-ES" smtClean="0"/>
              <a:t>22/03/2020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9893-6B60-4825-AF4E-085567EDE6F0}" type="datetime1">
              <a:rPr lang="es-ES" smtClean="0"/>
              <a:t>22/03/2020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7DFF-6303-4C0D-9A10-F1FE3013FD30}" type="datetime1">
              <a:rPr lang="es-ES" smtClean="0"/>
              <a:t>22/03/2020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9DE3454-3FA1-49EC-A1AC-6772E4C16939}" type="datetime1">
              <a:rPr lang="es-ES" smtClean="0"/>
              <a:t>22/03/2020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03648" y="4581128"/>
            <a:ext cx="7406640" cy="89612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 </a:t>
            </a:r>
            <a:br>
              <a:rPr lang="es-ES" dirty="0" smtClean="0"/>
            </a:br>
            <a:endParaRPr lang="es-ES" sz="4000" dirty="0"/>
          </a:p>
        </p:txBody>
      </p:sp>
      <p:sp>
        <p:nvSpPr>
          <p:cNvPr id="4" name="3 Rectángulo"/>
          <p:cNvSpPr/>
          <p:nvPr/>
        </p:nvSpPr>
        <p:spPr>
          <a:xfrm>
            <a:off x="1354201" y="4293096"/>
            <a:ext cx="7488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9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Eventos </a:t>
            </a:r>
            <a:r>
              <a:rPr lang="es-ES" sz="4900" dirty="0" err="1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Drag</a:t>
            </a:r>
            <a:r>
              <a:rPr lang="es-ES" sz="4900" dirty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 and </a:t>
            </a:r>
            <a:r>
              <a:rPr lang="es-ES" sz="4900" dirty="0" err="1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Drop</a:t>
            </a:r>
            <a:r>
              <a:rPr lang="es-ES" sz="4900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+mj-ea"/>
                <a:cs typeface="+mj-cs"/>
              </a:rPr>
              <a:t> (arrastrar y soltar)</a:t>
            </a:r>
            <a:endParaRPr lang="es-ES" dirty="0"/>
          </a:p>
        </p:txBody>
      </p:sp>
      <p:pic>
        <p:nvPicPr>
          <p:cNvPr id="5" name="Picture 2" descr="Resultado de imagen de js logo of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32" y="1268760"/>
            <a:ext cx="34532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92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18072" cy="504056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Drag</a:t>
            </a:r>
            <a:r>
              <a:rPr lang="es-ES" dirty="0"/>
              <a:t> and </a:t>
            </a:r>
            <a:r>
              <a:rPr lang="es-ES" dirty="0" err="1"/>
              <a:t>Drop</a:t>
            </a:r>
            <a:r>
              <a:rPr lang="es-ES" dirty="0"/>
              <a:t> (</a:t>
            </a:r>
            <a:r>
              <a:rPr lang="es-ES" dirty="0" err="1" smtClean="0"/>
              <a:t>DnD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737320"/>
            <a:ext cx="7962088" cy="5644008"/>
          </a:xfrm>
        </p:spPr>
        <p:txBody>
          <a:bodyPr>
            <a:noAutofit/>
          </a:bodyPr>
          <a:lstStyle/>
          <a:p>
            <a:pPr marL="282575" indent="-282575"/>
            <a:r>
              <a:rPr lang="es-ES" sz="1600" dirty="0" err="1" smtClean="0"/>
              <a:t>Drag</a:t>
            </a:r>
            <a:r>
              <a:rPr lang="es-ES" sz="1600" dirty="0" smtClean="0"/>
              <a:t> and </a:t>
            </a:r>
            <a:r>
              <a:rPr lang="es-ES" sz="1600" dirty="0" err="1" smtClean="0"/>
              <a:t>drop</a:t>
            </a:r>
            <a:r>
              <a:rPr lang="es-ES" sz="1600" dirty="0" smtClean="0"/>
              <a:t> facilita la interacción del usuario con el navegador. </a:t>
            </a:r>
          </a:p>
          <a:p>
            <a:pPr marL="533400" lvl="1" indent="-236538"/>
            <a:r>
              <a:rPr lang="es-ES" sz="1600" dirty="0" smtClean="0"/>
              <a:t>Permitir </a:t>
            </a:r>
            <a:r>
              <a:rPr lang="es-ES" sz="1600" dirty="0"/>
              <a:t>al usuario arrastrar los archivos a subir a un servidor (por ejemplo archivos de imágenes</a:t>
            </a:r>
            <a:r>
              <a:rPr lang="es-ES" sz="1600" dirty="0" smtClean="0"/>
              <a:t>).</a:t>
            </a:r>
          </a:p>
          <a:p>
            <a:pPr marL="533400" lvl="1" indent="-236538"/>
            <a:r>
              <a:rPr lang="es-ES" sz="1600" dirty="0" smtClean="0"/>
              <a:t>Permitir </a:t>
            </a:r>
            <a:r>
              <a:rPr lang="es-ES" sz="1600" dirty="0"/>
              <a:t>al usuario realizar selecciones arrastrando, por ejemplo permitir que elija por un lado un modelo de sillón y por otro lado un modelo de tapizado para el sillón, arrastrando la opción elegida a partir de varias opciones </a:t>
            </a:r>
            <a:r>
              <a:rPr lang="es-ES" sz="1600" dirty="0" smtClean="0"/>
              <a:t>posibles.</a:t>
            </a:r>
          </a:p>
          <a:p>
            <a:pPr marL="533400" lvl="1" indent="-236538"/>
            <a:r>
              <a:rPr lang="es-ES" sz="1600" dirty="0" smtClean="0"/>
              <a:t>Aplicaciones </a:t>
            </a:r>
            <a:r>
              <a:rPr lang="es-ES" sz="1600" dirty="0"/>
              <a:t>de comercio electrónico donde el usuario elige lo que va a comprar y lo arrastra a su cesta de la </a:t>
            </a:r>
            <a:r>
              <a:rPr lang="es-ES" sz="1600" dirty="0" smtClean="0"/>
              <a:t>compra.</a:t>
            </a:r>
          </a:p>
          <a:p>
            <a:pPr marL="533400" lvl="1" indent="-236538"/>
            <a:r>
              <a:rPr lang="es-ES" sz="1600" dirty="0" smtClean="0"/>
              <a:t>Crear </a:t>
            </a:r>
            <a:r>
              <a:rPr lang="es-ES" sz="1600" dirty="0"/>
              <a:t>juegos donde el usuario arrastra y suelta </a:t>
            </a:r>
            <a:r>
              <a:rPr lang="es-ES" sz="1600" dirty="0" smtClean="0"/>
              <a:t>elementos.</a:t>
            </a:r>
          </a:p>
          <a:p>
            <a:pPr marL="533400" lvl="1" indent="-236538"/>
            <a:r>
              <a:rPr lang="es-ES" sz="1600" dirty="0" smtClean="0"/>
              <a:t>Permitir </a:t>
            </a:r>
            <a:r>
              <a:rPr lang="es-ES" sz="1600" dirty="0"/>
              <a:t>al usuario ordenar elementos (por ejemplo cambiar el orden de una colección de fotografías arrastrando y soltando éstas a distintas posiciones</a:t>
            </a:r>
            <a:r>
              <a:rPr lang="es-ES" sz="1600" dirty="0" smtClean="0"/>
              <a:t>).</a:t>
            </a:r>
          </a:p>
          <a:p>
            <a:pPr marL="533400" lvl="1" indent="-236538"/>
            <a:r>
              <a:rPr lang="es-ES" sz="1600" dirty="0" smtClean="0"/>
              <a:t>Crear </a:t>
            </a:r>
            <a:r>
              <a:rPr lang="es-ES" sz="1600" dirty="0"/>
              <a:t>aplicaciones de diseño donde los diseños se crean arrastrando y soltando elementos. Puede usarse para cualquier tipo de aplicación: diseño industrial, jardinería, decoración, ingeniería, y por supuesto para diseño web de páginas web completas o de elementos determinados como formularios. Combinando </a:t>
            </a:r>
            <a:r>
              <a:rPr lang="es-ES" sz="1600" dirty="0" err="1"/>
              <a:t>drag</a:t>
            </a:r>
            <a:r>
              <a:rPr lang="es-ES" sz="1600" dirty="0"/>
              <a:t> and </a:t>
            </a:r>
            <a:r>
              <a:rPr lang="es-ES" sz="1600" dirty="0" err="1"/>
              <a:t>drop</a:t>
            </a:r>
            <a:r>
              <a:rPr lang="es-ES" sz="1600" dirty="0"/>
              <a:t> con otras técnicas puede permitirse editar propiedades de los elementos, cambiar su aspecto, moverlos de sitio, </a:t>
            </a:r>
            <a:r>
              <a:rPr lang="es-ES" sz="1600" dirty="0" smtClean="0"/>
              <a:t>etc.</a:t>
            </a:r>
          </a:p>
          <a:p>
            <a:pPr marL="533400" lvl="1" indent="-236538"/>
            <a:r>
              <a:rPr lang="es-ES" sz="1600" dirty="0" smtClean="0"/>
              <a:t>Permitir </a:t>
            </a:r>
            <a:r>
              <a:rPr lang="es-ES" sz="1600" dirty="0"/>
              <a:t>crear efecto de ventanas tipo Windows en desarrollos web, que el usuario puede arrastrar y soltar en diferentes puntos, simulando que estuviera trabajando con una aplicación de </a:t>
            </a:r>
            <a:r>
              <a:rPr lang="es-ES" sz="1600" dirty="0" smtClean="0"/>
              <a:t>escritorio</a:t>
            </a:r>
            <a:r>
              <a:rPr lang="es-ES" sz="1600" dirty="0" smtClean="0"/>
              <a:t>.</a:t>
            </a:r>
          </a:p>
          <a:p>
            <a:pPr marL="533400" lvl="1" indent="-236538"/>
            <a:r>
              <a:rPr lang="es-ES" sz="1600" dirty="0" smtClean="0"/>
              <a:t>Crear </a:t>
            </a:r>
            <a:r>
              <a:rPr lang="es-ES" sz="1600" dirty="0"/>
              <a:t>efectos de desplegado: podemos simular que una imagen se va desplegando o un texto se va haciendo visible o cambiando su aspecto arrastrando un elemento.</a:t>
            </a:r>
          </a:p>
          <a:p>
            <a:pPr marL="125412" indent="0">
              <a:buNone/>
            </a:pPr>
            <a:endParaRPr lang="es-ES" sz="11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8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746064" cy="70609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Drag</a:t>
            </a:r>
            <a:r>
              <a:rPr lang="es-ES" dirty="0" smtClean="0"/>
              <a:t> and </a:t>
            </a:r>
            <a:r>
              <a:rPr lang="es-ES" dirty="0" err="1" smtClean="0"/>
              <a:t>Drop</a:t>
            </a:r>
            <a:r>
              <a:rPr lang="es-ES" dirty="0" smtClean="0"/>
              <a:t> (</a:t>
            </a:r>
            <a:r>
              <a:rPr lang="es-ES" dirty="0" err="1" smtClean="0"/>
              <a:t>DnD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052736"/>
            <a:ext cx="7890080" cy="540060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 err="1"/>
              <a:t>Drag</a:t>
            </a:r>
            <a:r>
              <a:rPr lang="es-ES" b="1" dirty="0"/>
              <a:t> and </a:t>
            </a:r>
            <a:r>
              <a:rPr lang="es-ES" b="1" dirty="0" err="1"/>
              <a:t>Drop</a:t>
            </a:r>
            <a:r>
              <a:rPr lang="es-ES" dirty="0"/>
              <a:t> supone “llevar” un elemento de A </a:t>
            </a:r>
            <a:r>
              <a:rPr lang="es-ES" dirty="0" err="1"/>
              <a:t>a</a:t>
            </a:r>
            <a:r>
              <a:rPr lang="es-ES" dirty="0"/>
              <a:t> B "arrastrándolo" de un lado a otro </a:t>
            </a:r>
            <a:endParaRPr lang="es-ES" dirty="0" smtClean="0"/>
          </a:p>
          <a:p>
            <a:r>
              <a:rPr lang="es-ES" dirty="0"/>
              <a:t>P</a:t>
            </a:r>
            <a:r>
              <a:rPr lang="es-ES" dirty="0" smtClean="0"/>
              <a:t>uede </a:t>
            </a:r>
            <a:r>
              <a:rPr lang="es-ES" dirty="0"/>
              <a:t>ser aplicado a cualquier clase de elementos como contenedores (</a:t>
            </a:r>
            <a:r>
              <a:rPr lang="es-ES" dirty="0" err="1"/>
              <a:t>divs</a:t>
            </a:r>
            <a:r>
              <a:rPr lang="es-ES" dirty="0"/>
              <a:t>), </a:t>
            </a:r>
            <a:r>
              <a:rPr lang="es-ES" dirty="0" err="1"/>
              <a:t>textareas</a:t>
            </a:r>
            <a:r>
              <a:rPr lang="es-ES" dirty="0"/>
              <a:t>, párrafos, títulos, imágenes, etc</a:t>
            </a:r>
            <a:r>
              <a:rPr lang="es-ES" dirty="0" smtClean="0"/>
              <a:t>.</a:t>
            </a:r>
          </a:p>
          <a:p>
            <a:r>
              <a:rPr lang="es-ES" dirty="0" smtClean="0"/>
              <a:t>Para hacer “</a:t>
            </a:r>
            <a:r>
              <a:rPr lang="es-ES" dirty="0" err="1" smtClean="0"/>
              <a:t>Drag</a:t>
            </a:r>
            <a:r>
              <a:rPr lang="es-ES" dirty="0" smtClean="0"/>
              <a:t> and </a:t>
            </a:r>
            <a:r>
              <a:rPr lang="es-ES" dirty="0" err="1" smtClean="0"/>
              <a:t>drop</a:t>
            </a:r>
            <a:r>
              <a:rPr lang="es-ES" dirty="0" smtClean="0"/>
              <a:t>” son necesarios dos elementos:</a:t>
            </a:r>
          </a:p>
          <a:p>
            <a:pPr lvl="1"/>
            <a:r>
              <a:rPr lang="es-ES" dirty="0"/>
              <a:t>U</a:t>
            </a:r>
            <a:r>
              <a:rPr lang="es-ES" dirty="0" smtClean="0"/>
              <a:t>n </a:t>
            </a:r>
            <a:r>
              <a:rPr lang="es-ES" dirty="0"/>
              <a:t>elemento </a:t>
            </a:r>
            <a:r>
              <a:rPr lang="es-ES" dirty="0" err="1" smtClean="0"/>
              <a:t>arrastrable</a:t>
            </a:r>
            <a:r>
              <a:rPr lang="es-ES" dirty="0" smtClean="0"/>
              <a:t>. Para ello añadimos el atributo </a:t>
            </a:r>
            <a:r>
              <a:rPr lang="es-ES" dirty="0" err="1" smtClean="0"/>
              <a:t>draggable</a:t>
            </a:r>
            <a:r>
              <a:rPr lang="es-ES" dirty="0" smtClean="0"/>
              <a:t>=”true” y asociar el evento </a:t>
            </a:r>
            <a:r>
              <a:rPr lang="es-ES" b="1" dirty="0" err="1" smtClean="0"/>
              <a:t>ondragstart</a:t>
            </a:r>
            <a:endParaRPr lang="es-ES" b="1" dirty="0" smtClean="0"/>
          </a:p>
          <a:p>
            <a:pPr lvl="2"/>
            <a:r>
              <a:rPr lang="es-ES" b="1" dirty="0" smtClean="0"/>
              <a:t>&lt;p id=‘</a:t>
            </a:r>
            <a:r>
              <a:rPr lang="es-ES" b="1" dirty="0" err="1" smtClean="0"/>
              <a:t>parrafo</a:t>
            </a:r>
            <a:r>
              <a:rPr lang="es-ES" b="1" dirty="0" smtClean="0"/>
              <a:t>’ </a:t>
            </a:r>
            <a:r>
              <a:rPr lang="es-ES" b="1" dirty="0" err="1" smtClean="0"/>
              <a:t>draggable</a:t>
            </a:r>
            <a:r>
              <a:rPr lang="es-ES" b="1" dirty="0" smtClean="0"/>
              <a:t>=‘true’ </a:t>
            </a:r>
            <a:r>
              <a:rPr lang="es-ES" b="1" dirty="0" err="1" smtClean="0"/>
              <a:t>ondragstart</a:t>
            </a:r>
            <a:r>
              <a:rPr lang="es-ES" b="1" dirty="0" smtClean="0"/>
              <a:t>=</a:t>
            </a:r>
            <a:r>
              <a:rPr lang="es-ES" b="1" dirty="0" err="1" smtClean="0"/>
              <a:t>fdrag</a:t>
            </a:r>
            <a:r>
              <a:rPr lang="es-ES" b="1" dirty="0" smtClean="0"/>
              <a:t>()&gt;</a:t>
            </a:r>
            <a:endParaRPr lang="es-ES" b="1" dirty="0"/>
          </a:p>
          <a:p>
            <a:pPr lvl="1"/>
            <a:r>
              <a:rPr lang="es-ES" dirty="0"/>
              <a:t>U</a:t>
            </a:r>
            <a:r>
              <a:rPr lang="es-ES" dirty="0" smtClean="0"/>
              <a:t>n </a:t>
            </a:r>
            <a:r>
              <a:rPr lang="es-ES" dirty="0"/>
              <a:t>elemento en el que se pueda </a:t>
            </a:r>
            <a:r>
              <a:rPr lang="es-ES" dirty="0" smtClean="0"/>
              <a:t>soltar el anterior.  Al </a:t>
            </a:r>
            <a:r>
              <a:rPr lang="es-ES" dirty="0"/>
              <a:t>que como mi mínimo hay que </a:t>
            </a:r>
            <a:r>
              <a:rPr lang="es-ES" dirty="0" smtClean="0"/>
              <a:t>asociar dos eventos:</a:t>
            </a:r>
          </a:p>
          <a:p>
            <a:pPr lvl="2"/>
            <a:r>
              <a:rPr lang="es-ES" b="1" dirty="0" err="1"/>
              <a:t>o</a:t>
            </a:r>
            <a:r>
              <a:rPr lang="es-ES" b="1" dirty="0" err="1" smtClean="0"/>
              <a:t>ndragover</a:t>
            </a:r>
            <a:endParaRPr lang="es-ES" b="1" dirty="0"/>
          </a:p>
          <a:p>
            <a:pPr lvl="2"/>
            <a:r>
              <a:rPr lang="es-ES" b="1" dirty="0" err="1" smtClean="0"/>
              <a:t>ondrop</a:t>
            </a:r>
            <a:r>
              <a:rPr lang="es-ES" b="1" dirty="0"/>
              <a:t> </a:t>
            </a:r>
            <a:endParaRPr lang="es-ES" b="1" dirty="0" smtClean="0"/>
          </a:p>
          <a:p>
            <a:r>
              <a:rPr lang="es-ES" dirty="0" smtClean="0"/>
              <a:t>Enlaces e imágenes son ‘</a:t>
            </a:r>
            <a:r>
              <a:rPr lang="es-ES" dirty="0" err="1" smtClean="0"/>
              <a:t>draggable</a:t>
            </a:r>
            <a:r>
              <a:rPr lang="es-ES" dirty="0" smtClean="0"/>
              <a:t>’ por defecto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01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746064" cy="63408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Eventos </a:t>
            </a:r>
            <a:r>
              <a:rPr lang="es-ES" dirty="0" err="1" smtClean="0"/>
              <a:t>Drag</a:t>
            </a:r>
            <a:r>
              <a:rPr lang="es-ES" dirty="0" smtClean="0"/>
              <a:t> and </a:t>
            </a:r>
            <a:r>
              <a:rPr lang="es-ES" dirty="0" err="1" smtClean="0"/>
              <a:t>Drop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980728"/>
            <a:ext cx="7962088" cy="5544616"/>
          </a:xfrm>
        </p:spPr>
        <p:txBody>
          <a:bodyPr>
            <a:normAutofit/>
          </a:bodyPr>
          <a:lstStyle/>
          <a:p>
            <a:r>
              <a:rPr lang="es-ES" dirty="0"/>
              <a:t>Hay muchos eventos que se usan y pueden ocurrir en las diferentes etapas de una operación de arrastrar y </a:t>
            </a:r>
            <a:r>
              <a:rPr lang="es-ES" dirty="0" smtClean="0"/>
              <a:t>soltar</a:t>
            </a:r>
          </a:p>
          <a:p>
            <a:r>
              <a:rPr lang="es-ES" dirty="0" smtClean="0"/>
              <a:t>Eventos </a:t>
            </a:r>
            <a:r>
              <a:rPr lang="es-ES" dirty="0"/>
              <a:t>disparados en el </a:t>
            </a:r>
            <a:r>
              <a:rPr lang="es-ES" dirty="0" smtClean="0"/>
              <a:t>elemento </a:t>
            </a:r>
            <a:r>
              <a:rPr lang="es-ES" dirty="0" err="1"/>
              <a:t>arrastrable</a:t>
            </a:r>
            <a:r>
              <a:rPr lang="es-ES" dirty="0"/>
              <a:t> (el elemento fuente</a:t>
            </a:r>
            <a:r>
              <a:rPr lang="es-ES" dirty="0" smtClean="0"/>
              <a:t>):</a:t>
            </a:r>
          </a:p>
          <a:p>
            <a:pPr lvl="1"/>
            <a:r>
              <a:rPr lang="es-ES" b="1" dirty="0" err="1" smtClean="0"/>
              <a:t>ondragstart</a:t>
            </a:r>
            <a:r>
              <a:rPr lang="es-ES" dirty="0"/>
              <a:t>: ocurre cuando el usuario comienza a arrastrar un </a:t>
            </a:r>
            <a:r>
              <a:rPr lang="es-ES" dirty="0" smtClean="0"/>
              <a:t>elemento</a:t>
            </a:r>
          </a:p>
          <a:p>
            <a:pPr lvl="1"/>
            <a:r>
              <a:rPr lang="es-ES" b="1" dirty="0" err="1" smtClean="0"/>
              <a:t>ondrag</a:t>
            </a:r>
            <a:r>
              <a:rPr lang="es-ES" dirty="0"/>
              <a:t>: ocurre cuando se arrastra un </a:t>
            </a:r>
            <a:r>
              <a:rPr lang="es-ES" dirty="0" smtClean="0"/>
              <a:t>elemento</a:t>
            </a:r>
          </a:p>
          <a:p>
            <a:pPr lvl="1"/>
            <a:r>
              <a:rPr lang="es-ES" b="1" dirty="0" err="1" smtClean="0"/>
              <a:t>ondragend</a:t>
            </a:r>
            <a:r>
              <a:rPr lang="es-ES" dirty="0"/>
              <a:t>: ocurre cuando el usuario ha terminado de arrastrar el elemento     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8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908720"/>
            <a:ext cx="7890080" cy="5760640"/>
          </a:xfrm>
        </p:spPr>
        <p:txBody>
          <a:bodyPr>
            <a:normAutofit/>
          </a:bodyPr>
          <a:lstStyle/>
          <a:p>
            <a:r>
              <a:rPr lang="es-ES" dirty="0"/>
              <a:t>Eventos disparados en el </a:t>
            </a:r>
            <a:r>
              <a:rPr lang="es-ES" dirty="0" smtClean="0"/>
              <a:t>destino:</a:t>
            </a:r>
          </a:p>
          <a:p>
            <a:pPr lvl="1"/>
            <a:r>
              <a:rPr lang="es-ES" b="1" dirty="0" err="1" smtClean="0"/>
              <a:t>ondragenter</a:t>
            </a:r>
            <a:r>
              <a:rPr lang="es-ES" b="1" dirty="0"/>
              <a:t>:</a:t>
            </a:r>
            <a:r>
              <a:rPr lang="es-ES" dirty="0"/>
              <a:t> ocurre cuando el elemento arrastrado </a:t>
            </a:r>
            <a:r>
              <a:rPr lang="es-ES" dirty="0" smtClean="0"/>
              <a:t>entra </a:t>
            </a:r>
            <a:r>
              <a:rPr lang="es-ES" dirty="0"/>
              <a:t>al destino de </a:t>
            </a:r>
            <a:r>
              <a:rPr lang="es-ES" dirty="0" smtClean="0"/>
              <a:t>colocación</a:t>
            </a:r>
          </a:p>
          <a:p>
            <a:pPr lvl="1"/>
            <a:r>
              <a:rPr lang="es-ES" b="1" dirty="0" err="1" smtClean="0"/>
              <a:t>ondragover</a:t>
            </a:r>
            <a:r>
              <a:rPr lang="es-ES" dirty="0"/>
              <a:t>: se produce cuando el elemento arrastrado está sobre el objetivo de </a:t>
            </a:r>
            <a:r>
              <a:rPr lang="es-ES" dirty="0" smtClean="0"/>
              <a:t>colocación</a:t>
            </a:r>
          </a:p>
          <a:p>
            <a:pPr lvl="1"/>
            <a:r>
              <a:rPr lang="es-ES" b="1" dirty="0" err="1" smtClean="0"/>
              <a:t>ondragleave</a:t>
            </a:r>
            <a:r>
              <a:rPr lang="es-ES" dirty="0"/>
              <a:t>: ocurre cuando el elemento arrastrado sale del objetivo de </a:t>
            </a:r>
            <a:r>
              <a:rPr lang="es-ES" dirty="0" smtClean="0"/>
              <a:t>colocación</a:t>
            </a:r>
          </a:p>
          <a:p>
            <a:pPr lvl="1"/>
            <a:r>
              <a:rPr lang="es-ES" b="1" dirty="0" err="1" smtClean="0"/>
              <a:t>ondrop</a:t>
            </a:r>
            <a:r>
              <a:rPr lang="es-ES" dirty="0"/>
              <a:t>: se produce cuando el elemento arrastrado se suelta en el destino de </a:t>
            </a:r>
            <a:r>
              <a:rPr lang="es-ES" dirty="0" smtClean="0"/>
              <a:t>colocación</a:t>
            </a:r>
          </a:p>
          <a:p>
            <a:r>
              <a:rPr lang="es-ES" dirty="0" smtClean="0"/>
              <a:t>Al </a:t>
            </a:r>
            <a:r>
              <a:rPr lang="es-ES" dirty="0"/>
              <a:t>arrastrar un elemento, el evento </a:t>
            </a:r>
            <a:r>
              <a:rPr lang="es-ES" dirty="0" err="1"/>
              <a:t>ondrag</a:t>
            </a:r>
            <a:r>
              <a:rPr lang="es-ES" dirty="0"/>
              <a:t> se dispara cada 350 milisegundos.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5</a:t>
            </a:fld>
            <a:endParaRPr lang="es-ES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187624" y="274638"/>
            <a:ext cx="7746064" cy="634082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" smtClean="0"/>
              <a:t>Eventos Drag and Drop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16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18072" cy="36004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Ejemplo sencillo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3608" y="548680"/>
            <a:ext cx="7890079" cy="6192687"/>
          </a:xfrm>
        </p:spPr>
        <p:txBody>
          <a:bodyPr>
            <a:no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&gt;#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div1 </a:t>
            </a:r>
            <a:r>
              <a:rPr lang="es-E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: 350px</a:t>
            </a:r>
            <a:r>
              <a:rPr lang="es-E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: 70px</a:t>
            </a:r>
            <a:r>
              <a:rPr lang="es-E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: 10px</a:t>
            </a:r>
            <a:r>
              <a:rPr lang="es-E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: 1px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s-E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;}&lt;/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35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13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("div1").</a:t>
            </a:r>
            <a:r>
              <a:rPr lang="es-ES" sz="13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ondragover</a:t>
            </a:r>
            <a:r>
              <a:rPr lang="es-ES" sz="13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3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allowDrop</a:t>
            </a:r>
            <a:r>
              <a:rPr lang="es-ES" sz="13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35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13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("div1").</a:t>
            </a:r>
            <a:r>
              <a:rPr lang="es-ES" sz="13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ondrop</a:t>
            </a:r>
            <a:r>
              <a:rPr lang="es-ES" sz="13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3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s-ES" sz="13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35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135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("drag1").</a:t>
            </a:r>
            <a:r>
              <a:rPr lang="es-ES" sz="135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ondragstart</a:t>
            </a:r>
            <a:r>
              <a:rPr lang="es-ES" sz="135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35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drag</a:t>
            </a:r>
            <a:r>
              <a:rPr lang="es-ES" sz="135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3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allowDrop</a:t>
            </a:r>
            <a:r>
              <a:rPr lang="es-ES" sz="13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3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s-ES" sz="13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ev.preventDefault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35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drag</a:t>
            </a:r>
            <a:r>
              <a:rPr lang="es-ES" sz="135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35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s-ES" sz="135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ev.dataTransfer.setData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", ev.target.id);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3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s-ES" sz="13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35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s-ES" sz="13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ev.preventDefault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data =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ev.dataTransfer.getData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ev.target.appendChild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(data));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Drag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W3Schools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:&lt;/p&gt;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div id="div1"&gt;&lt;/div</a:t>
            </a:r>
            <a:r>
              <a:rPr lang="es-E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id="drag1"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="img_logo.gif"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draggable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="true" 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="336" 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="69"&gt;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13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s-E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68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818072" cy="57606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Data Transfer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688632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La propiedad </a:t>
            </a:r>
            <a:r>
              <a:rPr lang="es-ES" dirty="0" err="1"/>
              <a:t>dataTransfer</a:t>
            </a:r>
            <a:r>
              <a:rPr lang="es-ES" dirty="0"/>
              <a:t> es el centro de desarrollo de toda la actividad de la función </a:t>
            </a:r>
            <a:r>
              <a:rPr lang="es-ES" dirty="0" err="1" smtClean="0"/>
              <a:t>DnD</a:t>
            </a:r>
            <a:r>
              <a:rPr lang="es-ES" dirty="0" smtClean="0"/>
              <a:t>,</a:t>
            </a:r>
          </a:p>
          <a:p>
            <a:r>
              <a:rPr lang="es-ES" dirty="0" smtClean="0"/>
              <a:t>Contiene </a:t>
            </a:r>
            <a:r>
              <a:rPr lang="es-ES" dirty="0"/>
              <a:t>los datos que se envían en la acción de arrastre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</a:t>
            </a:r>
            <a:r>
              <a:rPr lang="es-ES" dirty="0"/>
              <a:t>propiedad </a:t>
            </a:r>
            <a:r>
              <a:rPr lang="es-ES" dirty="0" err="1"/>
              <a:t>dataTransfer</a:t>
            </a:r>
            <a:r>
              <a:rPr lang="es-ES" dirty="0"/>
              <a:t> se establece en el evento </a:t>
            </a:r>
            <a:r>
              <a:rPr lang="es-ES" dirty="0" err="1"/>
              <a:t>dragstart</a:t>
            </a:r>
            <a:r>
              <a:rPr lang="es-ES" dirty="0"/>
              <a:t> y se lee/procesa en el evento </a:t>
            </a:r>
            <a:r>
              <a:rPr lang="es-ES" dirty="0" err="1"/>
              <a:t>drop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Al </a:t>
            </a:r>
            <a:r>
              <a:rPr lang="es-ES" dirty="0"/>
              <a:t>activar </a:t>
            </a:r>
            <a:r>
              <a:rPr lang="es-ES" dirty="0" err="1"/>
              <a:t>e.dataTransfer.setData</a:t>
            </a:r>
            <a:r>
              <a:rPr lang="es-ES" dirty="0"/>
              <a:t>(</a:t>
            </a:r>
            <a:r>
              <a:rPr lang="es-ES" dirty="0" err="1"/>
              <a:t>format</a:t>
            </a:r>
            <a:r>
              <a:rPr lang="es-ES" dirty="0"/>
              <a:t>, data), se establece el contenido del objeto en el tipo MIME y se transmite la carga de datos en </a:t>
            </a:r>
            <a:r>
              <a:rPr lang="es-ES" dirty="0" smtClean="0"/>
              <a:t>forma de </a:t>
            </a:r>
            <a:r>
              <a:rPr lang="es-ES" dirty="0"/>
              <a:t>argumentos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DataTransfer</a:t>
            </a:r>
            <a:r>
              <a:rPr lang="es-ES" dirty="0"/>
              <a:t> </a:t>
            </a:r>
            <a:r>
              <a:rPr lang="es-ES" dirty="0" smtClean="0"/>
              <a:t>incorpora, también, </a:t>
            </a:r>
            <a:r>
              <a:rPr lang="es-ES" dirty="0"/>
              <a:t>una serie de propiedades para ofrecer señales visuales al usuario durante el proceso de arrastre.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22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90080" cy="63408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Propiedades de Data Transfer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836712"/>
            <a:ext cx="7962088" cy="5411688"/>
          </a:xfrm>
        </p:spPr>
        <p:txBody>
          <a:bodyPr>
            <a:normAutofit fontScale="85000" lnSpcReduction="10000"/>
          </a:bodyPr>
          <a:lstStyle/>
          <a:p>
            <a:pPr marL="265113" indent="-265113"/>
            <a:r>
              <a:rPr lang="es-ES" dirty="0"/>
              <a:t>Este objeto, opcional, es inherente a toda operación </a:t>
            </a:r>
            <a:r>
              <a:rPr lang="es-ES" dirty="0" err="1"/>
              <a:t>drag</a:t>
            </a:r>
            <a:r>
              <a:rPr lang="es-ES" dirty="0"/>
              <a:t> and </a:t>
            </a:r>
            <a:r>
              <a:rPr lang="es-ES" dirty="0" err="1"/>
              <a:t>drop</a:t>
            </a:r>
            <a:r>
              <a:rPr lang="es-ES" dirty="0"/>
              <a:t> y tiene </a:t>
            </a:r>
            <a:r>
              <a:rPr lang="es-ES" dirty="0" smtClean="0"/>
              <a:t>varias propiedades, que </a:t>
            </a:r>
            <a:r>
              <a:rPr lang="es-ES" dirty="0"/>
              <a:t>pueden </a:t>
            </a:r>
            <a:r>
              <a:rPr lang="es-ES" dirty="0" smtClean="0"/>
              <a:t>ser utilizadas </a:t>
            </a:r>
            <a:r>
              <a:rPr lang="es-ES" dirty="0"/>
              <a:t>para controlar la respuesta de cada elemento de destino de la operación de arrastre a un determinado tipo de datos.</a:t>
            </a:r>
          </a:p>
          <a:p>
            <a:pPr marL="530225" lvl="1" indent="-265113"/>
            <a:r>
              <a:rPr lang="es-ES" b="1" dirty="0" err="1" smtClean="0"/>
              <a:t>dropEffect</a:t>
            </a:r>
            <a:r>
              <a:rPr lang="es-ES" b="1" dirty="0" smtClean="0"/>
              <a:t>: e</a:t>
            </a:r>
            <a:r>
              <a:rPr lang="es-ES" dirty="0" smtClean="0"/>
              <a:t>sta </a:t>
            </a:r>
            <a:r>
              <a:rPr lang="es-ES" dirty="0"/>
              <a:t>propiedad se define </a:t>
            </a:r>
            <a:r>
              <a:rPr lang="es-ES" dirty="0" smtClean="0"/>
              <a:t>en los métodos </a:t>
            </a:r>
            <a:r>
              <a:rPr lang="es-ES" dirty="0" err="1"/>
              <a:t>dragenter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dirty="0" err="1"/>
              <a:t>dragover</a:t>
            </a:r>
            <a:r>
              <a:rPr lang="es-ES" dirty="0"/>
              <a:t> y sirve para indicar qué tipo de operación admite el elemento que recibe el </a:t>
            </a:r>
            <a:r>
              <a:rPr lang="es-ES" dirty="0" err="1"/>
              <a:t>drop</a:t>
            </a:r>
            <a:r>
              <a:rPr lang="es-ES" dirty="0"/>
              <a:t> (lo cual se refleja en la forma que adopta el </a:t>
            </a:r>
            <a:r>
              <a:rPr lang="es-ES" dirty="0" smtClean="0"/>
              <a:t>cursor. Puede </a:t>
            </a:r>
            <a:r>
              <a:rPr lang="es-ES" dirty="0"/>
              <a:t>tener cuatro valores: </a:t>
            </a:r>
            <a:r>
              <a:rPr lang="es-ES" i="1" dirty="0" err="1"/>
              <a:t>copy</a:t>
            </a:r>
            <a:r>
              <a:rPr lang="es-ES" dirty="0"/>
              <a:t> (copiar), </a:t>
            </a:r>
            <a:r>
              <a:rPr lang="es-ES" i="1" dirty="0" err="1"/>
              <a:t>move</a:t>
            </a:r>
            <a:r>
              <a:rPr lang="es-ES" dirty="0"/>
              <a:t> (mover), </a:t>
            </a:r>
            <a:r>
              <a:rPr lang="es-ES" i="1" dirty="0"/>
              <a:t>link</a:t>
            </a:r>
            <a:r>
              <a:rPr lang="es-ES" dirty="0"/>
              <a:t> (enlazar) y </a:t>
            </a:r>
            <a:r>
              <a:rPr lang="es-ES" i="1" dirty="0" err="1"/>
              <a:t>none</a:t>
            </a:r>
            <a:r>
              <a:rPr lang="es-ES" dirty="0"/>
              <a:t> (ninguno).</a:t>
            </a:r>
          </a:p>
          <a:p>
            <a:pPr marL="82296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permaneceDrag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82296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2296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event.dataTransfer.dropEffect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82296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76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822722"/>
            <a:ext cx="8034096" cy="5846638"/>
          </a:xfrm>
        </p:spPr>
        <p:txBody>
          <a:bodyPr>
            <a:noAutofit/>
          </a:bodyPr>
          <a:lstStyle/>
          <a:p>
            <a:pPr marL="360363" lvl="1" indent="-236538">
              <a:spcBef>
                <a:spcPts val="0"/>
              </a:spcBef>
            </a:pPr>
            <a:r>
              <a:rPr lang="es-ES" sz="2000" b="1" dirty="0" err="1" smtClean="0"/>
              <a:t>effectAllowed</a:t>
            </a:r>
            <a:r>
              <a:rPr lang="es-ES" sz="2000" b="1" dirty="0" smtClean="0"/>
              <a:t>:</a:t>
            </a:r>
            <a:r>
              <a:rPr lang="es-ES" sz="2000" dirty="0" smtClean="0"/>
              <a:t> Restringe </a:t>
            </a:r>
            <a:r>
              <a:rPr lang="es-ES" sz="2000" dirty="0"/>
              <a:t>el "tipo de arrastre" que puede realizar el usuario en el elemento. Se utiliza en el modelo de procesamiento de la operación de arrastrar y soltar para la inicialización de </a:t>
            </a:r>
            <a:r>
              <a:rPr lang="es-ES" sz="2000" dirty="0" err="1"/>
              <a:t>dropEffect</a:t>
            </a:r>
            <a:r>
              <a:rPr lang="es-ES" sz="2000" dirty="0"/>
              <a:t> durante </a:t>
            </a:r>
            <a:r>
              <a:rPr lang="es-ES" sz="2000" dirty="0" smtClean="0"/>
              <a:t>los eventos</a:t>
            </a:r>
            <a:r>
              <a:rPr lang="es-ES" sz="2000" dirty="0"/>
              <a:t> </a:t>
            </a:r>
            <a:r>
              <a:rPr lang="es-ES" sz="2000" dirty="0" err="1"/>
              <a:t>dragenter</a:t>
            </a:r>
            <a:r>
              <a:rPr lang="es-ES" sz="2000" dirty="0"/>
              <a:t> y </a:t>
            </a:r>
            <a:r>
              <a:rPr lang="es-ES" sz="2000" dirty="0" err="1"/>
              <a:t>dragover</a:t>
            </a:r>
            <a:r>
              <a:rPr lang="es-ES" sz="2000" dirty="0"/>
              <a:t>. </a:t>
            </a:r>
            <a:r>
              <a:rPr lang="es-ES" sz="2000" dirty="0" smtClean="0"/>
              <a:t>Esta </a:t>
            </a:r>
            <a:r>
              <a:rPr lang="es-ES" sz="2000" dirty="0"/>
              <a:t>propiedad se define en el </a:t>
            </a:r>
            <a:r>
              <a:rPr lang="es-ES" sz="2000" dirty="0" err="1"/>
              <a:t>dragstart</a:t>
            </a:r>
            <a:r>
              <a:rPr lang="es-ES" sz="2000" dirty="0"/>
              <a:t> y se combina con la </a:t>
            </a:r>
            <a:r>
              <a:rPr lang="es-ES" sz="2000" dirty="0" smtClean="0"/>
              <a:t>anterior.</a:t>
            </a:r>
            <a:r>
              <a:rPr lang="es-ES" sz="2000" dirty="0"/>
              <a:t> </a:t>
            </a:r>
            <a:r>
              <a:rPr lang="es-ES" sz="2000" dirty="0" smtClean="0"/>
              <a:t>Esta </a:t>
            </a:r>
            <a:r>
              <a:rPr lang="es-ES" sz="2000" dirty="0"/>
              <a:t>propiedad admite los siguientes valores: </a:t>
            </a:r>
            <a:endParaRPr lang="es-ES" sz="2000" dirty="0" smtClean="0"/>
          </a:p>
          <a:p>
            <a:pPr lvl="2"/>
            <a:r>
              <a:rPr lang="es-ES" sz="1600" dirty="0" err="1" smtClean="0"/>
              <a:t>all</a:t>
            </a:r>
            <a:r>
              <a:rPr lang="es-ES" sz="1600" dirty="0"/>
              <a:t>: cualquier acción,</a:t>
            </a:r>
          </a:p>
          <a:p>
            <a:pPr lvl="2"/>
            <a:r>
              <a:rPr lang="es-ES" sz="1600" dirty="0" err="1"/>
              <a:t>copy</a:t>
            </a:r>
            <a:r>
              <a:rPr lang="es-ES" sz="1600" dirty="0"/>
              <a:t>: solo copiar,</a:t>
            </a:r>
          </a:p>
          <a:p>
            <a:pPr lvl="2"/>
            <a:r>
              <a:rPr lang="es-ES" sz="1600" dirty="0" err="1"/>
              <a:t>copyLink</a:t>
            </a:r>
            <a:r>
              <a:rPr lang="es-ES" sz="1600" dirty="0"/>
              <a:t>: copiar y enlazar,</a:t>
            </a:r>
          </a:p>
          <a:p>
            <a:pPr lvl="2"/>
            <a:r>
              <a:rPr lang="es-ES" sz="1600" dirty="0" err="1"/>
              <a:t>copyMove</a:t>
            </a:r>
            <a:r>
              <a:rPr lang="es-ES" sz="1600" dirty="0"/>
              <a:t>: copiar y mover,</a:t>
            </a:r>
          </a:p>
          <a:p>
            <a:pPr lvl="2"/>
            <a:r>
              <a:rPr lang="es-ES" sz="1600" dirty="0"/>
              <a:t>link: enlazar,</a:t>
            </a:r>
          </a:p>
          <a:p>
            <a:pPr lvl="2"/>
            <a:r>
              <a:rPr lang="es-ES" sz="1600" dirty="0" err="1"/>
              <a:t>linkMove</a:t>
            </a:r>
            <a:r>
              <a:rPr lang="es-ES" sz="1600" dirty="0"/>
              <a:t>: enlazar y mover,</a:t>
            </a:r>
          </a:p>
          <a:p>
            <a:pPr lvl="2"/>
            <a:r>
              <a:rPr lang="es-ES" sz="1600" dirty="0" err="1"/>
              <a:t>move</a:t>
            </a:r>
            <a:r>
              <a:rPr lang="es-ES" sz="1600" dirty="0"/>
              <a:t>: mover,</a:t>
            </a:r>
          </a:p>
          <a:p>
            <a:pPr lvl="2"/>
            <a:r>
              <a:rPr lang="es-ES" sz="1600" dirty="0" err="1"/>
              <a:t>none</a:t>
            </a:r>
            <a:r>
              <a:rPr lang="es-ES" sz="1600" dirty="0"/>
              <a:t>: ninguno.</a:t>
            </a:r>
          </a:p>
          <a:p>
            <a:pPr marL="347663" indent="0">
              <a:spcBef>
                <a:spcPts val="0"/>
              </a:spcBef>
              <a:buNone/>
            </a:pPr>
            <a:r>
              <a:rPr lang="es-ES" sz="2000" dirty="0" smtClean="0"/>
              <a:t>Si </a:t>
            </a:r>
            <a:r>
              <a:rPr lang="es-ES" sz="2000" dirty="0"/>
              <a:t>no se define, el comportamiento por defecto será mover en los elementos editables, enlazar para </a:t>
            </a:r>
            <a:r>
              <a:rPr lang="es-ES" sz="2000" dirty="0" smtClean="0"/>
              <a:t>los enlaces y </a:t>
            </a:r>
            <a:r>
              <a:rPr lang="es-ES" sz="2000" dirty="0"/>
              <a:t>copiar para el resto de los elementos.</a:t>
            </a:r>
          </a:p>
          <a:p>
            <a:pPr marL="347663" indent="0">
              <a:buNone/>
            </a:pPr>
            <a:r>
              <a:rPr lang="es-ES" sz="2000" dirty="0" smtClean="0"/>
              <a:t>Durante </a:t>
            </a:r>
            <a:r>
              <a:rPr lang="es-ES" sz="2000" dirty="0"/>
              <a:t>la operación, se pueden modificar los efectos de arrastre y especificar cuáles en concreto se permiten en determinadas ubicaciones. 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115616" y="116632"/>
            <a:ext cx="7746064" cy="70609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" dirty="0" smtClean="0"/>
              <a:t>Propiedades de Data Transfer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204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444</TotalTime>
  <Words>620</Words>
  <Application>Microsoft Office PowerPoint</Application>
  <PresentationFormat>Presentación en pantalla (4:3)</PresentationFormat>
  <Paragraphs>97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Calibri</vt:lpstr>
      <vt:lpstr>Courier New</vt:lpstr>
      <vt:lpstr>Gill Sans MT</vt:lpstr>
      <vt:lpstr>Verdana</vt:lpstr>
      <vt:lpstr>Wingdings 2</vt:lpstr>
      <vt:lpstr>Solsticio</vt:lpstr>
      <vt:lpstr>  </vt:lpstr>
      <vt:lpstr>Drag and Drop (DnD)</vt:lpstr>
      <vt:lpstr>Drag and Drop (DnD)</vt:lpstr>
      <vt:lpstr>Eventos Drag and Drop</vt:lpstr>
      <vt:lpstr>Presentación de PowerPoint</vt:lpstr>
      <vt:lpstr>Ejemplo sencillo</vt:lpstr>
      <vt:lpstr>Data Transfer</vt:lpstr>
      <vt:lpstr>Propiedades de Data Transfer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conchi</dc:creator>
  <cp:lastModifiedBy>conchi</cp:lastModifiedBy>
  <cp:revision>36</cp:revision>
  <dcterms:created xsi:type="dcterms:W3CDTF">2018-01-28T21:13:30Z</dcterms:created>
  <dcterms:modified xsi:type="dcterms:W3CDTF">2020-03-22T11:15:23Z</dcterms:modified>
</cp:coreProperties>
</file>