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B18F8-9081-499F-A37E-75451F10750C}" type="datetimeFigureOut">
              <a:rPr lang="es-ES" smtClean="0"/>
              <a:t>07/05/2020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684F8-6DF8-4B58-9BC9-402396E65B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31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4883-5E84-45C3-9016-0371D636BD57}" type="datetime1">
              <a:rPr lang="es-ES" smtClean="0"/>
              <a:t>07/05/2020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6E12-6055-481C-B154-EB8D62022CC4}" type="datetime1">
              <a:rPr lang="es-ES" smtClean="0"/>
              <a:t>07/05/2020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BEF9-0915-47C2-9DF6-4A6F7BD1AEF7}" type="datetime1">
              <a:rPr lang="es-ES" smtClean="0"/>
              <a:t>07/05/2020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D99C-3E37-4D38-8DBC-0ADAC52933FE}" type="datetime1">
              <a:rPr lang="es-ES" smtClean="0"/>
              <a:t>07/05/2020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98EC-CA10-4791-A0E0-F0AEA7C53577}" type="datetime1">
              <a:rPr lang="es-ES" smtClean="0"/>
              <a:t>07/05/2020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8724-3BDA-49A2-9046-2B51B489B094}" type="datetime1">
              <a:rPr lang="es-ES" smtClean="0"/>
              <a:t>07/05/2020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1AE3-2F5C-40AA-96B3-C0D67E5E6D41}" type="datetime1">
              <a:rPr lang="es-ES" smtClean="0"/>
              <a:t>07/05/2020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B0F2-A393-4A39-B7A7-417BC90F8C45}" type="datetime1">
              <a:rPr lang="es-ES" smtClean="0"/>
              <a:t>07/05/2020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F747-6D69-4A1E-8EDA-ED657A8392F7}" type="datetime1">
              <a:rPr lang="es-ES" smtClean="0"/>
              <a:t>07/05/2020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9FDB-EA8B-4EDB-92CD-EFDBCDFB123D}" type="datetime1">
              <a:rPr lang="es-ES" smtClean="0"/>
              <a:t>07/05/2020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7BF8-E105-4739-8214-7B0F2840CDF6}" type="datetime1">
              <a:rPr lang="es-ES" smtClean="0"/>
              <a:t>07/05/2020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9ECD419-BE3E-4026-AB3E-0546A092AA47}" type="datetime1">
              <a:rPr lang="es-ES" smtClean="0"/>
              <a:t>07/05/2020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556E1C7-9480-4A54-8E81-015C26D98726}" type="slidenum">
              <a:rPr lang="es-ES" smtClean="0"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tryit.asp?filename=tryjquery_html_after_ref" TargetMode="External"/><Relationship Id="rId2" Type="http://schemas.openxmlformats.org/officeDocument/2006/relationships/hyperlink" Target="https://www.w3schools.com/jquery/html_insertafte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w3schools.com/jquery/html_prepend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w3schools.com/jquery/tryit.asp?filename=tryjquery_html_clon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35696" y="4725144"/>
            <a:ext cx="5544616" cy="1752600"/>
          </a:xfrm>
        </p:spPr>
        <p:txBody>
          <a:bodyPr>
            <a:noAutofit/>
          </a:bodyPr>
          <a:lstStyle/>
          <a:p>
            <a:pPr algn="ctr"/>
            <a:r>
              <a:rPr lang="es-ES" sz="4000" dirty="0" smtClean="0"/>
              <a:t>Recorrido y manipulación de nodos (DOM)</a:t>
            </a:r>
            <a:endParaRPr lang="es-ES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556792"/>
            <a:ext cx="2756126" cy="275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3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49006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Recorrer el DOM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3608" y="764704"/>
            <a:ext cx="7890080" cy="576064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s-ES" sz="2200" dirty="0" smtClean="0"/>
              <a:t>Podemos desplazarnos a través del árbol DOM, hacia los nodos ancestros, los nodos descendientes </a:t>
            </a:r>
            <a:r>
              <a:rPr lang="es-ES" sz="2200" dirty="0"/>
              <a:t>y hacia los </a:t>
            </a:r>
            <a:r>
              <a:rPr lang="es-ES" sz="2200" dirty="0" smtClean="0"/>
              <a:t>nodos hermanos </a:t>
            </a:r>
            <a:r>
              <a:rPr lang="es-ES" sz="2200" dirty="0"/>
              <a:t>comenzando desde el elemento seleccionado (actual</a:t>
            </a:r>
            <a:r>
              <a:rPr lang="es-ES" sz="2200" dirty="0" smtClean="0"/>
              <a:t>).</a:t>
            </a:r>
          </a:p>
          <a:p>
            <a:pPr>
              <a:spcBef>
                <a:spcPts val="0"/>
              </a:spcBef>
            </a:pPr>
            <a:r>
              <a:rPr lang="es-ES" sz="2200" dirty="0" smtClean="0"/>
              <a:t>Se recomienda no realizar recorridos complejos en el documento y evitar atravesar desde un contenedor a otro.</a:t>
            </a:r>
          </a:p>
          <a:p>
            <a:pPr>
              <a:spcBef>
                <a:spcPts val="0"/>
              </a:spcBef>
            </a:pPr>
            <a:r>
              <a:rPr lang="es-ES" sz="2200" dirty="0" smtClean="0"/>
              <a:t>Algunos ejemplos:</a:t>
            </a:r>
          </a:p>
          <a:p>
            <a:pPr lvl="1">
              <a:spcBef>
                <a:spcPts val="0"/>
              </a:spcBef>
            </a:pPr>
            <a:r>
              <a:rPr lang="es-ES" sz="2200" dirty="0" smtClean="0"/>
              <a:t>Seleccionar </a:t>
            </a:r>
            <a:r>
              <a:rPr lang="es-ES" sz="2200" dirty="0"/>
              <a:t>el inmediato y próximo elemento &lt;p&gt; con respecto a </a:t>
            </a:r>
            <a:r>
              <a:rPr lang="es-ES" sz="2200" dirty="0" smtClean="0"/>
              <a:t>H1</a:t>
            </a:r>
            <a:endParaRPr lang="es-ES" sz="2200" dirty="0"/>
          </a:p>
          <a:p>
            <a:pPr marL="82296" indent="0">
              <a:spcBef>
                <a:spcPts val="0"/>
              </a:spcBef>
              <a:buNone/>
            </a:pPr>
            <a:r>
              <a:rPr lang="es-ES" sz="2200" dirty="0" smtClean="0"/>
              <a:t>	</a:t>
            </a:r>
            <a:r>
              <a:rPr lang="es-E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'h1').</a:t>
            </a:r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('p');</a:t>
            </a:r>
          </a:p>
          <a:p>
            <a:pPr lvl="1">
              <a:spcBef>
                <a:spcPts val="0"/>
              </a:spcBef>
            </a:pPr>
            <a:r>
              <a:rPr lang="es-ES" sz="2200" dirty="0" smtClean="0"/>
              <a:t>Seleccionar </a:t>
            </a:r>
            <a:r>
              <a:rPr lang="es-ES" sz="2200" dirty="0"/>
              <a:t>el elemento contenedor a un div visible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sz="2200" dirty="0" smtClean="0"/>
              <a:t>	</a:t>
            </a:r>
            <a:r>
              <a:rPr lang="es-E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div:visible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spcBef>
                <a:spcPts val="0"/>
              </a:spcBef>
            </a:pPr>
            <a:r>
              <a:rPr lang="es-ES" sz="2200" dirty="0" smtClean="0"/>
              <a:t>Seleccionar </a:t>
            </a:r>
            <a:r>
              <a:rPr lang="es-ES" sz="2200" dirty="0"/>
              <a:t>el elemento &lt;</a:t>
            </a:r>
            <a:r>
              <a:rPr lang="es-ES" sz="2200" dirty="0" err="1"/>
              <a:t>form</a:t>
            </a:r>
            <a:r>
              <a:rPr lang="es-ES" sz="2200" dirty="0"/>
              <a:t>&gt; más cercano a un input</a:t>
            </a:r>
          </a:p>
          <a:p>
            <a:pPr marL="80963" indent="0">
              <a:spcBef>
                <a:spcPts val="0"/>
              </a:spcBef>
              <a:buNone/>
            </a:pPr>
            <a:r>
              <a:rPr lang="es-E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'input[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]').</a:t>
            </a:r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closest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lvl="1">
              <a:spcBef>
                <a:spcPts val="0"/>
              </a:spcBef>
            </a:pPr>
            <a:r>
              <a:rPr lang="es-ES" sz="2200" dirty="0" smtClean="0"/>
              <a:t>Seleccionar </a:t>
            </a:r>
            <a:r>
              <a:rPr lang="es-ES" sz="2200" dirty="0"/>
              <a:t>todos los elementos hijos de #</a:t>
            </a:r>
            <a:r>
              <a:rPr lang="es-ES" sz="2200" dirty="0" err="1"/>
              <a:t>myList</a:t>
            </a:r>
            <a:endParaRPr lang="es-ES" sz="2200" dirty="0"/>
          </a:p>
          <a:p>
            <a:pPr marL="82296" indent="0">
              <a:spcBef>
                <a:spcPts val="0"/>
              </a:spcBef>
              <a:buNone/>
            </a:pPr>
            <a:r>
              <a:rPr lang="es-ES" sz="2200" dirty="0" smtClean="0"/>
              <a:t>	</a:t>
            </a:r>
            <a:r>
              <a:rPr lang="es-E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$('#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spcBef>
                <a:spcPts val="0"/>
              </a:spcBef>
            </a:pPr>
            <a:r>
              <a:rPr lang="es-ES" sz="2200" dirty="0" smtClean="0"/>
              <a:t>Seleccionar </a:t>
            </a:r>
            <a:r>
              <a:rPr lang="es-ES" sz="2200" dirty="0"/>
              <a:t>todos los </a:t>
            </a:r>
            <a:r>
              <a:rPr lang="es-ES" sz="2200" dirty="0" err="1"/>
              <a:t>items</a:t>
            </a:r>
            <a:r>
              <a:rPr lang="es-ES" sz="2200" dirty="0"/>
              <a:t> hermanos del elemento &lt;li&gt;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sz="2200" dirty="0" smtClean="0"/>
              <a:t>	</a:t>
            </a:r>
            <a:r>
              <a:rPr lang="es-E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li.selected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siblings</a:t>
            </a:r>
            <a:r>
              <a:rPr lang="es-E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82296" indent="0">
              <a:spcBef>
                <a:spcPts val="0"/>
              </a:spcBef>
              <a:buNone/>
            </a:pPr>
            <a:endParaRPr lang="es-E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959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9913" y="116632"/>
            <a:ext cx="7703775" cy="603920"/>
          </a:xfrm>
        </p:spPr>
        <p:txBody>
          <a:bodyPr>
            <a:noAutofit/>
          </a:bodyPr>
          <a:lstStyle/>
          <a:p>
            <a:r>
              <a:rPr lang="es-ES" sz="3600" dirty="0" smtClean="0"/>
              <a:t>Métodos para recorrer el árbol DOM</a:t>
            </a:r>
            <a:endParaRPr lang="es-ES" sz="3600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125875"/>
              </p:ext>
            </p:extLst>
          </p:nvPr>
        </p:nvGraphicFramePr>
        <p:xfrm>
          <a:off x="1403648" y="720562"/>
          <a:ext cx="6984776" cy="604529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719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12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4060">
                <a:tc>
                  <a:txBody>
                    <a:bodyPr/>
                    <a:lstStyle/>
                    <a:p>
                      <a:pPr algn="ctr" fontAlgn="t"/>
                      <a:r>
                        <a:rPr lang="es-ES" sz="800" dirty="0" err="1">
                          <a:effectLst/>
                        </a:rPr>
                        <a:t>Method</a:t>
                      </a:r>
                      <a:endParaRPr lang="es-ES" sz="800" dirty="0">
                        <a:effectLst/>
                      </a:endParaRPr>
                    </a:p>
                  </a:txBody>
                  <a:tcPr marL="59735" marR="29868" marT="29868" marB="2986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800" dirty="0" err="1">
                          <a:effectLst/>
                        </a:rPr>
                        <a:t>Description</a:t>
                      </a:r>
                      <a:endParaRPr lang="es-ES" sz="800" dirty="0">
                        <a:effectLst/>
                      </a:endParaRPr>
                    </a:p>
                  </a:txBody>
                  <a:tcPr marL="29868" marR="29868" marT="29868" marB="2986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4060"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1" dirty="0" err="1">
                          <a:effectLst/>
                        </a:rPr>
                        <a:t>add</a:t>
                      </a:r>
                      <a:r>
                        <a:rPr lang="es-ES" sz="800" b="1" dirty="0">
                          <a:effectLst/>
                        </a:rPr>
                        <a:t>()</a:t>
                      </a:r>
                    </a:p>
                  </a:txBody>
                  <a:tcPr marL="59735" marR="29868" marT="29868" marB="298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Adds elements to the set of matched elements</a:t>
                      </a:r>
                    </a:p>
                  </a:txBody>
                  <a:tcPr marL="29868" marR="29868" marT="29868" marB="29868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4060"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1" dirty="0" err="1">
                          <a:effectLst/>
                        </a:rPr>
                        <a:t>addBack</a:t>
                      </a:r>
                      <a:r>
                        <a:rPr lang="es-ES" sz="800" b="1" dirty="0">
                          <a:effectLst/>
                        </a:rPr>
                        <a:t>()</a:t>
                      </a:r>
                    </a:p>
                  </a:txBody>
                  <a:tcPr marL="59735" marR="29868" marT="29868" marB="298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Adds the previous set of elements to the current set</a:t>
                      </a:r>
                    </a:p>
                  </a:txBody>
                  <a:tcPr marL="29868" marR="29868" marT="29868" marB="29868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4060"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1" dirty="0" err="1">
                          <a:effectLst/>
                        </a:rPr>
                        <a:t>children</a:t>
                      </a:r>
                      <a:r>
                        <a:rPr lang="es-ES" sz="800" b="1" dirty="0">
                          <a:effectLst/>
                        </a:rPr>
                        <a:t>()</a:t>
                      </a:r>
                    </a:p>
                  </a:txBody>
                  <a:tcPr marL="59735" marR="29868" marT="29868" marB="298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Returns all direct children of the selected element</a:t>
                      </a:r>
                    </a:p>
                  </a:txBody>
                  <a:tcPr marL="29868" marR="29868" marT="29868" marB="29868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4060"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1" dirty="0" err="1">
                          <a:effectLst/>
                        </a:rPr>
                        <a:t>closest</a:t>
                      </a:r>
                      <a:r>
                        <a:rPr lang="es-ES" sz="800" b="1" dirty="0">
                          <a:effectLst/>
                        </a:rPr>
                        <a:t>()</a:t>
                      </a:r>
                    </a:p>
                  </a:txBody>
                  <a:tcPr marL="59735" marR="29868" marT="29868" marB="298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Returns the first ancestor of the selected element</a:t>
                      </a:r>
                    </a:p>
                  </a:txBody>
                  <a:tcPr marL="29868" marR="29868" marT="29868" marB="29868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4060"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1" dirty="0" err="1">
                          <a:effectLst/>
                        </a:rPr>
                        <a:t>contents</a:t>
                      </a:r>
                      <a:r>
                        <a:rPr lang="es-ES" sz="800" b="1" dirty="0">
                          <a:effectLst/>
                        </a:rPr>
                        <a:t>()</a:t>
                      </a:r>
                    </a:p>
                  </a:txBody>
                  <a:tcPr marL="59735" marR="29868" marT="29868" marB="298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Returns all direct children of the selected element (including text and comment nodes)</a:t>
                      </a:r>
                    </a:p>
                  </a:txBody>
                  <a:tcPr marL="29868" marR="29868" marT="29868" marB="29868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4060"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1" dirty="0" err="1">
                          <a:effectLst/>
                        </a:rPr>
                        <a:t>each</a:t>
                      </a:r>
                      <a:r>
                        <a:rPr lang="es-ES" sz="800" b="1" dirty="0">
                          <a:effectLst/>
                        </a:rPr>
                        <a:t>()</a:t>
                      </a:r>
                    </a:p>
                  </a:txBody>
                  <a:tcPr marL="59735" marR="29868" marT="29868" marB="298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Executes a function for each matched element</a:t>
                      </a:r>
                    </a:p>
                  </a:txBody>
                  <a:tcPr marL="29868" marR="29868" marT="29868" marB="29868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2387"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1" dirty="0" err="1">
                          <a:effectLst/>
                        </a:rPr>
                        <a:t>end</a:t>
                      </a:r>
                      <a:r>
                        <a:rPr lang="es-ES" sz="800" b="1" dirty="0">
                          <a:effectLst/>
                        </a:rPr>
                        <a:t>()</a:t>
                      </a:r>
                    </a:p>
                  </a:txBody>
                  <a:tcPr marL="59735" marR="29868" marT="29868" marB="298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Ends the most recent filtering operation in the current chain, and return the set of matched elements to its previous state</a:t>
                      </a:r>
                    </a:p>
                  </a:txBody>
                  <a:tcPr marL="29868" marR="29868" marT="29868" marB="2986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4060"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1" dirty="0" err="1">
                          <a:effectLst/>
                        </a:rPr>
                        <a:t>eq</a:t>
                      </a:r>
                      <a:r>
                        <a:rPr lang="es-ES" sz="800" b="1" dirty="0">
                          <a:effectLst/>
                        </a:rPr>
                        <a:t>()</a:t>
                      </a:r>
                    </a:p>
                  </a:txBody>
                  <a:tcPr marL="59735" marR="29868" marT="29868" marB="298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Returns an element with a specific index number of the selected elements</a:t>
                      </a:r>
                    </a:p>
                  </a:txBody>
                  <a:tcPr marL="29868" marR="29868" marT="29868" marB="2986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4060"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1" dirty="0" err="1">
                          <a:effectLst/>
                        </a:rPr>
                        <a:t>filter</a:t>
                      </a:r>
                      <a:r>
                        <a:rPr lang="es-ES" sz="800" b="1" dirty="0">
                          <a:effectLst/>
                        </a:rPr>
                        <a:t>()</a:t>
                      </a:r>
                    </a:p>
                  </a:txBody>
                  <a:tcPr marL="59735" marR="29868" marT="29868" marB="298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Reduce the set of matched elements to those that match the selector or pass the function's test</a:t>
                      </a:r>
                    </a:p>
                  </a:txBody>
                  <a:tcPr marL="29868" marR="29868" marT="29868" marB="2986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4060"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1" dirty="0" err="1">
                          <a:effectLst/>
                        </a:rPr>
                        <a:t>find</a:t>
                      </a:r>
                      <a:r>
                        <a:rPr lang="es-ES" sz="800" b="1" dirty="0">
                          <a:effectLst/>
                        </a:rPr>
                        <a:t>()</a:t>
                      </a:r>
                    </a:p>
                  </a:txBody>
                  <a:tcPr marL="59735" marR="29868" marT="29868" marB="298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Returns descendant elements of the selected element</a:t>
                      </a:r>
                    </a:p>
                  </a:txBody>
                  <a:tcPr marL="29868" marR="29868" marT="29868" marB="29868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84060"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1" dirty="0" err="1">
                          <a:effectLst/>
                        </a:rPr>
                        <a:t>first</a:t>
                      </a:r>
                      <a:r>
                        <a:rPr lang="es-ES" sz="800" b="1" dirty="0">
                          <a:effectLst/>
                        </a:rPr>
                        <a:t>()</a:t>
                      </a:r>
                    </a:p>
                  </a:txBody>
                  <a:tcPr marL="59735" marR="29868" marT="29868" marB="298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Returns the first element of the selected elements</a:t>
                      </a:r>
                    </a:p>
                  </a:txBody>
                  <a:tcPr marL="29868" marR="29868" marT="29868" marB="29868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84060"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1" dirty="0">
                          <a:effectLst/>
                        </a:rPr>
                        <a:t>has()</a:t>
                      </a:r>
                    </a:p>
                  </a:txBody>
                  <a:tcPr marL="59735" marR="29868" marT="29868" marB="298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Returns all elements that have one or more elements inside of them</a:t>
                      </a:r>
                    </a:p>
                  </a:txBody>
                  <a:tcPr marL="29868" marR="29868" marT="29868" marB="29868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02387"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1" dirty="0" err="1">
                          <a:effectLst/>
                        </a:rPr>
                        <a:t>is</a:t>
                      </a:r>
                      <a:r>
                        <a:rPr lang="es-ES" sz="800" b="1" dirty="0">
                          <a:effectLst/>
                        </a:rPr>
                        <a:t>()</a:t>
                      </a:r>
                    </a:p>
                  </a:txBody>
                  <a:tcPr marL="59735" marR="29868" marT="29868" marB="298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Checks the set of matched elements against a selector/element/jQuery object, and return true if at least one of these elements matches the given arguments</a:t>
                      </a:r>
                    </a:p>
                  </a:txBody>
                  <a:tcPr marL="29868" marR="29868" marT="29868" marB="29868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84060"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1" dirty="0" err="1">
                          <a:effectLst/>
                        </a:rPr>
                        <a:t>last</a:t>
                      </a:r>
                      <a:r>
                        <a:rPr lang="es-ES" sz="800" b="1" dirty="0">
                          <a:effectLst/>
                        </a:rPr>
                        <a:t>()</a:t>
                      </a:r>
                    </a:p>
                  </a:txBody>
                  <a:tcPr marL="59735" marR="29868" marT="29868" marB="298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Returns the last element of the selected elements</a:t>
                      </a:r>
                    </a:p>
                  </a:txBody>
                  <a:tcPr marL="29868" marR="29868" marT="29868" marB="29868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02387"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1" dirty="0" err="1">
                          <a:effectLst/>
                        </a:rPr>
                        <a:t>map</a:t>
                      </a:r>
                      <a:r>
                        <a:rPr lang="es-ES" sz="800" b="1" dirty="0">
                          <a:effectLst/>
                        </a:rPr>
                        <a:t>()</a:t>
                      </a:r>
                    </a:p>
                  </a:txBody>
                  <a:tcPr marL="59735" marR="29868" marT="29868" marB="298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Passes each element in the matched set through a function, producing a new jQuery object containing the return values</a:t>
                      </a:r>
                    </a:p>
                  </a:txBody>
                  <a:tcPr marL="29868" marR="29868" marT="29868" marB="29868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84060"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1" dirty="0" err="1">
                          <a:effectLst/>
                        </a:rPr>
                        <a:t>next</a:t>
                      </a:r>
                      <a:r>
                        <a:rPr lang="es-ES" sz="800" b="1" dirty="0">
                          <a:effectLst/>
                        </a:rPr>
                        <a:t>()</a:t>
                      </a:r>
                    </a:p>
                  </a:txBody>
                  <a:tcPr marL="59735" marR="29868" marT="29868" marB="298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Returns the next sibling element of the selected element</a:t>
                      </a:r>
                    </a:p>
                  </a:txBody>
                  <a:tcPr marL="29868" marR="29868" marT="29868" marB="29868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84060"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1" dirty="0" err="1">
                          <a:effectLst/>
                        </a:rPr>
                        <a:t>nextAll</a:t>
                      </a:r>
                      <a:r>
                        <a:rPr lang="es-ES" sz="800" b="1" dirty="0">
                          <a:effectLst/>
                        </a:rPr>
                        <a:t>()</a:t>
                      </a:r>
                    </a:p>
                  </a:txBody>
                  <a:tcPr marL="59735" marR="29868" marT="29868" marB="298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Returns all next sibling elements of the selected element</a:t>
                      </a:r>
                    </a:p>
                  </a:txBody>
                  <a:tcPr marL="29868" marR="29868" marT="29868" marB="29868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84060"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1" dirty="0" err="1">
                          <a:effectLst/>
                        </a:rPr>
                        <a:t>nextUntil</a:t>
                      </a:r>
                      <a:r>
                        <a:rPr lang="es-ES" sz="800" b="1" dirty="0">
                          <a:effectLst/>
                        </a:rPr>
                        <a:t>()</a:t>
                      </a:r>
                    </a:p>
                  </a:txBody>
                  <a:tcPr marL="59735" marR="29868" marT="29868" marB="298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Returns all next sibling elements between two given arguments</a:t>
                      </a:r>
                    </a:p>
                  </a:txBody>
                  <a:tcPr marL="29868" marR="29868" marT="29868" marB="29868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84060"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1" dirty="0" err="1">
                          <a:effectLst/>
                        </a:rPr>
                        <a:t>not</a:t>
                      </a:r>
                      <a:r>
                        <a:rPr lang="es-ES" sz="800" b="1" dirty="0">
                          <a:effectLst/>
                        </a:rPr>
                        <a:t>()</a:t>
                      </a:r>
                    </a:p>
                  </a:txBody>
                  <a:tcPr marL="59735" marR="29868" marT="29868" marB="298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Remove elements from the set of matched elements</a:t>
                      </a:r>
                    </a:p>
                  </a:txBody>
                  <a:tcPr marL="29868" marR="29868" marT="29868" marB="29868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84060"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1" dirty="0" err="1">
                          <a:effectLst/>
                        </a:rPr>
                        <a:t>offsetParent</a:t>
                      </a:r>
                      <a:r>
                        <a:rPr lang="es-ES" sz="800" b="1" dirty="0">
                          <a:effectLst/>
                        </a:rPr>
                        <a:t>()</a:t>
                      </a:r>
                    </a:p>
                  </a:txBody>
                  <a:tcPr marL="59735" marR="29868" marT="29868" marB="298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Returns the first positioned parent element</a:t>
                      </a:r>
                    </a:p>
                  </a:txBody>
                  <a:tcPr marL="29868" marR="29868" marT="29868" marB="29868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84060"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1" dirty="0" err="1">
                          <a:effectLst/>
                        </a:rPr>
                        <a:t>parent</a:t>
                      </a:r>
                      <a:r>
                        <a:rPr lang="es-ES" sz="800" b="1" dirty="0">
                          <a:effectLst/>
                        </a:rPr>
                        <a:t>()</a:t>
                      </a:r>
                    </a:p>
                  </a:txBody>
                  <a:tcPr marL="59735" marR="29868" marT="29868" marB="298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Returns the direct parent element of the selected element</a:t>
                      </a:r>
                    </a:p>
                  </a:txBody>
                  <a:tcPr marL="29868" marR="29868" marT="29868" marB="29868"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84060"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1" dirty="0" err="1">
                          <a:effectLst/>
                        </a:rPr>
                        <a:t>parents</a:t>
                      </a:r>
                      <a:r>
                        <a:rPr lang="es-ES" sz="800" b="1" dirty="0">
                          <a:effectLst/>
                        </a:rPr>
                        <a:t>()</a:t>
                      </a:r>
                    </a:p>
                  </a:txBody>
                  <a:tcPr marL="59735" marR="29868" marT="29868" marB="298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Returns all ancestor elements of the selected element</a:t>
                      </a:r>
                    </a:p>
                  </a:txBody>
                  <a:tcPr marL="29868" marR="29868" marT="29868" marB="29868"/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84060"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1" dirty="0" err="1">
                          <a:effectLst/>
                        </a:rPr>
                        <a:t>parentsUntil</a:t>
                      </a:r>
                      <a:r>
                        <a:rPr lang="es-ES" sz="800" b="1" dirty="0">
                          <a:effectLst/>
                        </a:rPr>
                        <a:t>()</a:t>
                      </a:r>
                    </a:p>
                  </a:txBody>
                  <a:tcPr marL="59735" marR="29868" marT="29868" marB="298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Returns all ancestor elements between two given arguments</a:t>
                      </a:r>
                    </a:p>
                  </a:txBody>
                  <a:tcPr marL="29868" marR="29868" marT="29868" marB="29868"/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84060"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1" dirty="0" err="1">
                          <a:effectLst/>
                        </a:rPr>
                        <a:t>prev</a:t>
                      </a:r>
                      <a:r>
                        <a:rPr lang="es-ES" sz="800" b="1" dirty="0">
                          <a:effectLst/>
                        </a:rPr>
                        <a:t>()</a:t>
                      </a:r>
                    </a:p>
                  </a:txBody>
                  <a:tcPr marL="59735" marR="29868" marT="29868" marB="298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Returns the previous sibling element of the selected element</a:t>
                      </a:r>
                    </a:p>
                  </a:txBody>
                  <a:tcPr marL="29868" marR="29868" marT="29868" marB="29868"/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184060"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1" dirty="0" err="1">
                          <a:effectLst/>
                        </a:rPr>
                        <a:t>prevAll</a:t>
                      </a:r>
                      <a:r>
                        <a:rPr lang="es-ES" sz="800" b="1" dirty="0">
                          <a:effectLst/>
                        </a:rPr>
                        <a:t>()</a:t>
                      </a:r>
                    </a:p>
                  </a:txBody>
                  <a:tcPr marL="59735" marR="29868" marT="29868" marB="298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Returns all previous sibling elements of the selected element</a:t>
                      </a:r>
                    </a:p>
                  </a:txBody>
                  <a:tcPr marL="29868" marR="29868" marT="29868" marB="29868"/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184060"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1" dirty="0" err="1">
                          <a:effectLst/>
                        </a:rPr>
                        <a:t>prevUntil</a:t>
                      </a:r>
                      <a:r>
                        <a:rPr lang="es-ES" sz="800" b="1" dirty="0">
                          <a:effectLst/>
                        </a:rPr>
                        <a:t>()</a:t>
                      </a:r>
                    </a:p>
                  </a:txBody>
                  <a:tcPr marL="59735" marR="29868" marT="29868" marB="298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Returns all previous sibling elements between two given arguments</a:t>
                      </a:r>
                    </a:p>
                  </a:txBody>
                  <a:tcPr marL="29868" marR="29868" marT="29868" marB="29868"/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  <a:tr h="184060"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1" dirty="0" err="1">
                          <a:effectLst/>
                        </a:rPr>
                        <a:t>siblings</a:t>
                      </a:r>
                      <a:r>
                        <a:rPr lang="es-ES" sz="800" b="1" dirty="0">
                          <a:effectLst/>
                        </a:rPr>
                        <a:t>()</a:t>
                      </a:r>
                    </a:p>
                  </a:txBody>
                  <a:tcPr marL="59735" marR="29868" marT="29868" marB="298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Returns all sibling elements of the selected element</a:t>
                      </a:r>
                    </a:p>
                  </a:txBody>
                  <a:tcPr marL="29868" marR="29868" marT="29868" marB="29868"/>
                </a:tc>
                <a:extLst>
                  <a:ext uri="{0D108BD9-81ED-4DB2-BD59-A6C34878D82A}">
                    <a16:rowId xmlns:a16="http://schemas.microsoft.com/office/drawing/2014/main" xmlns="" val="10027"/>
                  </a:ext>
                </a:extLst>
              </a:tr>
              <a:tr h="184060">
                <a:tc>
                  <a:txBody>
                    <a:bodyPr/>
                    <a:lstStyle/>
                    <a:p>
                      <a:pPr algn="l" fontAlgn="t"/>
                      <a:r>
                        <a:rPr lang="es-ES" sz="800" b="1" dirty="0" err="1">
                          <a:effectLst/>
                        </a:rPr>
                        <a:t>slice</a:t>
                      </a:r>
                      <a:r>
                        <a:rPr lang="es-ES" sz="800" b="1" dirty="0">
                          <a:effectLst/>
                        </a:rPr>
                        <a:t>()</a:t>
                      </a:r>
                    </a:p>
                  </a:txBody>
                  <a:tcPr marL="59735" marR="29868" marT="29868" marB="298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Reduces the set of matched elements to a subset specified by a range of indices</a:t>
                      </a:r>
                    </a:p>
                  </a:txBody>
                  <a:tcPr marL="29868" marR="29868" marT="29868" marB="29868"/>
                </a:tc>
                <a:extLst>
                  <a:ext uri="{0D108BD9-81ED-4DB2-BD59-A6C34878D82A}">
                    <a16:rowId xmlns:a16="http://schemas.microsoft.com/office/drawing/2014/main" xmlns="" val="10028"/>
                  </a:ext>
                </a:extLst>
              </a:tr>
            </a:tbl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138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1509" y="188640"/>
            <a:ext cx="7746064" cy="70609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Manipulación de elementos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5616" y="894730"/>
            <a:ext cx="7704855" cy="5410820"/>
          </a:xfrm>
        </p:spPr>
        <p:txBody>
          <a:bodyPr>
            <a:normAutofit fontScale="62500" lnSpcReduction="20000"/>
          </a:bodyPr>
          <a:lstStyle/>
          <a:p>
            <a:r>
              <a:rPr lang="es-ES" dirty="0" smtClean="0"/>
              <a:t>Obtener y establecer información en elementos. Existen una serie de métodos </a:t>
            </a:r>
            <a:r>
              <a:rPr lang="es-ES" dirty="0" err="1"/>
              <a:t>jQuery</a:t>
            </a:r>
            <a:r>
              <a:rPr lang="es-ES" dirty="0"/>
              <a:t> </a:t>
            </a:r>
            <a:r>
              <a:rPr lang="es-ES" dirty="0" smtClean="0"/>
              <a:t>muy </a:t>
            </a:r>
            <a:r>
              <a:rPr lang="es-ES" dirty="0"/>
              <a:t>útiles para la manipulación DOM son:</a:t>
            </a:r>
          </a:p>
          <a:p>
            <a:pPr lvl="1"/>
            <a:r>
              <a:rPr lang="es-ES" b="1" dirty="0" err="1" smtClean="0"/>
              <a:t>text</a:t>
            </a:r>
            <a:r>
              <a:rPr lang="es-ES" b="1" dirty="0" smtClean="0"/>
              <a:t> </a:t>
            </a:r>
            <a:r>
              <a:rPr lang="es-ES" b="1" dirty="0"/>
              <a:t>()</a:t>
            </a:r>
            <a:r>
              <a:rPr lang="es-ES" dirty="0"/>
              <a:t> - Establece o devuelve el contenido de texto de los elementos seleccionados</a:t>
            </a:r>
          </a:p>
          <a:p>
            <a:pPr lvl="1"/>
            <a:r>
              <a:rPr lang="es-ES" b="1" dirty="0" err="1"/>
              <a:t>html</a:t>
            </a:r>
            <a:r>
              <a:rPr lang="es-ES" b="1" dirty="0"/>
              <a:t> </a:t>
            </a:r>
            <a:r>
              <a:rPr lang="es-ES" b="1" dirty="0" smtClean="0"/>
              <a:t>() </a:t>
            </a:r>
            <a:r>
              <a:rPr lang="es-ES" dirty="0" smtClean="0"/>
              <a:t>- Establece </a:t>
            </a:r>
            <a:r>
              <a:rPr lang="es-ES" dirty="0"/>
              <a:t>o devuelve el contenido de los elementos seleccionados (incluido el marcado HTML)</a:t>
            </a:r>
          </a:p>
          <a:p>
            <a:pPr lvl="1"/>
            <a:r>
              <a:rPr lang="es-ES" b="1" dirty="0"/>
              <a:t>val ()</a:t>
            </a:r>
            <a:r>
              <a:rPr lang="es-ES" dirty="0"/>
              <a:t> - Establece o devuelve el valor de los campos de </a:t>
            </a:r>
            <a:r>
              <a:rPr lang="es-ES" dirty="0" smtClean="0"/>
              <a:t>formulario</a:t>
            </a:r>
          </a:p>
          <a:p>
            <a:pPr marL="402336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alert("Text: " + $("#test").text());</a:t>
            </a:r>
          </a:p>
          <a:p>
            <a:pPr marL="402336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("HTML: " + $("#test").html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402336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alert("Value: " + $("#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test2").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402336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&lt;p id="test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"&gt;Este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&lt;b&gt;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negrita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parrafo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.&lt;/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pPr marL="402336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&lt;p&gt;Name: &lt;input type="text" id="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test2"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Hola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!"&gt;&lt;/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s-ES" b="1" dirty="0" err="1" smtClean="0"/>
              <a:t>attr</a:t>
            </a:r>
            <a:r>
              <a:rPr lang="es-ES" b="1" dirty="0" smtClean="0"/>
              <a:t>() </a:t>
            </a:r>
            <a:r>
              <a:rPr lang="es-ES" dirty="0" smtClean="0"/>
              <a:t>- Devuelve valores de atributos</a:t>
            </a:r>
          </a:p>
          <a:p>
            <a:pPr marL="402336" lvl="1" indent="0">
              <a:buNone/>
            </a:pPr>
            <a:r>
              <a:rPr lang="es-E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($("#w3s").</a:t>
            </a:r>
            <a:r>
              <a:rPr lang="es-E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s-E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E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s-E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lvl="1"/>
            <a:r>
              <a:rPr lang="es-ES" b="1" dirty="0" err="1" smtClean="0"/>
              <a:t>append</a:t>
            </a:r>
            <a:r>
              <a:rPr lang="es-ES" b="1" dirty="0" smtClean="0"/>
              <a:t>() </a:t>
            </a:r>
            <a:r>
              <a:rPr lang="es-ES" dirty="0" smtClean="0"/>
              <a:t>– Agrega al final de un elemento o contenedor</a:t>
            </a:r>
          </a:p>
          <a:p>
            <a:pPr lvl="1"/>
            <a:r>
              <a:rPr lang="es-ES" b="1" dirty="0" err="1" smtClean="0"/>
              <a:t>prepend</a:t>
            </a:r>
            <a:r>
              <a:rPr lang="es-ES" b="1" dirty="0" smtClean="0"/>
              <a:t>() </a:t>
            </a:r>
            <a:r>
              <a:rPr lang="es-ES" dirty="0" smtClean="0"/>
              <a:t>– agrega un elemento </a:t>
            </a:r>
            <a:r>
              <a:rPr lang="es-ES" dirty="0" smtClean="0"/>
              <a:t>antes de otro elemento</a:t>
            </a:r>
            <a:endParaRPr lang="es-ES" dirty="0" smtClean="0"/>
          </a:p>
          <a:p>
            <a:pPr lvl="1"/>
            <a:r>
              <a:rPr lang="es-ES" dirty="0" smtClean="0"/>
              <a:t>Otros: </a:t>
            </a:r>
            <a:r>
              <a:rPr lang="es-ES" dirty="0" err="1" smtClean="0"/>
              <a:t>Width</a:t>
            </a:r>
            <a:r>
              <a:rPr lang="es-ES" dirty="0" smtClean="0"/>
              <a:t>(), </a:t>
            </a:r>
            <a:r>
              <a:rPr lang="es-ES" dirty="0" err="1" smtClean="0"/>
              <a:t>height</a:t>
            </a:r>
            <a:r>
              <a:rPr lang="es-ES" dirty="0" smtClean="0"/>
              <a:t>() – Establecen o devuelven el ancho y alto en </a:t>
            </a:r>
            <a:r>
              <a:rPr lang="es-ES" dirty="0" err="1" smtClean="0"/>
              <a:t>pixels</a:t>
            </a:r>
            <a:r>
              <a:rPr lang="es-ES" dirty="0" smtClean="0"/>
              <a:t> del </a:t>
            </a:r>
            <a:r>
              <a:rPr lang="es-ES" dirty="0"/>
              <a:t>primer elemento de la </a:t>
            </a:r>
            <a:r>
              <a:rPr lang="es-ES" dirty="0" smtClean="0"/>
              <a:t>selección. 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087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1600" y="698918"/>
            <a:ext cx="5544615" cy="3374850"/>
          </a:xfrm>
        </p:spPr>
        <p:txBody>
          <a:bodyPr>
            <a:normAutofit fontScale="70000" lnSpcReduction="20000"/>
          </a:bodyPr>
          <a:lstStyle/>
          <a:p>
            <a:r>
              <a:rPr lang="es-ES" sz="2500" dirty="0" smtClean="0"/>
              <a:t>Mover elementos</a:t>
            </a:r>
          </a:p>
          <a:p>
            <a:pPr lvl="1"/>
            <a:r>
              <a:rPr lang="es-ES" sz="2200" dirty="0" smtClean="0"/>
              <a:t>colocar </a:t>
            </a:r>
            <a:r>
              <a:rPr lang="es-ES" sz="2200" dirty="0"/>
              <a:t>el/los elementos seleccionados de forma relativa a otro </a:t>
            </a:r>
            <a:r>
              <a:rPr lang="es-ES" sz="2200" dirty="0" smtClean="0"/>
              <a:t>elemento</a:t>
            </a:r>
            <a:r>
              <a:rPr lang="es-ES" sz="2200" dirty="0"/>
              <a:t>. </a:t>
            </a:r>
            <a:r>
              <a:rPr lang="es-ES" sz="2200" b="1" dirty="0" err="1" smtClean="0"/>
              <a:t>insertAfter</a:t>
            </a:r>
            <a:r>
              <a:rPr lang="es-ES" sz="2200" b="1" dirty="0" smtClean="0"/>
              <a:t> </a:t>
            </a:r>
            <a:r>
              <a:rPr lang="es-ES" sz="2200" dirty="0" smtClean="0"/>
              <a:t>coloca </a:t>
            </a:r>
            <a:r>
              <a:rPr lang="es-ES" sz="2200" dirty="0"/>
              <a:t>a el/los elementos seleccionados después del elemento que se haya pasado como </a:t>
            </a:r>
            <a:r>
              <a:rPr lang="es-ES" sz="2200" dirty="0" smtClean="0"/>
              <a:t>argumento. Inserta el argumento antes de los elemento/s seleccionados</a:t>
            </a:r>
            <a:r>
              <a:rPr lang="es-ES" sz="2200" dirty="0" smtClean="0"/>
              <a:t>:</a:t>
            </a:r>
          </a:p>
          <a:p>
            <a:pPr marL="402336" lvl="1" indent="0">
              <a:buNone/>
            </a:pPr>
            <a:r>
              <a:rPr lang="es-ES" sz="2200" dirty="0">
                <a:hlinkClick r:id="rId2"/>
              </a:rPr>
              <a:t>https://</a:t>
            </a:r>
            <a:r>
              <a:rPr lang="es-ES" sz="2200" dirty="0" smtClean="0">
                <a:hlinkClick r:id="rId2"/>
              </a:rPr>
              <a:t>www.w3schools.com/jquery/html_insertafter.asp</a:t>
            </a:r>
            <a:r>
              <a:rPr lang="es-ES" sz="2200" dirty="0" smtClean="0"/>
              <a:t> </a:t>
            </a:r>
            <a:endParaRPr lang="es-ES" sz="2200" dirty="0" smtClean="0"/>
          </a:p>
          <a:p>
            <a:pPr lvl="1"/>
            <a:r>
              <a:rPr lang="es-ES" sz="2200" dirty="0"/>
              <a:t>colocar un elemento relativo a el/los elementos seleccionados. </a:t>
            </a:r>
            <a:r>
              <a:rPr lang="es-ES" sz="2200" b="1" dirty="0"/>
              <a:t>.</a:t>
            </a:r>
            <a:r>
              <a:rPr lang="es-ES" sz="2200" b="1" dirty="0" err="1"/>
              <a:t>after</a:t>
            </a:r>
            <a:r>
              <a:rPr lang="es-ES" sz="2200" b="1" dirty="0"/>
              <a:t> </a:t>
            </a:r>
            <a:r>
              <a:rPr lang="es-ES" sz="2200" dirty="0"/>
              <a:t>coloca al elemento pasado como argumento después del elemento seleccionado</a:t>
            </a:r>
            <a:r>
              <a:rPr lang="es-ES" sz="2200" dirty="0" smtClean="0"/>
              <a:t>.</a:t>
            </a:r>
          </a:p>
          <a:p>
            <a:pPr marL="402336" lvl="1" indent="0">
              <a:buNone/>
            </a:pPr>
            <a:r>
              <a:rPr lang="es-ES" sz="2200" dirty="0">
                <a:hlinkClick r:id="rId3"/>
              </a:rPr>
              <a:t>https://</a:t>
            </a:r>
            <a:r>
              <a:rPr lang="es-ES" sz="2200" dirty="0" smtClean="0">
                <a:hlinkClick r:id="rId3"/>
              </a:rPr>
              <a:t>www.w3schools.com/jquery/tryit.asp?filename=tryjquery_html_after_ref</a:t>
            </a:r>
            <a:r>
              <a:rPr lang="es-ES" sz="2200" dirty="0" smtClean="0"/>
              <a:t> </a:t>
            </a:r>
          </a:p>
          <a:p>
            <a:pPr lvl="1"/>
            <a:r>
              <a:rPr lang="es-MX" sz="2200" dirty="0" smtClean="0"/>
              <a:t>Colocar un elemento antes de otro elemento mediante </a:t>
            </a:r>
            <a:r>
              <a:rPr lang="es-MX" sz="2200" b="1" dirty="0" err="1" smtClean="0"/>
              <a:t>prepend</a:t>
            </a:r>
            <a:r>
              <a:rPr lang="es-MX" sz="2200" b="1" dirty="0" smtClean="0"/>
              <a:t>.</a:t>
            </a:r>
          </a:p>
          <a:p>
            <a:pPr marL="402336" lvl="1" indent="0">
              <a:buNone/>
            </a:pPr>
            <a:r>
              <a:rPr lang="es-ES" sz="2200" dirty="0">
                <a:hlinkClick r:id="rId4"/>
              </a:rPr>
              <a:t>https://</a:t>
            </a:r>
            <a:r>
              <a:rPr lang="es-ES" sz="2200" dirty="0" smtClean="0">
                <a:hlinkClick r:id="rId4"/>
              </a:rPr>
              <a:t>www.w3schools.com/jquery/html_prepend.asp</a:t>
            </a:r>
            <a:r>
              <a:rPr lang="es-ES" sz="2200" dirty="0" smtClean="0"/>
              <a:t> </a:t>
            </a:r>
            <a:endParaRPr lang="es-ES" sz="2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5</a:t>
            </a:fld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181509" y="188640"/>
            <a:ext cx="7746064" cy="510278"/>
          </a:xfrm>
          <a:prstGeom prst="rect">
            <a:avLst/>
          </a:prstGeom>
        </p:spPr>
        <p:txBody>
          <a:bodyPr anchor="ctr">
            <a:normAutofit fontScale="7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S" dirty="0" smtClean="0"/>
              <a:t>Manipulación de elementos</a:t>
            </a: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0763" y="715334"/>
            <a:ext cx="2636333" cy="10037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CuadroTexto 11"/>
          <p:cNvSpPr txBox="1"/>
          <p:nvPr/>
        </p:nvSpPr>
        <p:spPr>
          <a:xfrm>
            <a:off x="1331640" y="4073768"/>
            <a:ext cx="4032448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indent="0">
              <a:buNone/>
            </a:pPr>
            <a:r>
              <a: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="https://code.jquery.com/jquery-1.10.2.js"&gt;&lt;/script&gt;</a:t>
            </a:r>
          </a:p>
          <a:p>
            <a:pPr marL="82296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82296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2296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 párrafo original... &lt;/p&gt;</a:t>
            </a:r>
          </a:p>
          <a:p>
            <a:pPr marL="82296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id=“nuevo"&gt; párrafo nuevo!&lt;/div&gt;</a:t>
            </a:r>
          </a:p>
          <a:p>
            <a:pPr marL="82296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&lt;script&gt;</a:t>
            </a:r>
          </a:p>
          <a:p>
            <a:pPr marL="82296" indent="0">
              <a:buNone/>
            </a:pP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$("p").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insertAfter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("#nuevo");</a:t>
            </a:r>
          </a:p>
          <a:p>
            <a:pPr marL="82296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82296" indent="0">
              <a:buNone/>
            </a:pP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ES" sz="105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6"/>
          <a:srcRect r="23891"/>
          <a:stretch/>
        </p:blipFill>
        <p:spPr>
          <a:xfrm>
            <a:off x="6460885" y="1932483"/>
            <a:ext cx="2088231" cy="11552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890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890080" cy="562074"/>
          </a:xfrm>
        </p:spPr>
        <p:txBody>
          <a:bodyPr>
            <a:noAutofit/>
          </a:bodyPr>
          <a:lstStyle/>
          <a:p>
            <a:r>
              <a:rPr lang="es-ES" sz="3200" dirty="0"/>
              <a:t>Manipulación de </a:t>
            </a:r>
            <a:r>
              <a:rPr lang="es-ES" sz="3200" dirty="0" smtClean="0"/>
              <a:t>elementos</a:t>
            </a:r>
            <a:endParaRPr lang="es-E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3608" y="750714"/>
            <a:ext cx="6048672" cy="5774630"/>
          </a:xfrm>
        </p:spPr>
        <p:txBody>
          <a:bodyPr>
            <a:normAutofit fontScale="92500" lnSpcReduction="10000"/>
          </a:bodyPr>
          <a:lstStyle/>
          <a:p>
            <a:r>
              <a:rPr lang="es-ES" sz="2400" dirty="0"/>
              <a:t>C</a:t>
            </a:r>
            <a:r>
              <a:rPr lang="es-ES" sz="2400" dirty="0" smtClean="0"/>
              <a:t>opiar elementos</a:t>
            </a:r>
          </a:p>
          <a:p>
            <a:pPr lvl="1"/>
            <a:r>
              <a:rPr lang="es-ES" sz="2000" dirty="0" smtClean="0"/>
              <a:t>Para hacer una copia de un elemento, se puede emplear </a:t>
            </a:r>
            <a:r>
              <a:rPr lang="es-ES" sz="2000" b="1" dirty="0" smtClean="0"/>
              <a:t>.clone.</a:t>
            </a:r>
          </a:p>
          <a:p>
            <a:pPr marL="625475" indent="0">
              <a:buNone/>
            </a:pP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www.w3schools.com/jquery/tryit.asp?filename=tryjquery_html_clone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400" dirty="0" smtClean="0">
                <a:cs typeface="Courier New" panose="02070309020205020404" pitchFamily="49" charset="0"/>
              </a:rPr>
              <a:t>Eliminar elementos</a:t>
            </a:r>
          </a:p>
          <a:p>
            <a:pPr lvl="1"/>
            <a:r>
              <a:rPr lang="es-ES" sz="2000" b="1" dirty="0" smtClean="0">
                <a:cs typeface="Courier New" panose="02070309020205020404" pitchFamily="49" charset="0"/>
              </a:rPr>
              <a:t>.</a:t>
            </a:r>
            <a:r>
              <a:rPr lang="es-ES" sz="2000" b="1" dirty="0" err="1" smtClean="0">
                <a:cs typeface="Courier New" panose="02070309020205020404" pitchFamily="49" charset="0"/>
              </a:rPr>
              <a:t>remove</a:t>
            </a:r>
            <a:r>
              <a:rPr lang="es-ES" sz="2000" dirty="0" smtClean="0">
                <a:cs typeface="Courier New" panose="02070309020205020404" pitchFamily="49" charset="0"/>
              </a:rPr>
              <a:t>, permite eliminar un elemento de forma permanente</a:t>
            </a:r>
          </a:p>
          <a:p>
            <a:pPr marL="625475" lvl="1" indent="0">
              <a:buNone/>
            </a:pPr>
            <a:r>
              <a:rPr lang="es-E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$(#nuevo).</a:t>
            </a:r>
            <a:r>
              <a:rPr lang="es-E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s-E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s-ES" sz="2000" b="1" dirty="0" smtClean="0">
                <a:cs typeface="Courier New" panose="02070309020205020404" pitchFamily="49" charset="0"/>
              </a:rPr>
              <a:t>.</a:t>
            </a:r>
            <a:r>
              <a:rPr lang="es-ES" sz="2000" b="1" dirty="0" err="1" smtClean="0">
                <a:cs typeface="Courier New" panose="02070309020205020404" pitchFamily="49" charset="0"/>
              </a:rPr>
              <a:t>detach</a:t>
            </a:r>
            <a:r>
              <a:rPr lang="es-ES" sz="2000" dirty="0" smtClean="0">
                <a:cs typeface="Courier New" panose="02070309020205020404" pitchFamily="49" charset="0"/>
              </a:rPr>
              <a:t>, </a:t>
            </a:r>
            <a:r>
              <a:rPr lang="es-ES" sz="2000" dirty="0"/>
              <a:t>elimina el elemento, pero mantiene la información y eventos asociados al mismo, siendo útil en el caso que necesite reinsertar el elemento en el documento</a:t>
            </a:r>
            <a:r>
              <a:rPr lang="es-ES" sz="2000" dirty="0" smtClean="0"/>
              <a:t>. Es </a:t>
            </a:r>
            <a:r>
              <a:rPr lang="es-ES" sz="2000" dirty="0"/>
              <a:t>posible eliminar al elemento</a:t>
            </a:r>
            <a:r>
              <a:rPr lang="es-ES" sz="2000" dirty="0" smtClean="0"/>
              <a:t>, usarlo </a:t>
            </a:r>
            <a:r>
              <a:rPr lang="es-ES" sz="2000" dirty="0"/>
              <a:t>en el código </a:t>
            </a:r>
            <a:r>
              <a:rPr lang="es-ES" sz="2000" dirty="0" smtClean="0"/>
              <a:t>fuente y restaurarlo </a:t>
            </a:r>
            <a:r>
              <a:rPr lang="es-ES" sz="2000" dirty="0"/>
              <a:t>en la página nuevamente. </a:t>
            </a:r>
            <a:r>
              <a:rPr lang="es-ES" sz="2000" dirty="0" smtClean="0"/>
              <a:t>De esta forma no es necesario tocar </a:t>
            </a:r>
            <a:r>
              <a:rPr lang="es-ES" sz="2000" dirty="0"/>
              <a:t>el DOM mientras se está modificando la información y eventos del elemento</a:t>
            </a:r>
            <a:r>
              <a:rPr lang="es-ES" sz="2000" dirty="0" smtClean="0"/>
              <a:t>.</a:t>
            </a:r>
          </a:p>
          <a:p>
            <a:pPr lvl="1"/>
            <a:r>
              <a:rPr lang="es-ES" sz="2000" b="1" dirty="0" smtClean="0">
                <a:cs typeface="Courier New" panose="02070309020205020404" pitchFamily="49" charset="0"/>
              </a:rPr>
              <a:t>.</a:t>
            </a:r>
            <a:r>
              <a:rPr lang="es-ES" sz="2000" b="1" dirty="0" err="1" smtClean="0">
                <a:cs typeface="Courier New" panose="02070309020205020404" pitchFamily="49" charset="0"/>
              </a:rPr>
              <a:t>empty</a:t>
            </a:r>
            <a:r>
              <a:rPr lang="es-ES" sz="2000" dirty="0">
                <a:cs typeface="Courier New" panose="02070309020205020404" pitchFamily="49" charset="0"/>
              </a:rPr>
              <a:t>, </a:t>
            </a:r>
            <a:r>
              <a:rPr lang="es-ES" sz="2000" dirty="0" smtClean="0">
                <a:cs typeface="Courier New" panose="02070309020205020404" pitchFamily="49" charset="0"/>
              </a:rPr>
              <a:t>mantiene el </a:t>
            </a:r>
            <a:r>
              <a:rPr lang="es-ES" sz="2000" dirty="0">
                <a:cs typeface="Courier New" panose="02070309020205020404" pitchFamily="49" charset="0"/>
              </a:rPr>
              <a:t>elemento </a:t>
            </a:r>
            <a:r>
              <a:rPr lang="es-ES" sz="2000" dirty="0" smtClean="0">
                <a:cs typeface="Courier New" panose="02070309020205020404" pitchFamily="49" charset="0"/>
              </a:rPr>
              <a:t>pero elimina </a:t>
            </a:r>
            <a:r>
              <a:rPr lang="es-ES" sz="2000" dirty="0">
                <a:cs typeface="Courier New" panose="02070309020205020404" pitchFamily="49" charset="0"/>
              </a:rPr>
              <a:t>su contenido, </a:t>
            </a:r>
            <a:r>
              <a:rPr lang="es-ES" sz="2000" dirty="0" smtClean="0">
                <a:cs typeface="Courier New" panose="02070309020205020404" pitchFamily="49" charset="0"/>
              </a:rPr>
              <a:t>("</a:t>
            </a:r>
            <a:r>
              <a:rPr lang="es-ES" sz="2000" dirty="0">
                <a:cs typeface="Courier New" panose="02070309020205020404" pitchFamily="49" charset="0"/>
              </a:rPr>
              <a:t>vaciará" el contenido HTML del </a:t>
            </a:r>
            <a:r>
              <a:rPr lang="es-ES" sz="2000" dirty="0" smtClean="0">
                <a:cs typeface="Courier New" panose="02070309020205020404" pitchFamily="49" charset="0"/>
              </a:rPr>
              <a:t>elemento).</a:t>
            </a:r>
            <a:endParaRPr lang="es-ES" sz="2000" dirty="0">
              <a:cs typeface="Courier New" panose="02070309020205020404" pitchFamily="49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6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b="16713"/>
          <a:stretch/>
        </p:blipFill>
        <p:spPr>
          <a:xfrm>
            <a:off x="7070598" y="908720"/>
            <a:ext cx="2000250" cy="9361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223" y="2636912"/>
            <a:ext cx="1905000" cy="514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783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18072" cy="504056"/>
          </a:xfrm>
        </p:spPr>
        <p:txBody>
          <a:bodyPr>
            <a:noAutofit/>
          </a:bodyPr>
          <a:lstStyle/>
          <a:p>
            <a:r>
              <a:rPr lang="es-ES" sz="3200" dirty="0" smtClean="0"/>
              <a:t>Manipulación de elementos</a:t>
            </a:r>
            <a:endParaRPr lang="es-E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9592" y="764704"/>
            <a:ext cx="8171256" cy="5832648"/>
          </a:xfrm>
        </p:spPr>
        <p:txBody>
          <a:bodyPr>
            <a:normAutofit fontScale="62500" lnSpcReduction="20000"/>
          </a:bodyPr>
          <a:lstStyle/>
          <a:p>
            <a:r>
              <a:rPr lang="es-ES" sz="3800" dirty="0" smtClean="0"/>
              <a:t>Creación de elementos</a:t>
            </a:r>
          </a:p>
          <a:p>
            <a:pPr lvl="1"/>
            <a:r>
              <a:rPr lang="es-ES" b="1" dirty="0" smtClean="0">
                <a:solidFill>
                  <a:srgbClr val="FF0000"/>
                </a:solidFill>
              </a:rPr>
              <a:t>Se emplea $()</a:t>
            </a:r>
          </a:p>
          <a:p>
            <a:pPr lvl="1"/>
            <a:r>
              <a:rPr lang="es-ES" dirty="0" smtClean="0"/>
              <a:t>Hay varias formas:</a:t>
            </a:r>
          </a:p>
          <a:p>
            <a:pPr lvl="2"/>
            <a:r>
              <a:rPr lang="es-ES" b="1" dirty="0" smtClean="0"/>
              <a:t>Crear un elemento</a:t>
            </a:r>
          </a:p>
          <a:p>
            <a:pPr marL="402336" lvl="1" indent="0">
              <a:buNone/>
            </a:pPr>
            <a:r>
              <a:rPr lang="es-E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$('&lt;</a:t>
            </a:r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p&gt;Un nuevo párrafo&lt;/p&gt;');</a:t>
            </a:r>
          </a:p>
          <a:p>
            <a:pPr marL="402336" lvl="1" indent="0">
              <a:buNone/>
            </a:pPr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$('&lt;li </a:t>
            </a:r>
            <a:r>
              <a:rPr lang="es-E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="new"&gt;nuevo </a:t>
            </a:r>
            <a:r>
              <a:rPr lang="es-E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la lista&lt;/li&gt;');</a:t>
            </a:r>
          </a:p>
          <a:p>
            <a:pPr lvl="2"/>
            <a:r>
              <a:rPr lang="es-ES" b="1" dirty="0"/>
              <a:t>Crear un nuevo elemento con atributos utilizando un objeto</a:t>
            </a:r>
          </a:p>
          <a:p>
            <a:pPr marL="402336" lvl="1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$('&lt;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a/&gt;', {</a:t>
            </a:r>
          </a:p>
          <a:p>
            <a:pPr marL="402336" lvl="1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: 'Un &lt;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strong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&gt;nuevo&lt;/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strong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&gt; enlace',</a:t>
            </a:r>
          </a:p>
          <a:p>
            <a:pPr marL="402336" lvl="1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' : 'new',</a:t>
            </a:r>
          </a:p>
          <a:p>
            <a:pPr marL="402336" lvl="1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: 'foo.html'</a:t>
            </a:r>
          </a:p>
          <a:p>
            <a:pPr marL="402336" lvl="1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402336" lvl="1" indent="0">
              <a:buNone/>
            </a:pPr>
            <a:r>
              <a:rPr lang="es-ES" dirty="0" smtClean="0"/>
              <a:t>La </a:t>
            </a:r>
            <a:r>
              <a:rPr lang="es-ES" dirty="0"/>
              <a:t>propiedad </a:t>
            </a:r>
            <a:r>
              <a:rPr lang="es-ES" dirty="0" err="1"/>
              <a:t>class</a:t>
            </a:r>
            <a:r>
              <a:rPr lang="es-ES" dirty="0"/>
              <a:t> está entre comillas, mientras que la propiedad </a:t>
            </a:r>
            <a:r>
              <a:rPr lang="es-ES" dirty="0" err="1"/>
              <a:t>href</a:t>
            </a:r>
            <a:r>
              <a:rPr lang="es-ES" dirty="0"/>
              <a:t> y </a:t>
            </a:r>
            <a:r>
              <a:rPr lang="es-ES" dirty="0" err="1"/>
              <a:t>html</a:t>
            </a:r>
            <a:r>
              <a:rPr lang="es-ES" dirty="0"/>
              <a:t> no lo están. Por lo general, los nombres de propiedades no deben estar entre comillas, excepto en el caso que se utilice como nombre una palabra reservada (como es el caso de </a:t>
            </a:r>
            <a:r>
              <a:rPr lang="es-ES" dirty="0" err="1"/>
              <a:t>class</a:t>
            </a:r>
            <a:r>
              <a:rPr lang="es-ES" dirty="0" smtClean="0"/>
              <a:t>).</a:t>
            </a:r>
            <a:endParaRPr lang="es-ES" dirty="0"/>
          </a:p>
          <a:p>
            <a:pPr marL="402336" lvl="1" indent="0">
              <a:buNone/>
            </a:pPr>
            <a:r>
              <a:rPr lang="es-ES" dirty="0"/>
              <a:t>Cuando se crea un elemento, éste no es añadido inmediatamente a la página, sino que se debe hacerlo en conjunto con un método</a:t>
            </a:r>
            <a:r>
              <a:rPr lang="es-ES" dirty="0" smtClean="0"/>
              <a:t>.</a:t>
            </a:r>
          </a:p>
          <a:p>
            <a:pPr lvl="2"/>
            <a:r>
              <a:rPr lang="es-ES" b="1" dirty="0"/>
              <a:t>Crear y añadir al mismo tiempo un elemento a la página</a:t>
            </a:r>
          </a:p>
          <a:p>
            <a:pPr marL="402336" lvl="1" indent="0">
              <a:buNone/>
            </a:pPr>
            <a:r>
              <a:rPr lang="es-E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es-E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s-E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es-ES" sz="2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s-E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('&lt;li&gt;</a:t>
            </a:r>
            <a:r>
              <a:rPr lang="es-E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s-E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de la lista&lt;/li&gt;');</a:t>
            </a:r>
          </a:p>
          <a:p>
            <a:pPr marL="402336" lvl="1" indent="0">
              <a:buNone/>
            </a:pP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206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16631"/>
            <a:ext cx="8027240" cy="562297"/>
          </a:xfrm>
        </p:spPr>
        <p:txBody>
          <a:bodyPr>
            <a:noAutofit/>
          </a:bodyPr>
          <a:lstStyle/>
          <a:p>
            <a:r>
              <a:rPr lang="es-ES" sz="3200" dirty="0" smtClean="0"/>
              <a:t>Manipulación de elementos</a:t>
            </a:r>
            <a:endParaRPr lang="es-E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5616" y="678929"/>
            <a:ext cx="7818072" cy="5627712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Envolver </a:t>
            </a:r>
            <a:r>
              <a:rPr lang="es-ES" dirty="0" err="1" smtClean="0"/>
              <a:t>elementos:Para</a:t>
            </a:r>
            <a:r>
              <a:rPr lang="es-ES" dirty="0" smtClean="0"/>
              <a:t> </a:t>
            </a:r>
            <a:r>
              <a:rPr lang="es-ES" dirty="0" smtClean="0"/>
              <a:t>añadir un elemento dentro de otro, se puede emplear la orden </a:t>
            </a:r>
            <a:r>
              <a:rPr lang="es-ES" dirty="0" err="1" smtClean="0"/>
              <a:t>wrap</a:t>
            </a:r>
            <a:endParaRPr lang="es-ES" dirty="0" smtClean="0"/>
          </a:p>
          <a:p>
            <a:pPr marL="402336" lvl="1" indent="0">
              <a:buNone/>
            </a:pP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=“enlaces"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www.google.es"&gt;Buscador&lt;/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a&gt;</a:t>
            </a:r>
          </a:p>
          <a:p>
            <a:pPr marL="402336" lvl="1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$("</a:t>
            </a:r>
            <a:r>
              <a:rPr lang="es-E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a.enlaces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("&lt;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'pruebas'&gt;&lt;/p&gt;");</a:t>
            </a:r>
          </a:p>
          <a:p>
            <a:pPr marL="402336" lvl="1" indent="0">
              <a:buNone/>
            </a:pPr>
            <a:r>
              <a:rPr lang="es-ES" dirty="0" smtClean="0"/>
              <a:t>Esta orden toma todos los enlaces que tengan la clase enlaces y los añade dentro del envoltorio &lt;p&gt; pruebas.</a:t>
            </a:r>
          </a:p>
          <a:p>
            <a:r>
              <a:rPr lang="es-ES" dirty="0" smtClean="0"/>
              <a:t>Clonar </a:t>
            </a:r>
            <a:r>
              <a:rPr lang="es-ES" dirty="0" smtClean="0"/>
              <a:t>elementos: Permite </a:t>
            </a:r>
            <a:r>
              <a:rPr lang="es-ES" dirty="0" smtClean="0"/>
              <a:t>hacer copias de elementos</a:t>
            </a:r>
          </a:p>
          <a:p>
            <a:pPr marL="402336" lvl="1" indent="0">
              <a:buNone/>
            </a:pPr>
            <a:r>
              <a:rPr lang="es-ES" dirty="0"/>
              <a:t> </a:t>
            </a:r>
            <a:r>
              <a:rPr lang="es-ES" b="1" dirty="0">
                <a:solidFill>
                  <a:srgbClr val="FF0000"/>
                </a:solidFill>
              </a:rPr>
              <a:t>$('</a:t>
            </a:r>
            <a:r>
              <a:rPr lang="es-ES" b="1" dirty="0" err="1">
                <a:solidFill>
                  <a:srgbClr val="FF0000"/>
                </a:solidFill>
              </a:rPr>
              <a:t>img</a:t>
            </a:r>
            <a:r>
              <a:rPr lang="es-ES" b="1" dirty="0">
                <a:solidFill>
                  <a:srgbClr val="FF0000"/>
                </a:solidFill>
              </a:rPr>
              <a:t>').clone().</a:t>
            </a:r>
            <a:r>
              <a:rPr lang="es-ES" b="1" dirty="0" err="1">
                <a:solidFill>
                  <a:srgbClr val="FF0000"/>
                </a:solidFill>
              </a:rPr>
              <a:t>appendTo</a:t>
            </a:r>
            <a:r>
              <a:rPr lang="es-ES" b="1" dirty="0">
                <a:solidFill>
                  <a:srgbClr val="FF0000"/>
                </a:solidFill>
              </a:rPr>
              <a:t>('</a:t>
            </a:r>
            <a:r>
              <a:rPr lang="es-ES" b="1" dirty="0" err="1">
                <a:solidFill>
                  <a:srgbClr val="FF0000"/>
                </a:solidFill>
              </a:rPr>
              <a:t>fieldset.foto</a:t>
            </a:r>
            <a:r>
              <a:rPr lang="es-ES" b="1" dirty="0" smtClean="0">
                <a:solidFill>
                  <a:srgbClr val="FF0000"/>
                </a:solidFill>
              </a:rPr>
              <a:t>');</a:t>
            </a:r>
          </a:p>
          <a:p>
            <a:pPr marL="402336" lvl="1" indent="0">
              <a:buNone/>
            </a:pPr>
            <a:r>
              <a:rPr lang="es-ES" dirty="0" err="1" smtClean="0"/>
              <a:t>Fai</a:t>
            </a:r>
            <a:r>
              <a:rPr lang="es-ES" dirty="0" smtClean="0"/>
              <a:t> </a:t>
            </a:r>
            <a:r>
              <a:rPr lang="es-ES" dirty="0" err="1"/>
              <a:t>unha</a:t>
            </a:r>
            <a:r>
              <a:rPr lang="es-ES" dirty="0"/>
              <a:t> copia de </a:t>
            </a:r>
            <a:r>
              <a:rPr lang="es-ES" dirty="0" err="1"/>
              <a:t>tódalas</a:t>
            </a:r>
            <a:r>
              <a:rPr lang="es-ES" dirty="0"/>
              <a:t> </a:t>
            </a:r>
            <a:r>
              <a:rPr lang="es-ES" dirty="0" err="1"/>
              <a:t>imaxes</a:t>
            </a:r>
            <a:r>
              <a:rPr lang="es-ES" dirty="0"/>
              <a:t> e as </a:t>
            </a:r>
            <a:r>
              <a:rPr lang="es-ES" dirty="0" err="1"/>
              <a:t>engade</a:t>
            </a:r>
            <a:r>
              <a:rPr lang="es-ES" dirty="0"/>
              <a:t> a </a:t>
            </a:r>
            <a:r>
              <a:rPr lang="es-ES" dirty="0" err="1"/>
              <a:t>tódolos</a:t>
            </a:r>
            <a:r>
              <a:rPr lang="es-ES" dirty="0"/>
              <a:t> </a:t>
            </a:r>
            <a:r>
              <a:rPr lang="es-ES" dirty="0" err="1"/>
              <a:t>obxectos</a:t>
            </a:r>
            <a:r>
              <a:rPr lang="es-ES" dirty="0"/>
              <a:t> </a:t>
            </a:r>
            <a:r>
              <a:rPr lang="es-ES" dirty="0" err="1"/>
              <a:t>fieldset</a:t>
            </a:r>
            <a:r>
              <a:rPr lang="es-ES" dirty="0"/>
              <a:t> que </a:t>
            </a:r>
            <a:r>
              <a:rPr lang="es-ES" dirty="0" err="1"/>
              <a:t>empregan</a:t>
            </a:r>
            <a:r>
              <a:rPr lang="es-ES" dirty="0"/>
              <a:t> a clase foto</a:t>
            </a:r>
            <a:endParaRPr lang="es-ES" b="1" dirty="0">
              <a:solidFill>
                <a:srgbClr val="FF0000"/>
              </a:solidFill>
            </a:endParaRPr>
          </a:p>
          <a:p>
            <a:pPr marL="402336" lvl="1" indent="0">
              <a:buNone/>
            </a:pP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smtClean="0">
                <a:solidFill>
                  <a:srgbClr val="FF0000"/>
                </a:solidFill>
              </a:rPr>
              <a:t>$(</a:t>
            </a:r>
            <a:r>
              <a:rPr lang="es-ES" b="1" dirty="0">
                <a:solidFill>
                  <a:srgbClr val="FF0000"/>
                </a:solidFill>
              </a:rPr>
              <a:t>'</a:t>
            </a:r>
            <a:r>
              <a:rPr lang="es-ES" b="1" dirty="0" err="1">
                <a:solidFill>
                  <a:srgbClr val="FF0000"/>
                </a:solidFill>
              </a:rPr>
              <a:t>ul</a:t>
            </a:r>
            <a:r>
              <a:rPr lang="es-ES" b="1" dirty="0">
                <a:solidFill>
                  <a:srgbClr val="FF0000"/>
                </a:solidFill>
              </a:rPr>
              <a:t>').clone().</a:t>
            </a:r>
            <a:r>
              <a:rPr lang="es-ES" b="1" dirty="0" err="1">
                <a:solidFill>
                  <a:srgbClr val="FF0000"/>
                </a:solidFill>
              </a:rPr>
              <a:t>insertBefore</a:t>
            </a:r>
            <a:r>
              <a:rPr lang="es-ES" b="1" dirty="0">
                <a:solidFill>
                  <a:srgbClr val="FF0000"/>
                </a:solidFill>
              </a:rPr>
              <a:t>('#</a:t>
            </a:r>
            <a:r>
              <a:rPr lang="es-ES" b="1" dirty="0" err="1">
                <a:solidFill>
                  <a:srgbClr val="FF0000"/>
                </a:solidFill>
              </a:rPr>
              <a:t>aqui</a:t>
            </a:r>
            <a:r>
              <a:rPr lang="es-ES" b="1" dirty="0" smtClean="0">
                <a:solidFill>
                  <a:srgbClr val="FF0000"/>
                </a:solidFill>
              </a:rPr>
              <a:t>');</a:t>
            </a:r>
          </a:p>
          <a:p>
            <a:pPr marL="402336" lvl="1" indent="0">
              <a:buNone/>
            </a:pPr>
            <a:r>
              <a:rPr lang="es-ES" dirty="0" err="1" smtClean="0"/>
              <a:t>Fai</a:t>
            </a:r>
            <a:r>
              <a:rPr lang="es-ES" dirty="0" smtClean="0"/>
              <a:t> </a:t>
            </a:r>
            <a:r>
              <a:rPr lang="es-ES" dirty="0" err="1"/>
              <a:t>unha</a:t>
            </a:r>
            <a:r>
              <a:rPr lang="es-ES" dirty="0"/>
              <a:t> copia de </a:t>
            </a:r>
            <a:r>
              <a:rPr lang="es-ES" dirty="0" err="1"/>
              <a:t>tódalas</a:t>
            </a:r>
            <a:r>
              <a:rPr lang="es-ES" dirty="0"/>
              <a:t> listas desordenadas (</a:t>
            </a:r>
            <a:r>
              <a:rPr lang="es-ES" dirty="0" err="1"/>
              <a:t>incluídos</a:t>
            </a:r>
            <a:r>
              <a:rPr lang="es-ES" dirty="0"/>
              <a:t> os </a:t>
            </a:r>
            <a:r>
              <a:rPr lang="es-ES" dirty="0" err="1"/>
              <a:t>seus</a:t>
            </a:r>
            <a:r>
              <a:rPr lang="es-ES" dirty="0"/>
              <a:t> </a:t>
            </a:r>
            <a:r>
              <a:rPr lang="es-ES" dirty="0" err="1"/>
              <a:t>fillos</a:t>
            </a:r>
            <a:r>
              <a:rPr lang="es-ES" dirty="0"/>
              <a:t>) e esa copia é insertada antes de </a:t>
            </a:r>
            <a:r>
              <a:rPr lang="es-ES" dirty="0" err="1"/>
              <a:t>tódolos</a:t>
            </a:r>
            <a:r>
              <a:rPr lang="es-ES" dirty="0"/>
              <a:t> </a:t>
            </a:r>
            <a:r>
              <a:rPr lang="es-ES" dirty="0" err="1"/>
              <a:t>obxectos</a:t>
            </a:r>
            <a:r>
              <a:rPr lang="es-ES" dirty="0"/>
              <a:t> con id "</a:t>
            </a:r>
            <a:r>
              <a:rPr lang="es-ES" dirty="0" err="1"/>
              <a:t>aqui</a:t>
            </a:r>
            <a:r>
              <a:rPr lang="es-ES" dirty="0" smtClean="0"/>
              <a:t>".</a:t>
            </a:r>
          </a:p>
          <a:p>
            <a:pPr marL="402336" lvl="1" indent="0">
              <a:buNone/>
            </a:pPr>
            <a:r>
              <a:rPr lang="es-ES" b="1" dirty="0" smtClean="0">
                <a:solidFill>
                  <a:srgbClr val="FF0000"/>
                </a:solidFill>
              </a:rPr>
              <a:t>$(</a:t>
            </a:r>
            <a:r>
              <a:rPr lang="es-ES" b="1" dirty="0">
                <a:solidFill>
                  <a:srgbClr val="FF0000"/>
                </a:solidFill>
              </a:rPr>
              <a:t>'</a:t>
            </a:r>
            <a:r>
              <a:rPr lang="es-ES" b="1" dirty="0" err="1">
                <a:solidFill>
                  <a:srgbClr val="FF0000"/>
                </a:solidFill>
              </a:rPr>
              <a:t>ul</a:t>
            </a:r>
            <a:r>
              <a:rPr lang="es-ES" b="1" dirty="0">
                <a:solidFill>
                  <a:srgbClr val="FF0000"/>
                </a:solidFill>
              </a:rPr>
              <a:t>').clone().</a:t>
            </a:r>
            <a:r>
              <a:rPr lang="es-ES" b="1" dirty="0" err="1">
                <a:solidFill>
                  <a:srgbClr val="FF0000"/>
                </a:solidFill>
              </a:rPr>
              <a:t>insertBefore</a:t>
            </a:r>
            <a:r>
              <a:rPr lang="es-ES" b="1" dirty="0">
                <a:solidFill>
                  <a:srgbClr val="FF0000"/>
                </a:solidFill>
              </a:rPr>
              <a:t>('#</a:t>
            </a:r>
            <a:r>
              <a:rPr lang="es-ES" b="1" dirty="0" err="1">
                <a:solidFill>
                  <a:srgbClr val="FF0000"/>
                </a:solidFill>
              </a:rPr>
              <a:t>aqui</a:t>
            </a:r>
            <a:r>
              <a:rPr lang="es-ES" b="1" dirty="0">
                <a:solidFill>
                  <a:srgbClr val="FF0000"/>
                </a:solidFill>
              </a:rPr>
              <a:t>').</a:t>
            </a:r>
            <a:r>
              <a:rPr lang="es-ES" b="1" dirty="0" err="1">
                <a:solidFill>
                  <a:srgbClr val="FF0000"/>
                </a:solidFill>
              </a:rPr>
              <a:t>end</a:t>
            </a:r>
            <a:r>
              <a:rPr lang="es-ES" b="1" dirty="0">
                <a:solidFill>
                  <a:srgbClr val="FF0000"/>
                </a:solidFill>
              </a:rPr>
              <a:t>().</a:t>
            </a:r>
            <a:r>
              <a:rPr lang="es-ES" b="1" dirty="0" err="1">
                <a:solidFill>
                  <a:srgbClr val="FF0000"/>
                </a:solidFill>
              </a:rPr>
              <a:t>hide</a:t>
            </a:r>
            <a:r>
              <a:rPr lang="es-ES" b="1" dirty="0">
                <a:solidFill>
                  <a:srgbClr val="FF0000"/>
                </a:solidFill>
              </a:rPr>
              <a:t>(); </a:t>
            </a:r>
            <a:endParaRPr lang="es-ES" b="1" dirty="0" smtClean="0">
              <a:solidFill>
                <a:srgbClr val="FF0000"/>
              </a:solidFill>
            </a:endParaRPr>
          </a:p>
          <a:p>
            <a:pPr marL="402336" lvl="1" indent="0">
              <a:buNone/>
            </a:pPr>
            <a:r>
              <a:rPr lang="es-ES" dirty="0" err="1" smtClean="0"/>
              <a:t>Fai</a:t>
            </a:r>
            <a:r>
              <a:rPr lang="es-ES" dirty="0" smtClean="0"/>
              <a:t> </a:t>
            </a:r>
            <a:r>
              <a:rPr lang="es-ES" dirty="0"/>
              <a:t>o </a:t>
            </a:r>
            <a:r>
              <a:rPr lang="es-ES" dirty="0" err="1"/>
              <a:t>mesmo</a:t>
            </a:r>
            <a:r>
              <a:rPr lang="es-ES" dirty="0"/>
              <a:t> </a:t>
            </a:r>
            <a:r>
              <a:rPr lang="es-ES" dirty="0" err="1"/>
              <a:t>ca</a:t>
            </a:r>
            <a:r>
              <a:rPr lang="es-ES" dirty="0"/>
              <a:t> </a:t>
            </a:r>
            <a:r>
              <a:rPr lang="es-ES" dirty="0" err="1"/>
              <a:t>liña</a:t>
            </a:r>
            <a:r>
              <a:rPr lang="es-ES" dirty="0"/>
              <a:t> anterior, pero </a:t>
            </a:r>
            <a:r>
              <a:rPr lang="es-ES" dirty="0" err="1"/>
              <a:t>despois</a:t>
            </a:r>
            <a:r>
              <a:rPr lang="es-ES" dirty="0"/>
              <a:t> de insertar as copias o comando </a:t>
            </a:r>
            <a:r>
              <a:rPr lang="es-ES" dirty="0" err="1"/>
              <a:t>end</a:t>
            </a:r>
            <a:r>
              <a:rPr lang="es-ES" dirty="0"/>
              <a:t>() </a:t>
            </a:r>
            <a:r>
              <a:rPr lang="es-ES" dirty="0" err="1"/>
              <a:t>emprégase</a:t>
            </a:r>
            <a:r>
              <a:rPr lang="es-ES" dirty="0"/>
              <a:t> para seleccionar o </a:t>
            </a:r>
            <a:r>
              <a:rPr lang="es-ES" dirty="0" err="1"/>
              <a:t>conxunto</a:t>
            </a:r>
            <a:r>
              <a:rPr lang="es-ES" dirty="0"/>
              <a:t> de elementos </a:t>
            </a:r>
            <a:r>
              <a:rPr lang="es-ES" dirty="0" err="1"/>
              <a:t>orixinais</a:t>
            </a:r>
            <a:r>
              <a:rPr lang="es-ES" dirty="0"/>
              <a:t> e a continuación </a:t>
            </a:r>
            <a:r>
              <a:rPr lang="es-ES" dirty="0" err="1" smtClean="0"/>
              <a:t>ocultalos</a:t>
            </a:r>
            <a:r>
              <a:rPr lang="es-ES" dirty="0" smtClean="0"/>
              <a:t> </a:t>
            </a:r>
            <a:r>
              <a:rPr lang="es-ES" dirty="0"/>
              <a:t>con </a:t>
            </a:r>
            <a:r>
              <a:rPr lang="es-ES" dirty="0" err="1"/>
              <a:t>hide</a:t>
            </a:r>
            <a:r>
              <a:rPr lang="es-ES" dirty="0"/>
              <a:t>(). 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E1C7-9480-4A54-8E81-015C26D9872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9870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1018</TotalTime>
  <Words>1271</Words>
  <Application>Microsoft Office PowerPoint</Application>
  <PresentationFormat>Presentación en pantalla (4:3)</PresentationFormat>
  <Paragraphs>151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Calibri</vt:lpstr>
      <vt:lpstr>Courier New</vt:lpstr>
      <vt:lpstr>Gill Sans MT</vt:lpstr>
      <vt:lpstr>Verdana</vt:lpstr>
      <vt:lpstr>Wingdings 2</vt:lpstr>
      <vt:lpstr>Solsticio</vt:lpstr>
      <vt:lpstr>Presentación de PowerPoint</vt:lpstr>
      <vt:lpstr>Recorrer el DOM</vt:lpstr>
      <vt:lpstr>Métodos para recorrer el árbol DOM</vt:lpstr>
      <vt:lpstr>Manipulación de elementos</vt:lpstr>
      <vt:lpstr>Presentación de PowerPoint</vt:lpstr>
      <vt:lpstr>Manipulación de elementos</vt:lpstr>
      <vt:lpstr>Manipulación de elementos</vt:lpstr>
      <vt:lpstr>Manipulación de elementos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conchi</dc:creator>
  <cp:lastModifiedBy>wadmin</cp:lastModifiedBy>
  <cp:revision>106</cp:revision>
  <dcterms:created xsi:type="dcterms:W3CDTF">2018-01-28T21:13:30Z</dcterms:created>
  <dcterms:modified xsi:type="dcterms:W3CDTF">2020-05-07T09:00:24Z</dcterms:modified>
</cp:coreProperties>
</file>