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9"/>
  </p:notesMasterIdLst>
  <p:sldIdLst>
    <p:sldId id="257" r:id="rId2"/>
    <p:sldId id="258" r:id="rId3"/>
    <p:sldId id="259" r:id="rId4"/>
    <p:sldId id="260" r:id="rId5"/>
    <p:sldId id="261" r:id="rId6"/>
    <p:sldId id="275" r:id="rId7"/>
    <p:sldId id="264" r:id="rId8"/>
    <p:sldId id="262" r:id="rId9"/>
    <p:sldId id="267" r:id="rId10"/>
    <p:sldId id="268" r:id="rId11"/>
    <p:sldId id="263" r:id="rId12"/>
    <p:sldId id="266" r:id="rId13"/>
    <p:sldId id="269" r:id="rId14"/>
    <p:sldId id="270" r:id="rId15"/>
    <p:sldId id="272" r:id="rId16"/>
    <p:sldId id="273" r:id="rId17"/>
    <p:sldId id="271" r:id="rId18"/>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9B18F8-9081-499F-A37E-75451F10750C}" type="datetimeFigureOut">
              <a:rPr lang="es-ES" smtClean="0"/>
              <a:t>04/05/2020</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6684F8-6DF8-4B58-9BC9-402396E65BAA}" type="slidenum">
              <a:rPr lang="es-ES" smtClean="0"/>
              <a:t>‹Nº›</a:t>
            </a:fld>
            <a:endParaRPr lang="es-ES"/>
          </a:p>
        </p:txBody>
      </p:sp>
    </p:spTree>
    <p:extLst>
      <p:ext uri="{BB962C8B-B14F-4D97-AF65-F5344CB8AC3E}">
        <p14:creationId xmlns:p14="http://schemas.microsoft.com/office/powerpoint/2010/main" val="26763101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696684F8-6DF8-4B58-9BC9-402396E65BAA}" type="slidenum">
              <a:rPr lang="es-ES" smtClean="0"/>
              <a:t>5</a:t>
            </a:fld>
            <a:endParaRPr lang="es-ES"/>
          </a:p>
        </p:txBody>
      </p:sp>
    </p:spTree>
    <p:extLst>
      <p:ext uri="{BB962C8B-B14F-4D97-AF65-F5344CB8AC3E}">
        <p14:creationId xmlns:p14="http://schemas.microsoft.com/office/powerpoint/2010/main" val="349273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4" name="13 Título"/>
          <p:cNvSpPr>
            <a:spLocks noGrp="1"/>
          </p:cNvSpPr>
          <p:nvPr>
            <p:ph type="ctrTitle"/>
          </p:nvPr>
        </p:nvSpPr>
        <p:spPr>
          <a:xfrm>
            <a:off x="1432560" y="359898"/>
            <a:ext cx="7406640" cy="1472184"/>
          </a:xfrm>
        </p:spPr>
        <p:txBody>
          <a:bodyPr anchor="b"/>
          <a:lstStyle>
            <a:lvl1pPr algn="l">
              <a:defRPr/>
            </a:lvl1pPr>
            <a:extLst/>
          </a:lstStyle>
          <a:p>
            <a:r>
              <a:rPr kumimoji="0" lang="es-ES" smtClean="0"/>
              <a:t>Haga clic para modificar el estilo de título del patrón</a:t>
            </a:r>
            <a:endParaRPr kumimoji="0" lang="en-US"/>
          </a:p>
        </p:txBody>
      </p:sp>
      <p:sp>
        <p:nvSpPr>
          <p:cNvPr id="22" name="21 Subtítulo"/>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sp>
        <p:nvSpPr>
          <p:cNvPr id="7" name="6 Marcador de fecha"/>
          <p:cNvSpPr>
            <a:spLocks noGrp="1"/>
          </p:cNvSpPr>
          <p:nvPr>
            <p:ph type="dt" sz="half" idx="10"/>
          </p:nvPr>
        </p:nvSpPr>
        <p:spPr/>
        <p:txBody>
          <a:bodyPr/>
          <a:lstStyle/>
          <a:p>
            <a:fld id="{2FA34883-5E84-45C3-9016-0371D636BD57}" type="datetime1">
              <a:rPr lang="es-ES" smtClean="0"/>
              <a:t>04/05/2020</a:t>
            </a:fld>
            <a:endParaRPr lang="es-ES"/>
          </a:p>
        </p:txBody>
      </p:sp>
      <p:sp>
        <p:nvSpPr>
          <p:cNvPr id="20" name="19 Marcador de pie de página"/>
          <p:cNvSpPr>
            <a:spLocks noGrp="1"/>
          </p:cNvSpPr>
          <p:nvPr>
            <p:ph type="ftr" sz="quarter" idx="11"/>
          </p:nvPr>
        </p:nvSpPr>
        <p:spPr/>
        <p:txBody>
          <a:bodyPr/>
          <a:lstStyle/>
          <a:p>
            <a:endParaRPr lang="es-ES"/>
          </a:p>
        </p:txBody>
      </p:sp>
      <p:sp>
        <p:nvSpPr>
          <p:cNvPr id="10" name="9 Marcador de número de diapositiva"/>
          <p:cNvSpPr>
            <a:spLocks noGrp="1"/>
          </p:cNvSpPr>
          <p:nvPr>
            <p:ph type="sldNum" sz="quarter" idx="12"/>
          </p:nvPr>
        </p:nvSpPr>
        <p:spPr/>
        <p:txBody>
          <a:bodyPr/>
          <a:lstStyle/>
          <a:p>
            <a:fld id="{B556E1C7-9480-4A54-8E81-015C26D98726}" type="slidenum">
              <a:rPr lang="es-ES" smtClean="0"/>
              <a:t>‹Nº›</a:t>
            </a:fld>
            <a:endParaRPr lang="es-ES"/>
          </a:p>
        </p:txBody>
      </p:sp>
      <p:sp>
        <p:nvSpPr>
          <p:cNvPr id="8" name="7 Elipse"/>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8 Elipse"/>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2A836E12-6055-481C-B154-EB8D62022CC4}" type="datetime1">
              <a:rPr lang="es-ES" smtClean="0"/>
              <a:t>04/05/2020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B556E1C7-9480-4A54-8E81-015C26D98726}"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58000" y="274639"/>
            <a:ext cx="18288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1143000" y="274640"/>
            <a:ext cx="55626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A583BEF9-0915-47C2-9DF6-4A6F7BD1AEF7}" type="datetime1">
              <a:rPr lang="es-ES" smtClean="0"/>
              <a:t>04/05/2020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B556E1C7-9480-4A54-8E81-015C26D98726}"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C670D99C-3E37-4D38-8DBC-0ADAC52933FE}" type="datetime1">
              <a:rPr lang="es-ES" smtClean="0"/>
              <a:t>04/05/2020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B556E1C7-9480-4A54-8E81-015C26D98726}"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6 Rectángulo"/>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A7AC98EC-CA10-4791-A0E0-F0AEA7C53577}" type="datetime1">
              <a:rPr lang="es-ES" smtClean="0"/>
              <a:t>04/05/2020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B556E1C7-9480-4A54-8E81-015C26D98726}" type="slidenum">
              <a:rPr lang="es-ES" smtClean="0"/>
              <a:t>‹Nº›</a:t>
            </a:fld>
            <a:endParaRPr lang="es-ES"/>
          </a:p>
        </p:txBody>
      </p:sp>
      <p:sp>
        <p:nvSpPr>
          <p:cNvPr id="10" name="9 Rectángulo"/>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Elipse"/>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8 Elipse"/>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1435608" y="274320"/>
            <a:ext cx="7498080" cy="1143000"/>
          </a:xfrm>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69BF8724-3BDA-49A2-9046-2B51B489B094}" type="datetime1">
              <a:rPr lang="es-ES" smtClean="0"/>
              <a:t>04/05/2020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B556E1C7-9480-4A54-8E81-015C26D98726}" type="slidenum">
              <a:rPr lang="es-ES" smtClean="0"/>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07E71AE3-2F5C-40AA-96B3-C0D67E5E6D41}" type="datetime1">
              <a:rPr lang="es-ES" smtClean="0"/>
              <a:t>04/05/2020</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B556E1C7-9480-4A54-8E81-015C26D98726}" type="slidenum">
              <a:rPr lang="es-ES" smtClean="0"/>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1435608" y="274320"/>
            <a:ext cx="7498080" cy="1143000"/>
          </a:xfrm>
        </p:spPr>
        <p:txBody>
          <a:bodyPr anchor="ct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EF49B0F2-A393-4A39-B7A7-417BC90F8C45}" type="datetime1">
              <a:rPr lang="es-ES" smtClean="0"/>
              <a:t>04/05/2020</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B556E1C7-9480-4A54-8E81-015C26D98726}"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4 Rectángulo"/>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Marcador de fecha"/>
          <p:cNvSpPr>
            <a:spLocks noGrp="1"/>
          </p:cNvSpPr>
          <p:nvPr>
            <p:ph type="dt" sz="half" idx="10"/>
          </p:nvPr>
        </p:nvSpPr>
        <p:spPr/>
        <p:txBody>
          <a:bodyPr/>
          <a:lstStyle/>
          <a:p>
            <a:fld id="{3EA5F747-6D69-4A1E-8EDA-ED657A8392F7}" type="datetime1">
              <a:rPr lang="es-ES" smtClean="0"/>
              <a:t>04/05/2020</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B556E1C7-9480-4A54-8E81-015C26D98726}" type="slidenum">
              <a:rPr lang="es-ES" smtClean="0"/>
              <a:t>‹Nº›</a:t>
            </a:fld>
            <a:endParaRPr lang="es-ES"/>
          </a:p>
        </p:txBody>
      </p:sp>
      <p:sp>
        <p:nvSpPr>
          <p:cNvPr id="6" name="5 Rectángulo"/>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042F9FDB-EA8B-4EDB-92CD-EFDBCDFB123D}" type="datetime1">
              <a:rPr lang="es-ES" smtClean="0"/>
              <a:t>04/05/2020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B556E1C7-9480-4A54-8E81-015C26D98726}" type="slidenum">
              <a:rPr lang="es-ES" smtClean="0"/>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B1347BF8-E105-4739-8214-7B0F2840CDF6}" type="datetime1">
              <a:rPr lang="es-ES" smtClean="0"/>
              <a:t>04/05/2020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B556E1C7-9480-4A54-8E81-015C26D98726}" type="slidenum">
              <a:rPr lang="es-ES" smtClean="0"/>
              <a:t>‹Nº›</a:t>
            </a:fld>
            <a:endParaRPr lang="es-ES"/>
          </a:p>
        </p:txBody>
      </p:sp>
      <p:sp>
        <p:nvSpPr>
          <p:cNvPr id="8" name="7 Rectángulo"/>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2 Marcador de posición de imagen"/>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s-ES" smtClean="0"/>
              <a:t>Haga clic en el icono para agregar una imagen</a:t>
            </a:r>
            <a:endParaRPr kumimoji="0" lang="en-US" dirty="0"/>
          </a:p>
        </p:txBody>
      </p:sp>
      <p:sp>
        <p:nvSpPr>
          <p:cNvPr id="9" name="8 Proceso"/>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Proceso"/>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3 Marcador de texto"/>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Circular"/>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Elipse"/>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Anillo"/>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4 Marcador de título"/>
          <p:cNvSpPr>
            <a:spLocks noGrp="1"/>
          </p:cNvSpPr>
          <p:nvPr>
            <p:ph type="title"/>
          </p:nvPr>
        </p:nvSpPr>
        <p:spPr>
          <a:xfrm>
            <a:off x="1435608" y="274638"/>
            <a:ext cx="7498080" cy="1143000"/>
          </a:xfrm>
          <a:prstGeom prst="rect">
            <a:avLst/>
          </a:prstGeom>
        </p:spPr>
        <p:txBody>
          <a:bodyPr anchor="ctr">
            <a:normAutofit/>
          </a:bodyPr>
          <a:lstStyle/>
          <a:p>
            <a:r>
              <a:rPr kumimoji="0" lang="es-ES" smtClean="0"/>
              <a:t>Haga clic para modificar el estilo de título del patrón</a:t>
            </a:r>
            <a:endParaRPr kumimoji="0" lang="en-US"/>
          </a:p>
        </p:txBody>
      </p:sp>
      <p:sp>
        <p:nvSpPr>
          <p:cNvPr id="9" name="8 Marcador de texto"/>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24" name="23 Marcador de fecha"/>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E9ECD419-BE3E-4026-AB3E-0546A092AA47}" type="datetime1">
              <a:rPr lang="es-ES" smtClean="0"/>
              <a:t>04/05/2020</a:t>
            </a:fld>
            <a:endParaRPr lang="es-ES"/>
          </a:p>
        </p:txBody>
      </p:sp>
      <p:sp>
        <p:nvSpPr>
          <p:cNvPr id="10" name="9 Marcador de pie de página"/>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s-ES"/>
          </a:p>
        </p:txBody>
      </p:sp>
      <p:sp>
        <p:nvSpPr>
          <p:cNvPr id="22" name="21 Marcador de número de diapositiva"/>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556E1C7-9480-4A54-8E81-015C26D98726}" type="slidenum">
              <a:rPr lang="es-ES" smtClean="0"/>
              <a:t>‹Nº›</a:t>
            </a:fld>
            <a:endParaRPr lang="es-ES"/>
          </a:p>
        </p:txBody>
      </p:sp>
      <p:sp>
        <p:nvSpPr>
          <p:cNvPr id="15" name="14 Rectángulo"/>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w3schools.com/jquery/tryit.asp?filename=tryjquery_html_se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api.jquery.com/category/events/" TargetMode="External"/><Relationship Id="rId2" Type="http://schemas.openxmlformats.org/officeDocument/2006/relationships/hyperlink" Target="https://www.w3schools.com/jquery/jquery_ref_events.as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w3schools.com/jquery/jquery_ref_selectors.asp" TargetMode="External"/><Relationship Id="rId2" Type="http://schemas.openxmlformats.org/officeDocument/2006/relationships/hyperlink" Target="http://api.jquery.com/category/selectors/" TargetMode="External"/><Relationship Id="rId1" Type="http://schemas.openxmlformats.org/officeDocument/2006/relationships/slideLayout" Target="../slideLayouts/slideLayout2.xml"/><Relationship Id="rId4" Type="http://schemas.openxmlformats.org/officeDocument/2006/relationships/hyperlink" Target="https://www.w3schools.com/jquery/trysel.asp"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28131" y="1412776"/>
            <a:ext cx="2783941" cy="2783941"/>
          </a:xfrm>
          <a:prstGeom prst="rect">
            <a:avLst/>
          </a:prstGeom>
        </p:spPr>
      </p:pic>
      <p:sp>
        <p:nvSpPr>
          <p:cNvPr id="5" name="1 Título"/>
          <p:cNvSpPr txBox="1">
            <a:spLocks/>
          </p:cNvSpPr>
          <p:nvPr/>
        </p:nvSpPr>
        <p:spPr>
          <a:xfrm>
            <a:off x="1547664" y="4730804"/>
            <a:ext cx="6912768" cy="1143000"/>
          </a:xfrm>
          <a:prstGeom prst="rect">
            <a:avLst/>
          </a:prstGeom>
        </p:spPr>
        <p:txBody>
          <a:bodyPr anchor="b">
            <a:normAutofit fontScale="925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es-ES" sz="5400" dirty="0" smtClean="0"/>
              <a:t>Introducción y selectores</a:t>
            </a:r>
            <a:endParaRPr lang="es-ES" sz="4800" dirty="0"/>
          </a:p>
        </p:txBody>
      </p:sp>
    </p:spTree>
    <p:extLst>
      <p:ext uri="{BB962C8B-B14F-4D97-AF65-F5344CB8AC3E}">
        <p14:creationId xmlns:p14="http://schemas.microsoft.com/office/powerpoint/2010/main" val="3450939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15616" y="116632"/>
            <a:ext cx="7818072" cy="562074"/>
          </a:xfrm>
        </p:spPr>
        <p:txBody>
          <a:bodyPr>
            <a:normAutofit fontScale="90000"/>
          </a:bodyPr>
          <a:lstStyle/>
          <a:p>
            <a:r>
              <a:rPr lang="es-ES" dirty="0" smtClean="0"/>
              <a:t>Selectores</a:t>
            </a:r>
            <a:endParaRPr lang="es-ES" dirty="0"/>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B556E1C7-9480-4A54-8E81-015C26D98726}" type="slidenum">
              <a:rPr lang="es-ES" smtClean="0"/>
              <a:t>10</a:t>
            </a:fld>
            <a:endParaRPr lang="es-ES"/>
          </a:p>
        </p:txBody>
      </p:sp>
      <p:graphicFrame>
        <p:nvGraphicFramePr>
          <p:cNvPr id="7" name="6 Tabla"/>
          <p:cNvGraphicFramePr>
            <a:graphicFrameLocks noGrp="1"/>
          </p:cNvGraphicFramePr>
          <p:nvPr>
            <p:extLst>
              <p:ext uri="{D42A27DB-BD31-4B8C-83A1-F6EECF244321}">
                <p14:modId xmlns:p14="http://schemas.microsoft.com/office/powerpoint/2010/main" val="3500189145"/>
              </p:ext>
            </p:extLst>
          </p:nvPr>
        </p:nvGraphicFramePr>
        <p:xfrm>
          <a:off x="1313080" y="764705"/>
          <a:ext cx="7435384" cy="5726390"/>
        </p:xfrm>
        <a:graphic>
          <a:graphicData uri="http://schemas.openxmlformats.org/drawingml/2006/table">
            <a:tbl>
              <a:tblPr firstRow="1" bandRow="1">
                <a:tableStyleId>{5C22544A-7EE6-4342-B048-85BDC9FD1C3A}</a:tableStyleId>
              </a:tblPr>
              <a:tblGrid>
                <a:gridCol w="2106792">
                  <a:extLst>
                    <a:ext uri="{9D8B030D-6E8A-4147-A177-3AD203B41FA5}">
                      <a16:colId xmlns:a16="http://schemas.microsoft.com/office/drawing/2014/main" xmlns="" val="20000"/>
                    </a:ext>
                  </a:extLst>
                </a:gridCol>
                <a:gridCol w="5328592">
                  <a:extLst>
                    <a:ext uri="{9D8B030D-6E8A-4147-A177-3AD203B41FA5}">
                      <a16:colId xmlns:a16="http://schemas.microsoft.com/office/drawing/2014/main" xmlns="" val="20001"/>
                    </a:ext>
                  </a:extLst>
                </a:gridCol>
              </a:tblGrid>
              <a:tr h="338033">
                <a:tc>
                  <a:txBody>
                    <a:bodyPr/>
                    <a:lstStyle/>
                    <a:p>
                      <a:r>
                        <a:rPr lang="es-ES" dirty="0" smtClean="0"/>
                        <a:t>Selector</a:t>
                      </a:r>
                      <a:endParaRPr lang="es-ES" dirty="0"/>
                    </a:p>
                  </a:txBody>
                  <a:tcPr/>
                </a:tc>
                <a:tc>
                  <a:txBody>
                    <a:bodyPr/>
                    <a:lstStyle/>
                    <a:p>
                      <a:r>
                        <a:rPr lang="es-ES" dirty="0" smtClean="0"/>
                        <a:t>Descripción</a:t>
                      </a:r>
                      <a:endParaRPr lang="es-ES" dirty="0"/>
                    </a:p>
                  </a:txBody>
                  <a:tcPr/>
                </a:tc>
                <a:extLst>
                  <a:ext uri="{0D108BD9-81ED-4DB2-BD59-A6C34878D82A}">
                    <a16:rowId xmlns:a16="http://schemas.microsoft.com/office/drawing/2014/main" xmlns="" val="10000"/>
                  </a:ext>
                </a:extLst>
              </a:tr>
              <a:tr h="1605657">
                <a:tc>
                  <a:txBody>
                    <a:bodyPr/>
                    <a:lstStyle/>
                    <a:p>
                      <a:r>
                        <a:rPr lang="pt-BR" b="1" dirty="0" smtClean="0"/>
                        <a:t>:</a:t>
                      </a:r>
                      <a:r>
                        <a:rPr lang="pt-BR" b="1" dirty="0" err="1" smtClean="0"/>
                        <a:t>nth-child</a:t>
                      </a:r>
                      <a:r>
                        <a:rPr lang="pt-BR" b="1" dirty="0" smtClean="0"/>
                        <a:t>(</a:t>
                      </a:r>
                      <a:r>
                        <a:rPr lang="pt-BR" b="1" dirty="0" err="1" smtClean="0"/>
                        <a:t>Xn+Y</a:t>
                      </a:r>
                      <a:r>
                        <a:rPr lang="pt-BR" b="1" dirty="0" smtClean="0"/>
                        <a:t>) </a:t>
                      </a:r>
                      <a:endParaRPr lang="es-ES" dirty="0"/>
                    </a:p>
                  </a:txBody>
                  <a:tcPr/>
                </a:tc>
                <a:tc>
                  <a:txBody>
                    <a:bodyPr/>
                    <a:lstStyle/>
                    <a:p>
                      <a:r>
                        <a:rPr lang="pt-BR" dirty="0" smtClean="0"/>
                        <a:t>Se</a:t>
                      </a:r>
                      <a:r>
                        <a:rPr lang="pt-BR" baseline="0" dirty="0" smtClean="0"/>
                        <a:t> calcula </a:t>
                      </a:r>
                      <a:r>
                        <a:rPr lang="pt-BR" baseline="0" dirty="0" err="1" smtClean="0"/>
                        <a:t>el</a:t>
                      </a:r>
                      <a:r>
                        <a:rPr lang="pt-BR" dirty="0" smtClean="0"/>
                        <a:t> número </a:t>
                      </a:r>
                      <a:r>
                        <a:rPr lang="pt-BR" dirty="0" err="1" smtClean="0"/>
                        <a:t>del</a:t>
                      </a:r>
                      <a:r>
                        <a:rPr lang="pt-BR" baseline="0" dirty="0" smtClean="0"/>
                        <a:t> </a:t>
                      </a:r>
                      <a:r>
                        <a:rPr lang="pt-BR" baseline="0" dirty="0" err="1" smtClean="0"/>
                        <a:t>hijo</a:t>
                      </a:r>
                      <a:r>
                        <a:rPr lang="pt-BR" baseline="0" dirty="0" smtClean="0"/>
                        <a:t> a </a:t>
                      </a:r>
                      <a:r>
                        <a:rPr lang="pt-BR" baseline="0" dirty="0" err="1" smtClean="0"/>
                        <a:t>seleccionar</a:t>
                      </a:r>
                      <a:r>
                        <a:rPr lang="pt-BR" baseline="0" dirty="0" smtClean="0"/>
                        <a:t> a</a:t>
                      </a:r>
                      <a:r>
                        <a:rPr lang="pt-BR" dirty="0" smtClean="0"/>
                        <a:t> partir de</a:t>
                      </a:r>
                      <a:r>
                        <a:rPr lang="pt-BR" baseline="0" dirty="0" smtClean="0"/>
                        <a:t> </a:t>
                      </a:r>
                      <a:r>
                        <a:rPr lang="pt-BR" baseline="0" dirty="0" err="1" smtClean="0"/>
                        <a:t>la</a:t>
                      </a:r>
                      <a:r>
                        <a:rPr lang="pt-BR" dirty="0" smtClean="0"/>
                        <a:t> fórmula proporcionada. Si Y es igual a 0, </a:t>
                      </a:r>
                      <a:r>
                        <a:rPr lang="pt-BR" dirty="0" err="1" smtClean="0"/>
                        <a:t>puede</a:t>
                      </a:r>
                      <a:endParaRPr lang="pt-BR" dirty="0" smtClean="0"/>
                    </a:p>
                    <a:p>
                      <a:r>
                        <a:rPr lang="pt-BR" dirty="0" err="1" smtClean="0"/>
                        <a:t>omitirse</a:t>
                      </a:r>
                      <a:r>
                        <a:rPr lang="pt-BR" dirty="0" smtClean="0"/>
                        <a:t>. </a:t>
                      </a:r>
                    </a:p>
                    <a:p>
                      <a:r>
                        <a:rPr lang="pt-BR" i="1" dirty="0" err="1" smtClean="0"/>
                        <a:t>li:nth-child</a:t>
                      </a:r>
                      <a:r>
                        <a:rPr lang="pt-BR" i="1" dirty="0" smtClean="0"/>
                        <a:t>(3n) </a:t>
                      </a:r>
                      <a:r>
                        <a:rPr lang="pt-BR" dirty="0" err="1" smtClean="0"/>
                        <a:t>devuelve</a:t>
                      </a:r>
                      <a:r>
                        <a:rPr lang="pt-BR" dirty="0" smtClean="0"/>
                        <a:t> os elementos múltiplos de 3, </a:t>
                      </a:r>
                      <a:r>
                        <a:rPr lang="pt-BR" dirty="0" err="1" smtClean="0"/>
                        <a:t>mentras</a:t>
                      </a:r>
                      <a:r>
                        <a:rPr lang="pt-BR" dirty="0" smtClean="0"/>
                        <a:t> que </a:t>
                      </a:r>
                      <a:r>
                        <a:rPr lang="pt-BR" i="1" dirty="0" err="1" smtClean="0"/>
                        <a:t>li:nth-child</a:t>
                      </a:r>
                      <a:r>
                        <a:rPr lang="pt-BR" i="1" dirty="0" smtClean="0"/>
                        <a:t>(5n+1) </a:t>
                      </a:r>
                      <a:r>
                        <a:rPr lang="pt-BR" dirty="0" err="1" smtClean="0"/>
                        <a:t>devuelve</a:t>
                      </a:r>
                      <a:r>
                        <a:rPr lang="pt-BR" dirty="0" smtClean="0"/>
                        <a:t> </a:t>
                      </a:r>
                      <a:r>
                        <a:rPr lang="pt-BR" dirty="0" err="1" smtClean="0"/>
                        <a:t>el</a:t>
                      </a:r>
                      <a:r>
                        <a:rPr lang="pt-BR" baseline="0" dirty="0" smtClean="0"/>
                        <a:t> </a:t>
                      </a:r>
                      <a:r>
                        <a:rPr lang="pt-BR" dirty="0" smtClean="0"/>
                        <a:t>elemento que </a:t>
                      </a:r>
                      <a:r>
                        <a:rPr lang="pt-BR" dirty="0" err="1" smtClean="0"/>
                        <a:t>ven</a:t>
                      </a:r>
                      <a:r>
                        <a:rPr lang="pt-BR" dirty="0" smtClean="0"/>
                        <a:t> cada grupos de 5 elementos.</a:t>
                      </a:r>
                      <a:endParaRPr lang="es-ES" dirty="0"/>
                    </a:p>
                  </a:txBody>
                  <a:tcPr/>
                </a:tc>
                <a:extLst>
                  <a:ext uri="{0D108BD9-81ED-4DB2-BD59-A6C34878D82A}">
                    <a16:rowId xmlns:a16="http://schemas.microsoft.com/office/drawing/2014/main" xmlns="" val="10001"/>
                  </a:ext>
                </a:extLst>
              </a:tr>
              <a:tr h="845083">
                <a:tc>
                  <a:txBody>
                    <a:bodyPr/>
                    <a:lstStyle/>
                    <a:p>
                      <a:r>
                        <a:rPr lang="pt-BR" b="1" dirty="0" smtClean="0"/>
                        <a:t>:</a:t>
                      </a:r>
                      <a:r>
                        <a:rPr lang="pt-BR" b="1" dirty="0" err="1" smtClean="0"/>
                        <a:t>even</a:t>
                      </a:r>
                      <a:r>
                        <a:rPr lang="pt-BR" b="1" dirty="0" smtClean="0"/>
                        <a:t> e :</a:t>
                      </a:r>
                      <a:r>
                        <a:rPr lang="pt-BR" b="1" dirty="0" err="1" smtClean="0"/>
                        <a:t>odd</a:t>
                      </a:r>
                      <a:r>
                        <a:rPr lang="pt-BR" b="1" dirty="0" smtClean="0"/>
                        <a:t> </a:t>
                      </a:r>
                      <a:endParaRPr lang="es-ES" dirty="0"/>
                    </a:p>
                  </a:txBody>
                  <a:tcPr/>
                </a:tc>
                <a:tc>
                  <a:txBody>
                    <a:bodyPr/>
                    <a:lstStyle/>
                    <a:p>
                      <a:r>
                        <a:rPr lang="pt-BR" dirty="0" smtClean="0"/>
                        <a:t>Elementos pares ou impares no documento. </a:t>
                      </a:r>
                      <a:r>
                        <a:rPr lang="pt-BR" i="1" dirty="0" err="1" smtClean="0"/>
                        <a:t>li:even</a:t>
                      </a:r>
                      <a:r>
                        <a:rPr lang="pt-BR" i="1" dirty="0" smtClean="0"/>
                        <a:t> </a:t>
                      </a:r>
                      <a:r>
                        <a:rPr lang="pt-BR" dirty="0" smtClean="0"/>
                        <a:t>devolverá cada elemento par das</a:t>
                      </a:r>
                    </a:p>
                    <a:p>
                      <a:r>
                        <a:rPr lang="es-ES" dirty="0" smtClean="0"/>
                        <a:t>listas.</a:t>
                      </a:r>
                    </a:p>
                  </a:txBody>
                  <a:tcPr/>
                </a:tc>
                <a:extLst>
                  <a:ext uri="{0D108BD9-81ED-4DB2-BD59-A6C34878D82A}">
                    <a16:rowId xmlns:a16="http://schemas.microsoft.com/office/drawing/2014/main" xmlns="" val="10002"/>
                  </a:ext>
                </a:extLst>
              </a:tr>
              <a:tr h="591558">
                <a:tc>
                  <a:txBody>
                    <a:bodyPr/>
                    <a:lstStyle/>
                    <a:p>
                      <a:r>
                        <a:rPr lang="es-ES" b="1" dirty="0" smtClean="0"/>
                        <a:t>:</a:t>
                      </a:r>
                      <a:r>
                        <a:rPr lang="es-ES" b="1" dirty="0" err="1" smtClean="0"/>
                        <a:t>eq</a:t>
                      </a:r>
                      <a:r>
                        <a:rPr lang="es-ES" b="1" dirty="0" smtClean="0"/>
                        <a:t>(n) </a:t>
                      </a:r>
                      <a:endParaRPr lang="es-E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Elemento con posición n. ten como inicio de posición</a:t>
                      </a:r>
                      <a:r>
                        <a:rPr lang="es-ES" baseline="0" dirty="0" smtClean="0"/>
                        <a:t> . </a:t>
                      </a:r>
                      <a:r>
                        <a:rPr lang="es-ES" dirty="0" smtClean="0"/>
                        <a:t>Equivale </a:t>
                      </a:r>
                      <a:r>
                        <a:rPr lang="es-ES" dirty="0" err="1" smtClean="0"/>
                        <a:t>a"igual</a:t>
                      </a:r>
                      <a:r>
                        <a:rPr lang="es-ES" dirty="0" smtClean="0"/>
                        <a:t> a"</a:t>
                      </a:r>
                    </a:p>
                  </a:txBody>
                  <a:tcPr/>
                </a:tc>
                <a:extLst>
                  <a:ext uri="{0D108BD9-81ED-4DB2-BD59-A6C34878D82A}">
                    <a16:rowId xmlns:a16="http://schemas.microsoft.com/office/drawing/2014/main" xmlns="" val="10003"/>
                  </a:ext>
                </a:extLst>
              </a:tr>
              <a:tr h="591558">
                <a:tc>
                  <a:txBody>
                    <a:bodyPr/>
                    <a:lstStyle/>
                    <a:p>
                      <a:r>
                        <a:rPr lang="es-ES" b="1" dirty="0" smtClean="0"/>
                        <a:t>:</a:t>
                      </a:r>
                      <a:r>
                        <a:rPr lang="es-ES" b="1" dirty="0" err="1" smtClean="0"/>
                        <a:t>gt</a:t>
                      </a:r>
                      <a:r>
                        <a:rPr lang="es-ES" b="1" dirty="0" smtClean="0"/>
                        <a:t>(n)</a:t>
                      </a:r>
                      <a:endParaRPr lang="es-E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Elementos con posición mayor que n. (n tiene como inicio de posición n o 0,equivale a "</a:t>
                      </a:r>
                      <a:r>
                        <a:rPr lang="es-ES" dirty="0" err="1" smtClean="0"/>
                        <a:t>maior</a:t>
                      </a:r>
                      <a:r>
                        <a:rPr lang="es-ES" dirty="0" smtClean="0"/>
                        <a:t> que")</a:t>
                      </a:r>
                    </a:p>
                  </a:txBody>
                  <a:tcPr/>
                </a:tc>
                <a:extLst>
                  <a:ext uri="{0D108BD9-81ED-4DB2-BD59-A6C34878D82A}">
                    <a16:rowId xmlns:a16="http://schemas.microsoft.com/office/drawing/2014/main" xmlns="" val="10004"/>
                  </a:ext>
                </a:extLst>
              </a:tr>
              <a:tr h="714355">
                <a:tc>
                  <a:txBody>
                    <a:bodyPr/>
                    <a:lstStyle/>
                    <a:p>
                      <a:r>
                        <a:rPr lang="es-ES" b="1" dirty="0" smtClean="0"/>
                        <a:t>:</a:t>
                      </a:r>
                      <a:r>
                        <a:rPr lang="es-ES" b="1" dirty="0" err="1" smtClean="0"/>
                        <a:t>lt</a:t>
                      </a:r>
                      <a:r>
                        <a:rPr lang="es-ES" b="1" dirty="0" smtClean="0"/>
                        <a:t>(n)</a:t>
                      </a:r>
                      <a:endParaRPr lang="es-E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Elementos con posición inferior a n. (Equivale a "menor que")</a:t>
                      </a:r>
                    </a:p>
                  </a:txBody>
                  <a:tcPr/>
                </a:tc>
                <a:extLst>
                  <a:ext uri="{0D108BD9-81ED-4DB2-BD59-A6C34878D82A}">
                    <a16:rowId xmlns:a16="http://schemas.microsoft.com/office/drawing/2014/main" xmlns="" val="10005"/>
                  </a:ext>
                </a:extLst>
              </a:tr>
              <a:tr h="714355">
                <a:tc>
                  <a:txBody>
                    <a:bodyPr/>
                    <a:lstStyle/>
                    <a:p>
                      <a:r>
                        <a:rPr lang="es-ES" b="1" dirty="0" smtClean="0"/>
                        <a:t>:has</a:t>
                      </a:r>
                      <a:endParaRPr lang="es-E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dirty="0" smtClean="0"/>
                        <a:t>opera sobre elementos que contienen otros elementos indicados en el selector</a:t>
                      </a:r>
                    </a:p>
                  </a:txBody>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7616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87624" y="188640"/>
            <a:ext cx="7746064" cy="562074"/>
          </a:xfrm>
        </p:spPr>
        <p:txBody>
          <a:bodyPr>
            <a:normAutofit fontScale="90000"/>
          </a:bodyPr>
          <a:lstStyle/>
          <a:p>
            <a:r>
              <a:rPr lang="es-ES" dirty="0" smtClean="0"/>
              <a:t>Ejemplos</a:t>
            </a:r>
            <a:endParaRPr lang="es-ES" dirty="0"/>
          </a:p>
        </p:txBody>
      </p:sp>
      <p:sp>
        <p:nvSpPr>
          <p:cNvPr id="3" name="Marcador de contenido 2"/>
          <p:cNvSpPr>
            <a:spLocks noGrp="1"/>
          </p:cNvSpPr>
          <p:nvPr>
            <p:ph idx="1"/>
          </p:nvPr>
        </p:nvSpPr>
        <p:spPr>
          <a:xfrm>
            <a:off x="1187624" y="836712"/>
            <a:ext cx="7746064" cy="5400600"/>
          </a:xfrm>
        </p:spPr>
        <p:txBody>
          <a:bodyPr>
            <a:noAutofit/>
          </a:bodyPr>
          <a:lstStyle/>
          <a:p>
            <a:r>
              <a:rPr lang="es-ES" sz="2000" dirty="0"/>
              <a:t>Devuelve los elementos &lt;div&gt; que contengan &lt;p&gt; en su </a:t>
            </a:r>
            <a:r>
              <a:rPr lang="es-ES" sz="2000" dirty="0" err="1"/>
              <a:t>interor</a:t>
            </a:r>
            <a:endParaRPr lang="es-ES" sz="2000" dirty="0"/>
          </a:p>
          <a:p>
            <a:pPr marL="354013" indent="0">
              <a:buNone/>
            </a:pPr>
            <a:r>
              <a:rPr lang="es-ES" sz="2000" dirty="0" smtClean="0">
                <a:latin typeface="Courier New" panose="02070309020205020404" pitchFamily="49" charset="0"/>
                <a:cs typeface="Courier New" panose="02070309020205020404" pitchFamily="49" charset="0"/>
              </a:rPr>
              <a:t>$("</a:t>
            </a:r>
            <a:r>
              <a:rPr lang="es-ES" sz="2000" dirty="0" err="1" smtClean="0">
                <a:latin typeface="Courier New" panose="02070309020205020404" pitchFamily="49" charset="0"/>
                <a:cs typeface="Courier New" panose="02070309020205020404" pitchFamily="49" charset="0"/>
              </a:rPr>
              <a:t>div.parrafos:has</a:t>
            </a:r>
            <a:r>
              <a:rPr lang="es-ES" sz="2000" dirty="0" smtClean="0">
                <a:latin typeface="Courier New" panose="02070309020205020404" pitchFamily="49" charset="0"/>
                <a:cs typeface="Courier New" panose="02070309020205020404" pitchFamily="49" charset="0"/>
              </a:rPr>
              <a:t>(p)").</a:t>
            </a:r>
            <a:r>
              <a:rPr lang="es-ES" sz="2000" dirty="0" err="1" smtClean="0">
                <a:latin typeface="Courier New" panose="02070309020205020404" pitchFamily="49" charset="0"/>
                <a:cs typeface="Courier New" panose="02070309020205020404" pitchFamily="49" charset="0"/>
              </a:rPr>
              <a:t>css</a:t>
            </a:r>
            <a:r>
              <a:rPr lang="es-ES" sz="2000" dirty="0" smtClean="0">
                <a:latin typeface="Courier New" panose="02070309020205020404" pitchFamily="49" charset="0"/>
                <a:cs typeface="Courier New" panose="02070309020205020404" pitchFamily="49" charset="0"/>
              </a:rPr>
              <a:t>("</a:t>
            </a:r>
            <a:r>
              <a:rPr lang="es-ES" sz="2000" dirty="0" err="1" smtClean="0">
                <a:latin typeface="Courier New" panose="02070309020205020404" pitchFamily="49" charset="0"/>
                <a:cs typeface="Courier New" panose="02070309020205020404" pitchFamily="49" charset="0"/>
              </a:rPr>
              <a:t>border</a:t>
            </a:r>
            <a:r>
              <a:rPr lang="es-ES" sz="2000" dirty="0" smtClean="0">
                <a:latin typeface="Courier New" panose="02070309020205020404" pitchFamily="49" charset="0"/>
                <a:cs typeface="Courier New" panose="02070309020205020404" pitchFamily="49" charset="0"/>
              </a:rPr>
              <a:t>", "</a:t>
            </a:r>
            <a:r>
              <a:rPr lang="es-ES" sz="2000" dirty="0" err="1" smtClean="0">
                <a:latin typeface="Courier New" panose="02070309020205020404" pitchFamily="49" charset="0"/>
                <a:cs typeface="Courier New" panose="02070309020205020404" pitchFamily="49" charset="0"/>
              </a:rPr>
              <a:t>solid</a:t>
            </a:r>
            <a:r>
              <a:rPr lang="es-ES" sz="2000" dirty="0" smtClean="0">
                <a:latin typeface="Courier New" panose="02070309020205020404" pitchFamily="49" charset="0"/>
                <a:cs typeface="Courier New" panose="02070309020205020404" pitchFamily="49" charset="0"/>
              </a:rPr>
              <a:t> red");</a:t>
            </a:r>
          </a:p>
          <a:p>
            <a:r>
              <a:rPr lang="es-ES" sz="2000" dirty="0" smtClean="0"/>
              <a:t>devuelve los </a:t>
            </a:r>
            <a:r>
              <a:rPr lang="es-ES" sz="2000" dirty="0" err="1" smtClean="0"/>
              <a:t>parrafos</a:t>
            </a:r>
            <a:r>
              <a:rPr lang="es-ES" sz="2000" dirty="0" smtClean="0"/>
              <a:t> que no tengan clase “.</a:t>
            </a:r>
            <a:r>
              <a:rPr lang="es-ES" sz="2000" dirty="0" err="1" smtClean="0"/>
              <a:t>pconclase</a:t>
            </a:r>
            <a:r>
              <a:rPr lang="es-ES" sz="2000" dirty="0" smtClean="0"/>
              <a:t>”</a:t>
            </a:r>
          </a:p>
          <a:p>
            <a:pPr marL="347663" indent="0">
              <a:buNone/>
            </a:pPr>
            <a:r>
              <a:rPr lang="es-ES" sz="2000" dirty="0" smtClean="0">
                <a:latin typeface="Courier New" panose="02070309020205020404" pitchFamily="49" charset="0"/>
                <a:cs typeface="Courier New" panose="02070309020205020404" pitchFamily="49" charset="0"/>
              </a:rPr>
              <a:t>$(“</a:t>
            </a:r>
            <a:r>
              <a:rPr lang="es-ES" sz="2000" dirty="0" err="1" smtClean="0">
                <a:latin typeface="Courier New" panose="02070309020205020404" pitchFamily="49" charset="0"/>
                <a:cs typeface="Courier New" panose="02070309020205020404" pitchFamily="49" charset="0"/>
              </a:rPr>
              <a:t>p:not</a:t>
            </a:r>
            <a:r>
              <a:rPr lang="es-ES" sz="2000" dirty="0" smtClean="0">
                <a:latin typeface="Courier New" panose="02070309020205020404" pitchFamily="49" charset="0"/>
                <a:cs typeface="Courier New" panose="02070309020205020404" pitchFamily="49" charset="0"/>
              </a:rPr>
              <a:t>(.</a:t>
            </a:r>
            <a:r>
              <a:rPr lang="es-ES" sz="2000" dirty="0" err="1" smtClean="0">
                <a:latin typeface="Courier New" panose="02070309020205020404" pitchFamily="49" charset="0"/>
                <a:cs typeface="Courier New" panose="02070309020205020404" pitchFamily="49" charset="0"/>
              </a:rPr>
              <a:t>pconclase</a:t>
            </a:r>
            <a:r>
              <a:rPr lang="es-ES" sz="2000" dirty="0" smtClean="0">
                <a:latin typeface="Courier New" panose="02070309020205020404" pitchFamily="49" charset="0"/>
                <a:cs typeface="Courier New" panose="02070309020205020404" pitchFamily="49" charset="0"/>
              </a:rPr>
              <a:t>)”)</a:t>
            </a:r>
          </a:p>
          <a:p>
            <a:r>
              <a:rPr lang="es-ES" sz="2000" dirty="0" smtClean="0"/>
              <a:t>devuelve elementos que coinciden con la búsqueda</a:t>
            </a:r>
          </a:p>
          <a:p>
            <a:pPr marL="347663" indent="0">
              <a:buNone/>
            </a:pPr>
            <a:r>
              <a:rPr lang="es-ES" sz="2000" dirty="0" smtClean="0">
                <a:latin typeface="Courier New" panose="02070309020205020404" pitchFamily="49" charset="0"/>
                <a:cs typeface="Courier New" panose="02070309020205020404" pitchFamily="49" charset="0"/>
              </a:rPr>
              <a:t>$("</a:t>
            </a:r>
            <a:r>
              <a:rPr lang="es-ES" sz="2000" dirty="0">
                <a:latin typeface="Courier New" panose="02070309020205020404" pitchFamily="49" charset="0"/>
                <a:cs typeface="Courier New" panose="02070309020205020404" pitchFamily="49" charset="0"/>
              </a:rPr>
              <a:t>p").</a:t>
            </a:r>
            <a:r>
              <a:rPr lang="es-ES" sz="2000" dirty="0" err="1">
                <a:latin typeface="Courier New" panose="02070309020205020404" pitchFamily="49" charset="0"/>
                <a:cs typeface="Courier New" panose="02070309020205020404" pitchFamily="49" charset="0"/>
              </a:rPr>
              <a:t>filter</a:t>
            </a:r>
            <a:r>
              <a:rPr lang="es-ES" sz="2000" dirty="0">
                <a:latin typeface="Courier New" panose="02070309020205020404" pitchFamily="49" charset="0"/>
                <a:cs typeface="Courier New" panose="02070309020205020404" pitchFamily="49" charset="0"/>
              </a:rPr>
              <a:t>(".</a:t>
            </a:r>
            <a:r>
              <a:rPr lang="es-ES" sz="2000" dirty="0" err="1">
                <a:latin typeface="Courier New" panose="02070309020205020404" pitchFamily="49" charset="0"/>
                <a:cs typeface="Courier New" panose="02070309020205020404" pitchFamily="49" charset="0"/>
              </a:rPr>
              <a:t>intro</a:t>
            </a:r>
            <a:r>
              <a:rPr lang="es-ES" sz="2000" dirty="0">
                <a:latin typeface="Courier New" panose="02070309020205020404" pitchFamily="49" charset="0"/>
                <a:cs typeface="Courier New" panose="02070309020205020404" pitchFamily="49" charset="0"/>
              </a:rPr>
              <a:t>");</a:t>
            </a:r>
            <a:endParaRPr lang="es-ES" sz="2000" dirty="0" smtClean="0">
              <a:latin typeface="Courier New" panose="02070309020205020404" pitchFamily="49" charset="0"/>
              <a:cs typeface="Courier New" panose="02070309020205020404" pitchFamily="49" charset="0"/>
            </a:endParaRPr>
          </a:p>
          <a:p>
            <a:r>
              <a:rPr lang="es-ES" sz="2000" dirty="0" smtClean="0"/>
              <a:t>devuelve los descendientes de un elemento. En este caso los elementos &lt;</a:t>
            </a:r>
            <a:r>
              <a:rPr lang="es-ES" sz="2000" dirty="0" err="1" smtClean="0"/>
              <a:t>span</a:t>
            </a:r>
            <a:r>
              <a:rPr lang="es-ES" sz="2000" dirty="0" smtClean="0"/>
              <a:t>&gt; (NO &lt;DIV&gt;)</a:t>
            </a:r>
          </a:p>
          <a:p>
            <a:pPr marL="347663" indent="0">
              <a:buNone/>
            </a:pPr>
            <a:r>
              <a:rPr lang="es-ES" sz="2000" dirty="0" smtClean="0">
                <a:latin typeface="Courier New" panose="02070309020205020404" pitchFamily="49" charset="0"/>
                <a:cs typeface="Courier New" panose="02070309020205020404" pitchFamily="49" charset="0"/>
              </a:rPr>
              <a:t>$(“div”).</a:t>
            </a:r>
            <a:r>
              <a:rPr lang="es-ES" sz="2000" dirty="0" err="1" smtClean="0">
                <a:latin typeface="Courier New" panose="02070309020205020404" pitchFamily="49" charset="0"/>
                <a:cs typeface="Courier New" panose="02070309020205020404" pitchFamily="49" charset="0"/>
              </a:rPr>
              <a:t>find</a:t>
            </a:r>
            <a:r>
              <a:rPr lang="es-ES" sz="2000" dirty="0" smtClean="0">
                <a:latin typeface="Courier New" panose="02070309020205020404" pitchFamily="49" charset="0"/>
                <a:cs typeface="Courier New" panose="02070309020205020404" pitchFamily="49" charset="0"/>
              </a:rPr>
              <a:t>(“</a:t>
            </a:r>
            <a:r>
              <a:rPr lang="es-ES" sz="2000" dirty="0" err="1" smtClean="0">
                <a:latin typeface="Courier New" panose="02070309020205020404" pitchFamily="49" charset="0"/>
                <a:cs typeface="Courier New" panose="02070309020205020404" pitchFamily="49" charset="0"/>
              </a:rPr>
              <a:t>span</a:t>
            </a:r>
            <a:r>
              <a:rPr lang="es-ES" sz="2000" dirty="0" smtClean="0">
                <a:latin typeface="Courier New" panose="02070309020205020404" pitchFamily="49" charset="0"/>
                <a:cs typeface="Courier New" panose="02070309020205020404" pitchFamily="49" charset="0"/>
              </a:rPr>
              <a:t>”);</a:t>
            </a:r>
          </a:p>
          <a:p>
            <a:r>
              <a:rPr lang="es-ES" sz="2000" dirty="0" smtClean="0"/>
              <a:t>devuelve primer/ultimo elemento de una lista</a:t>
            </a:r>
          </a:p>
          <a:p>
            <a:pPr marL="347663" indent="0">
              <a:buNone/>
            </a:pPr>
            <a:r>
              <a:rPr lang="es-ES" sz="2000" dirty="0" smtClean="0">
                <a:latin typeface="Courier New" panose="02070309020205020404" pitchFamily="49" charset="0"/>
                <a:cs typeface="Courier New" panose="02070309020205020404" pitchFamily="49" charset="0"/>
              </a:rPr>
              <a:t>$(“p”).</a:t>
            </a:r>
            <a:r>
              <a:rPr lang="es-ES" sz="2000" dirty="0" err="1" smtClean="0">
                <a:latin typeface="Courier New" panose="02070309020205020404" pitchFamily="49" charset="0"/>
                <a:cs typeface="Courier New" panose="02070309020205020404" pitchFamily="49" charset="0"/>
              </a:rPr>
              <a:t>first</a:t>
            </a:r>
            <a:r>
              <a:rPr lang="es-ES" sz="2000" dirty="0" smtClean="0">
                <a:latin typeface="Courier New" panose="02070309020205020404" pitchFamily="49" charset="0"/>
                <a:cs typeface="Courier New" panose="02070309020205020404" pitchFamily="49" charset="0"/>
              </a:rPr>
              <a:t>();</a:t>
            </a:r>
          </a:p>
          <a:p>
            <a:r>
              <a:rPr lang="es-ES" sz="2000" dirty="0" smtClean="0"/>
              <a:t>devuelve el elemento que coincide con la posición </a:t>
            </a:r>
            <a:r>
              <a:rPr lang="es-ES" sz="2000" dirty="0" err="1" smtClean="0"/>
              <a:t>num</a:t>
            </a:r>
            <a:endParaRPr lang="es-ES" sz="2000" dirty="0" smtClean="0"/>
          </a:p>
          <a:p>
            <a:pPr marL="347663" indent="0">
              <a:buNone/>
            </a:pPr>
            <a:r>
              <a:rPr lang="es-ES" sz="2000" dirty="0" smtClean="0">
                <a:latin typeface="Courier New" panose="02070309020205020404" pitchFamily="49" charset="0"/>
                <a:cs typeface="Courier New" panose="02070309020205020404" pitchFamily="49" charset="0"/>
              </a:rPr>
              <a:t>$(“p”).</a:t>
            </a:r>
            <a:r>
              <a:rPr lang="es-ES" sz="2000" dirty="0" err="1" smtClean="0">
                <a:latin typeface="Courier New" panose="02070309020205020404" pitchFamily="49" charset="0"/>
                <a:cs typeface="Courier New" panose="02070309020205020404" pitchFamily="49" charset="0"/>
              </a:rPr>
              <a:t>eq</a:t>
            </a:r>
            <a:r>
              <a:rPr lang="es-ES" sz="2000" dirty="0" smtClean="0">
                <a:latin typeface="Courier New" panose="02070309020205020404" pitchFamily="49" charset="0"/>
                <a:cs typeface="Courier New" panose="02070309020205020404" pitchFamily="49" charset="0"/>
              </a:rPr>
              <a:t>(5);</a:t>
            </a:r>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B556E1C7-9480-4A54-8E81-015C26D98726}" type="slidenum">
              <a:rPr lang="es-ES" smtClean="0"/>
              <a:t>11</a:t>
            </a:fld>
            <a:endParaRPr lang="es-ES"/>
          </a:p>
        </p:txBody>
      </p:sp>
    </p:spTree>
    <p:extLst>
      <p:ext uri="{BB962C8B-B14F-4D97-AF65-F5344CB8AC3E}">
        <p14:creationId xmlns:p14="http://schemas.microsoft.com/office/powerpoint/2010/main" val="1990268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15616" y="274638"/>
            <a:ext cx="7818072" cy="490066"/>
          </a:xfrm>
        </p:spPr>
        <p:txBody>
          <a:bodyPr>
            <a:normAutofit fontScale="90000"/>
          </a:bodyPr>
          <a:lstStyle/>
          <a:p>
            <a:r>
              <a:rPr lang="es-ES" dirty="0" smtClean="0"/>
              <a:t>Ejemplos</a:t>
            </a:r>
            <a:endParaRPr lang="es-ES" dirty="0"/>
          </a:p>
        </p:txBody>
      </p:sp>
      <p:sp>
        <p:nvSpPr>
          <p:cNvPr id="3" name="2 Marcador de contenido"/>
          <p:cNvSpPr>
            <a:spLocks noGrp="1"/>
          </p:cNvSpPr>
          <p:nvPr>
            <p:ph idx="1"/>
          </p:nvPr>
        </p:nvSpPr>
        <p:spPr>
          <a:xfrm>
            <a:off x="1043608" y="836712"/>
            <a:ext cx="7890080" cy="5760640"/>
          </a:xfrm>
        </p:spPr>
        <p:txBody>
          <a:bodyPr>
            <a:noAutofit/>
          </a:bodyPr>
          <a:lstStyle/>
          <a:p>
            <a:r>
              <a:rPr lang="es-ES" sz="2000" dirty="0" smtClean="0"/>
              <a:t>Selecciona </a:t>
            </a:r>
            <a:r>
              <a:rPr lang="es-ES" sz="2000" dirty="0"/>
              <a:t>todos os párrafos que </a:t>
            </a:r>
            <a:r>
              <a:rPr lang="es-ES" sz="2000" dirty="0" smtClean="0"/>
              <a:t>sean pares</a:t>
            </a:r>
            <a:r>
              <a:rPr lang="es-ES" sz="2000" dirty="0"/>
              <a:t>.</a:t>
            </a:r>
          </a:p>
          <a:p>
            <a:pPr marL="347663" indent="0">
              <a:buNone/>
            </a:pPr>
            <a:r>
              <a:rPr lang="es-ES" sz="2000" dirty="0" smtClean="0">
                <a:latin typeface="Courier New" panose="02070309020205020404" pitchFamily="49" charset="0"/>
                <a:cs typeface="Courier New" panose="02070309020205020404" pitchFamily="49" charset="0"/>
              </a:rPr>
              <a:t>$("</a:t>
            </a:r>
            <a:r>
              <a:rPr lang="es-ES" sz="2000" dirty="0" err="1" smtClean="0">
                <a:latin typeface="Courier New" panose="02070309020205020404" pitchFamily="49" charset="0"/>
                <a:cs typeface="Courier New" panose="02070309020205020404" pitchFamily="49" charset="0"/>
              </a:rPr>
              <a:t>p:even</a:t>
            </a:r>
            <a:r>
              <a:rPr lang="es-ES" sz="2000" dirty="0" smtClean="0">
                <a:latin typeface="Courier New" panose="02070309020205020404" pitchFamily="49" charset="0"/>
                <a:cs typeface="Courier New" panose="02070309020205020404" pitchFamily="49" charset="0"/>
              </a:rPr>
              <a:t>"); </a:t>
            </a:r>
          </a:p>
          <a:p>
            <a:r>
              <a:rPr lang="es-ES" sz="2000" dirty="0" smtClean="0"/>
              <a:t>Selecciona la primera </a:t>
            </a:r>
            <a:r>
              <a:rPr lang="es-ES" sz="2000" dirty="0"/>
              <a:t>fila </a:t>
            </a:r>
            <a:r>
              <a:rPr lang="es-ES" sz="2000" dirty="0" smtClean="0"/>
              <a:t>de todas las tablas del documento</a:t>
            </a:r>
            <a:r>
              <a:rPr lang="es-ES" sz="2000" dirty="0"/>
              <a:t>.</a:t>
            </a:r>
          </a:p>
          <a:p>
            <a:pPr marL="347663" indent="0">
              <a:buNone/>
            </a:pPr>
            <a:r>
              <a:rPr lang="es-ES" sz="2000" dirty="0" smtClean="0">
                <a:latin typeface="Courier New" panose="02070309020205020404" pitchFamily="49" charset="0"/>
                <a:cs typeface="Courier New" panose="02070309020205020404" pitchFamily="49" charset="0"/>
              </a:rPr>
              <a:t>$("</a:t>
            </a:r>
            <a:r>
              <a:rPr lang="es-ES" sz="2000" dirty="0" err="1">
                <a:latin typeface="Courier New" panose="02070309020205020404" pitchFamily="49" charset="0"/>
                <a:cs typeface="Courier New" panose="02070309020205020404" pitchFamily="49" charset="0"/>
              </a:rPr>
              <a:t>tr:nth-child</a:t>
            </a:r>
            <a:r>
              <a:rPr lang="es-ES" sz="2000" dirty="0">
                <a:latin typeface="Courier New" panose="02070309020205020404" pitchFamily="49" charset="0"/>
                <a:cs typeface="Courier New" panose="02070309020205020404" pitchFamily="49" charset="0"/>
              </a:rPr>
              <a:t>(1)"); </a:t>
            </a:r>
            <a:endParaRPr lang="es-ES" sz="2000" dirty="0" smtClean="0">
              <a:latin typeface="Courier New" panose="02070309020205020404" pitchFamily="49" charset="0"/>
              <a:cs typeface="Courier New" panose="02070309020205020404" pitchFamily="49" charset="0"/>
            </a:endParaRPr>
          </a:p>
          <a:p>
            <a:r>
              <a:rPr lang="es-ES" sz="2000" dirty="0" smtClean="0"/>
              <a:t>Selecciona los </a:t>
            </a:r>
            <a:r>
              <a:rPr lang="es-ES" sz="2000" dirty="0"/>
              <a:t>&lt;div&gt; </a:t>
            </a:r>
            <a:r>
              <a:rPr lang="es-ES" sz="2000" dirty="0" smtClean="0"/>
              <a:t>hijos </a:t>
            </a:r>
            <a:r>
              <a:rPr lang="es-ES" sz="2000" dirty="0"/>
              <a:t>que </a:t>
            </a:r>
            <a:r>
              <a:rPr lang="es-ES" sz="2000" dirty="0" smtClean="0"/>
              <a:t>cuelgan directamente </a:t>
            </a:r>
            <a:r>
              <a:rPr lang="es-ES" sz="2000" dirty="0"/>
              <a:t>de &lt;</a:t>
            </a:r>
            <a:r>
              <a:rPr lang="es-ES" sz="2000" dirty="0" err="1"/>
              <a:t>body</a:t>
            </a:r>
            <a:r>
              <a:rPr lang="es-ES" sz="2000" dirty="0" smtClean="0"/>
              <a:t>&gt;.</a:t>
            </a:r>
          </a:p>
          <a:p>
            <a:pPr marL="347663" indent="0">
              <a:buNone/>
            </a:pPr>
            <a:r>
              <a:rPr lang="es-ES" sz="2000" dirty="0" smtClean="0">
                <a:latin typeface="Courier New" panose="02070309020205020404" pitchFamily="49" charset="0"/>
                <a:cs typeface="Courier New" panose="02070309020205020404" pitchFamily="49" charset="0"/>
              </a:rPr>
              <a:t>$("</a:t>
            </a:r>
            <a:r>
              <a:rPr lang="es-ES" sz="2000" dirty="0" err="1">
                <a:latin typeface="Courier New" panose="02070309020205020404" pitchFamily="49" charset="0"/>
                <a:cs typeface="Courier New" panose="02070309020205020404" pitchFamily="49" charset="0"/>
              </a:rPr>
              <a:t>body</a:t>
            </a:r>
            <a:r>
              <a:rPr lang="es-ES" sz="2000" dirty="0">
                <a:latin typeface="Courier New" panose="02070309020205020404" pitchFamily="49" charset="0"/>
                <a:cs typeface="Courier New" panose="02070309020205020404" pitchFamily="49" charset="0"/>
              </a:rPr>
              <a:t> &gt; div");</a:t>
            </a:r>
          </a:p>
          <a:p>
            <a:r>
              <a:rPr lang="pt-BR" sz="2000" i="1" dirty="0" err="1" smtClean="0"/>
              <a:t>Selecciona</a:t>
            </a:r>
            <a:r>
              <a:rPr lang="pt-BR" sz="2000" i="1" dirty="0" smtClean="0"/>
              <a:t> </a:t>
            </a:r>
            <a:r>
              <a:rPr lang="pt-BR" sz="2000" i="1" dirty="0" err="1" smtClean="0"/>
              <a:t>parrafos</a:t>
            </a:r>
            <a:r>
              <a:rPr lang="pt-BR" sz="2000" i="1" dirty="0" smtClean="0"/>
              <a:t> </a:t>
            </a:r>
            <a:r>
              <a:rPr lang="pt-BR" sz="2000" i="1" dirty="0" err="1" smtClean="0"/>
              <a:t>cuyo</a:t>
            </a:r>
            <a:r>
              <a:rPr lang="pt-BR" sz="2000" i="1" dirty="0" smtClean="0"/>
              <a:t> id </a:t>
            </a:r>
            <a:r>
              <a:rPr lang="pt-BR" sz="2000" i="1" dirty="0" err="1" smtClean="0"/>
              <a:t>comience</a:t>
            </a:r>
            <a:r>
              <a:rPr lang="pt-BR" sz="2000" i="1" dirty="0" smtClean="0"/>
              <a:t> por texto</a:t>
            </a:r>
          </a:p>
          <a:p>
            <a:pPr marL="357188" indent="0">
              <a:buNone/>
            </a:pPr>
            <a:r>
              <a:rPr lang="pt-BR" sz="2000" dirty="0" smtClean="0">
                <a:latin typeface="Courier New" panose="02070309020205020404" pitchFamily="49" charset="0"/>
                <a:cs typeface="Courier New" panose="02070309020205020404" pitchFamily="49" charset="0"/>
              </a:rPr>
              <a:t>$(“p[id^=texto]");</a:t>
            </a:r>
            <a:endParaRPr lang="pt-BR" sz="2000" i="1" dirty="0">
              <a:latin typeface="Courier New" panose="02070309020205020404" pitchFamily="49" charset="0"/>
              <a:cs typeface="Courier New" panose="02070309020205020404" pitchFamily="49" charset="0"/>
            </a:endParaRPr>
          </a:p>
          <a:p>
            <a:r>
              <a:rPr lang="pt-BR" sz="2000" i="1" dirty="0" err="1" smtClean="0"/>
              <a:t>Selecciona</a:t>
            </a:r>
            <a:r>
              <a:rPr lang="pt-BR" sz="2000" i="1" dirty="0" smtClean="0"/>
              <a:t> </a:t>
            </a:r>
            <a:r>
              <a:rPr lang="pt-BR" sz="2000" i="1" dirty="0"/>
              <a:t>enlaces a </a:t>
            </a:r>
            <a:r>
              <a:rPr lang="pt-BR" sz="2000" i="1" dirty="0" err="1" smtClean="0"/>
              <a:t>ficheros</a:t>
            </a:r>
            <a:r>
              <a:rPr lang="pt-BR" sz="2000" i="1" dirty="0" smtClean="0"/>
              <a:t> PDF</a:t>
            </a:r>
            <a:r>
              <a:rPr lang="pt-BR" sz="2000" i="1" dirty="0"/>
              <a:t> </a:t>
            </a:r>
            <a:r>
              <a:rPr lang="pt-BR" sz="2000" i="1" dirty="0" smtClean="0"/>
              <a:t>(</a:t>
            </a:r>
            <a:r>
              <a:rPr lang="pt-BR" sz="2000" i="1" dirty="0" err="1" smtClean="0"/>
              <a:t>url</a:t>
            </a:r>
            <a:r>
              <a:rPr lang="pt-BR" sz="2000" i="1" dirty="0" smtClean="0"/>
              <a:t> termina </a:t>
            </a:r>
            <a:r>
              <a:rPr lang="pt-BR" sz="2000" i="1" dirty="0" err="1" smtClean="0"/>
              <a:t>con</a:t>
            </a:r>
            <a:r>
              <a:rPr lang="pt-BR" sz="2000" i="1" dirty="0" smtClean="0"/>
              <a:t> ‘</a:t>
            </a:r>
            <a:r>
              <a:rPr lang="pt-BR" sz="2000" i="1" dirty="0" err="1" smtClean="0"/>
              <a:t>pdf</a:t>
            </a:r>
            <a:r>
              <a:rPr lang="pt-BR" sz="2000" i="1" dirty="0" smtClean="0"/>
              <a:t>’) </a:t>
            </a:r>
          </a:p>
          <a:p>
            <a:pPr marL="347663" indent="0">
              <a:buNone/>
            </a:pPr>
            <a:r>
              <a:rPr lang="pt-BR" sz="2000" dirty="0" smtClean="0">
                <a:latin typeface="Courier New" panose="02070309020205020404" pitchFamily="49" charset="0"/>
                <a:cs typeface="Courier New" panose="02070309020205020404" pitchFamily="49" charset="0"/>
              </a:rPr>
              <a:t>$("</a:t>
            </a:r>
            <a:r>
              <a:rPr lang="pt-BR" sz="2000" dirty="0">
                <a:latin typeface="Courier New" panose="02070309020205020404" pitchFamily="49" charset="0"/>
                <a:cs typeface="Courier New" panose="02070309020205020404" pitchFamily="49" charset="0"/>
              </a:rPr>
              <a:t>a[</a:t>
            </a:r>
            <a:r>
              <a:rPr lang="pt-BR" sz="2000" dirty="0" err="1">
                <a:latin typeface="Courier New" panose="02070309020205020404" pitchFamily="49" charset="0"/>
                <a:cs typeface="Courier New" panose="02070309020205020404" pitchFamily="49" charset="0"/>
              </a:rPr>
              <a:t>href</a:t>
            </a:r>
            <a:r>
              <a:rPr lang="pt-BR" sz="2000" dirty="0">
                <a:latin typeface="Courier New" panose="02070309020205020404" pitchFamily="49" charset="0"/>
                <a:cs typeface="Courier New" panose="02070309020205020404" pitchFamily="49" charset="0"/>
              </a:rPr>
              <a:t>$=</a:t>
            </a:r>
            <a:r>
              <a:rPr lang="pt-BR" sz="2000" dirty="0" err="1">
                <a:latin typeface="Courier New" panose="02070309020205020404" pitchFamily="49" charset="0"/>
                <a:cs typeface="Courier New" panose="02070309020205020404" pitchFamily="49" charset="0"/>
              </a:rPr>
              <a:t>pdf</a:t>
            </a:r>
            <a:r>
              <a:rPr lang="pt-BR" sz="2000" dirty="0" smtClean="0">
                <a:latin typeface="Courier New" panose="02070309020205020404" pitchFamily="49" charset="0"/>
                <a:cs typeface="Courier New" panose="02070309020205020404" pitchFamily="49" charset="0"/>
              </a:rPr>
              <a:t>]");</a:t>
            </a:r>
            <a:endParaRPr lang="pt-BR" sz="2000" i="1" dirty="0">
              <a:latin typeface="Courier New" panose="02070309020205020404" pitchFamily="49" charset="0"/>
              <a:cs typeface="Courier New" panose="02070309020205020404" pitchFamily="49" charset="0"/>
            </a:endParaRPr>
          </a:p>
          <a:p>
            <a:r>
              <a:rPr lang="es-ES" sz="2000" i="1" dirty="0"/>
              <a:t>S</a:t>
            </a:r>
            <a:r>
              <a:rPr lang="es-ES" sz="2000" i="1" dirty="0" smtClean="0"/>
              <a:t>elecciona </a:t>
            </a:r>
            <a:r>
              <a:rPr lang="es-ES" sz="2000" i="1" dirty="0"/>
              <a:t>&lt;div&gt; que son </a:t>
            </a:r>
            <a:r>
              <a:rPr lang="es-ES" sz="2000" i="1" dirty="0" smtClean="0"/>
              <a:t>hijos </a:t>
            </a:r>
            <a:r>
              <a:rPr lang="es-ES" sz="2000" dirty="0" smtClean="0"/>
              <a:t>directos </a:t>
            </a:r>
            <a:r>
              <a:rPr lang="es-ES" sz="2000" dirty="0"/>
              <a:t>de &lt;</a:t>
            </a:r>
            <a:r>
              <a:rPr lang="es-ES" sz="2000" dirty="0" err="1" smtClean="0"/>
              <a:t>body</a:t>
            </a:r>
            <a:r>
              <a:rPr lang="es-ES" sz="2000" dirty="0"/>
              <a:t>&gt; </a:t>
            </a:r>
            <a:r>
              <a:rPr lang="es-ES" sz="2000" dirty="0" smtClean="0"/>
              <a:t>y</a:t>
            </a:r>
            <a:r>
              <a:rPr lang="es-ES" sz="2000" i="1" dirty="0" smtClean="0"/>
              <a:t> que contengan </a:t>
            </a:r>
            <a:r>
              <a:rPr lang="es-ES" sz="2000" i="1" dirty="0"/>
              <a:t>enlaces</a:t>
            </a:r>
            <a:r>
              <a:rPr lang="es-ES" sz="2000" i="1" dirty="0" smtClean="0"/>
              <a:t>.</a:t>
            </a:r>
          </a:p>
          <a:p>
            <a:pPr marL="347663" indent="0">
              <a:buNone/>
            </a:pPr>
            <a:r>
              <a:rPr lang="es-ES" sz="2000" dirty="0" smtClean="0">
                <a:latin typeface="Courier New" panose="02070309020205020404" pitchFamily="49" charset="0"/>
                <a:cs typeface="Courier New" panose="02070309020205020404" pitchFamily="49" charset="0"/>
              </a:rPr>
              <a:t>$("</a:t>
            </a:r>
            <a:r>
              <a:rPr lang="es-ES" sz="2000" dirty="0" err="1">
                <a:latin typeface="Courier New" panose="02070309020205020404" pitchFamily="49" charset="0"/>
                <a:cs typeface="Courier New" panose="02070309020205020404" pitchFamily="49" charset="0"/>
              </a:rPr>
              <a:t>body</a:t>
            </a:r>
            <a:r>
              <a:rPr lang="es-ES" sz="2000" dirty="0">
                <a:latin typeface="Courier New" panose="02070309020205020404" pitchFamily="49" charset="0"/>
                <a:cs typeface="Courier New" panose="02070309020205020404" pitchFamily="49" charset="0"/>
              </a:rPr>
              <a:t> &gt; </a:t>
            </a:r>
            <a:r>
              <a:rPr lang="es-ES" sz="2000" dirty="0" err="1">
                <a:latin typeface="Courier New" panose="02070309020205020404" pitchFamily="49" charset="0"/>
                <a:cs typeface="Courier New" panose="02070309020205020404" pitchFamily="49" charset="0"/>
              </a:rPr>
              <a:t>div:has</a:t>
            </a:r>
            <a:r>
              <a:rPr lang="es-ES" sz="2000" dirty="0">
                <a:latin typeface="Courier New" panose="02070309020205020404" pitchFamily="49" charset="0"/>
                <a:cs typeface="Courier New" panose="02070309020205020404" pitchFamily="49" charset="0"/>
              </a:rPr>
              <a:t>(a</a:t>
            </a:r>
            <a:r>
              <a:rPr lang="es-ES" sz="2000" dirty="0" smtClean="0">
                <a:latin typeface="Courier New" panose="02070309020205020404" pitchFamily="49" charset="0"/>
                <a:cs typeface="Courier New" panose="02070309020205020404" pitchFamily="49" charset="0"/>
              </a:rPr>
              <a:t>)");</a:t>
            </a:r>
          </a:p>
        </p:txBody>
      </p:sp>
      <p:sp>
        <p:nvSpPr>
          <p:cNvPr id="4" name="3 Marcador de pie de página"/>
          <p:cNvSpPr>
            <a:spLocks noGrp="1"/>
          </p:cNvSpPr>
          <p:nvPr>
            <p:ph type="ftr" sz="quarter" idx="11"/>
          </p:nvPr>
        </p:nvSpPr>
        <p:spPr/>
        <p:txBody>
          <a:bodyPr/>
          <a:lstStyle/>
          <a:p>
            <a:endParaRPr lang="es-ES" dirty="0"/>
          </a:p>
        </p:txBody>
      </p:sp>
      <p:sp>
        <p:nvSpPr>
          <p:cNvPr id="5" name="4 Marcador de número de diapositiva"/>
          <p:cNvSpPr>
            <a:spLocks noGrp="1"/>
          </p:cNvSpPr>
          <p:nvPr>
            <p:ph type="sldNum" sz="quarter" idx="12"/>
          </p:nvPr>
        </p:nvSpPr>
        <p:spPr/>
        <p:txBody>
          <a:bodyPr/>
          <a:lstStyle/>
          <a:p>
            <a:fld id="{B556E1C7-9480-4A54-8E81-015C26D98726}" type="slidenum">
              <a:rPr lang="es-ES" smtClean="0"/>
              <a:t>12</a:t>
            </a:fld>
            <a:endParaRPr lang="es-ES"/>
          </a:p>
        </p:txBody>
      </p:sp>
    </p:spTree>
    <p:extLst>
      <p:ext uri="{BB962C8B-B14F-4D97-AF65-F5344CB8AC3E}">
        <p14:creationId xmlns:p14="http://schemas.microsoft.com/office/powerpoint/2010/main" val="527899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15616" y="274638"/>
            <a:ext cx="7818072" cy="562074"/>
          </a:xfrm>
        </p:spPr>
        <p:txBody>
          <a:bodyPr>
            <a:normAutofit fontScale="90000"/>
          </a:bodyPr>
          <a:lstStyle/>
          <a:p>
            <a:r>
              <a:rPr lang="es-ES" dirty="0" smtClean="0"/>
              <a:t>Selectores avanzados o filtros</a:t>
            </a:r>
            <a:endParaRPr lang="es-ES" dirty="0"/>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B556E1C7-9480-4A54-8E81-015C26D98726}" type="slidenum">
              <a:rPr lang="es-ES" smtClean="0"/>
              <a:t>13</a:t>
            </a:fld>
            <a:endParaRPr lang="es-ES"/>
          </a:p>
        </p:txBody>
      </p:sp>
      <p:graphicFrame>
        <p:nvGraphicFramePr>
          <p:cNvPr id="6" name="5 Tabla"/>
          <p:cNvGraphicFramePr>
            <a:graphicFrameLocks noGrp="1"/>
          </p:cNvGraphicFramePr>
          <p:nvPr>
            <p:extLst>
              <p:ext uri="{D42A27DB-BD31-4B8C-83A1-F6EECF244321}">
                <p14:modId xmlns:p14="http://schemas.microsoft.com/office/powerpoint/2010/main" val="1120460773"/>
              </p:ext>
            </p:extLst>
          </p:nvPr>
        </p:nvGraphicFramePr>
        <p:xfrm>
          <a:off x="1259632" y="1052736"/>
          <a:ext cx="7704856" cy="5245468"/>
        </p:xfrm>
        <a:graphic>
          <a:graphicData uri="http://schemas.openxmlformats.org/drawingml/2006/table">
            <a:tbl>
              <a:tblPr firstRow="1" bandRow="1">
                <a:tableStyleId>{5C22544A-7EE6-4342-B048-85BDC9FD1C3A}</a:tableStyleId>
              </a:tblPr>
              <a:tblGrid>
                <a:gridCol w="1944216">
                  <a:extLst>
                    <a:ext uri="{9D8B030D-6E8A-4147-A177-3AD203B41FA5}">
                      <a16:colId xmlns:a16="http://schemas.microsoft.com/office/drawing/2014/main" xmlns="" val="20000"/>
                    </a:ext>
                  </a:extLst>
                </a:gridCol>
                <a:gridCol w="5760640">
                  <a:extLst>
                    <a:ext uri="{9D8B030D-6E8A-4147-A177-3AD203B41FA5}">
                      <a16:colId xmlns:a16="http://schemas.microsoft.com/office/drawing/2014/main" xmlns="" val="20001"/>
                    </a:ext>
                  </a:extLst>
                </a:gridCol>
              </a:tblGrid>
              <a:tr h="353397">
                <a:tc>
                  <a:txBody>
                    <a:bodyPr/>
                    <a:lstStyle/>
                    <a:p>
                      <a:r>
                        <a:rPr lang="es-ES" dirty="0" smtClean="0"/>
                        <a:t>Selector</a:t>
                      </a:r>
                      <a:endParaRPr lang="es-ES" dirty="0"/>
                    </a:p>
                  </a:txBody>
                  <a:tcPr/>
                </a:tc>
                <a:tc>
                  <a:txBody>
                    <a:bodyPr/>
                    <a:lstStyle/>
                    <a:p>
                      <a:r>
                        <a:rPr lang="es-ES" dirty="0" smtClean="0"/>
                        <a:t>Descripción</a:t>
                      </a:r>
                      <a:endParaRPr lang="es-ES" dirty="0"/>
                    </a:p>
                  </a:txBody>
                  <a:tcPr/>
                </a:tc>
                <a:extLst>
                  <a:ext uri="{0D108BD9-81ED-4DB2-BD59-A6C34878D82A}">
                    <a16:rowId xmlns:a16="http://schemas.microsoft.com/office/drawing/2014/main" xmlns="" val="10000"/>
                  </a:ext>
                </a:extLst>
              </a:tr>
              <a:tr h="353397">
                <a:tc>
                  <a:txBody>
                    <a:bodyPr/>
                    <a:lstStyle/>
                    <a:p>
                      <a:r>
                        <a:rPr lang="es-ES" b="1" dirty="0" smtClean="0"/>
                        <a:t>:</a:t>
                      </a:r>
                      <a:r>
                        <a:rPr lang="es-ES" b="1" dirty="0" err="1" smtClean="0"/>
                        <a:t>animated</a:t>
                      </a:r>
                      <a:endParaRPr lang="es-E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Elementos que están bajo</a:t>
                      </a:r>
                      <a:r>
                        <a:rPr lang="es-ES" baseline="0" dirty="0" smtClean="0"/>
                        <a:t> el</a:t>
                      </a:r>
                      <a:r>
                        <a:rPr lang="es-ES" dirty="0" smtClean="0"/>
                        <a:t> control de</a:t>
                      </a:r>
                      <a:r>
                        <a:rPr lang="es-ES" baseline="0" dirty="0" smtClean="0"/>
                        <a:t> un</a:t>
                      </a:r>
                      <a:r>
                        <a:rPr lang="es-ES" dirty="0" smtClean="0"/>
                        <a:t>a animación.</a:t>
                      </a:r>
                    </a:p>
                  </a:txBody>
                  <a:tcPr/>
                </a:tc>
                <a:extLst>
                  <a:ext uri="{0D108BD9-81ED-4DB2-BD59-A6C34878D82A}">
                    <a16:rowId xmlns:a16="http://schemas.microsoft.com/office/drawing/2014/main" xmlns="" val="10001"/>
                  </a:ext>
                </a:extLst>
              </a:tr>
              <a:tr h="618445">
                <a:tc>
                  <a:txBody>
                    <a:bodyPr/>
                    <a:lstStyle/>
                    <a:p>
                      <a:r>
                        <a:rPr lang="es-ES" b="1" dirty="0" smtClean="0"/>
                        <a:t>:</a:t>
                      </a:r>
                      <a:r>
                        <a:rPr lang="es-ES" b="1" dirty="0" err="1" smtClean="0"/>
                        <a:t>button</a:t>
                      </a:r>
                      <a:endParaRPr lang="es-E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Elementos</a:t>
                      </a:r>
                      <a:r>
                        <a:rPr lang="es-ES" baseline="0" dirty="0" smtClean="0"/>
                        <a:t> que sean b</a:t>
                      </a:r>
                      <a:r>
                        <a:rPr lang="es-ES" dirty="0" smtClean="0"/>
                        <a:t>otones. Equivaldría a: "input[</a:t>
                      </a:r>
                      <a:r>
                        <a:rPr lang="es-ES" dirty="0" err="1" smtClean="0"/>
                        <a:t>type</a:t>
                      </a:r>
                      <a:r>
                        <a:rPr lang="es-ES" dirty="0" smtClean="0"/>
                        <a:t>=</a:t>
                      </a:r>
                      <a:r>
                        <a:rPr lang="es-ES" dirty="0" err="1" smtClean="0"/>
                        <a:t>submit</a:t>
                      </a:r>
                      <a:r>
                        <a:rPr lang="es-ES" dirty="0" smtClean="0"/>
                        <a:t>],input[</a:t>
                      </a:r>
                      <a:r>
                        <a:rPr lang="es-ES" dirty="0" err="1" smtClean="0"/>
                        <a:t>type</a:t>
                      </a:r>
                      <a:r>
                        <a:rPr lang="es-ES" dirty="0" smtClean="0"/>
                        <a:t>=</a:t>
                      </a:r>
                      <a:r>
                        <a:rPr lang="es-ES" dirty="0" err="1" smtClean="0"/>
                        <a:t>reset</a:t>
                      </a:r>
                      <a:r>
                        <a:rPr lang="es-ES" dirty="0" smtClean="0"/>
                        <a:t>],input[</a:t>
                      </a:r>
                      <a:r>
                        <a:rPr lang="es-ES" dirty="0" err="1" smtClean="0"/>
                        <a:t>type</a:t>
                      </a:r>
                      <a:r>
                        <a:rPr lang="es-ES" dirty="0" smtClean="0"/>
                        <a:t>=</a:t>
                      </a:r>
                      <a:r>
                        <a:rPr lang="es-ES" dirty="0" err="1" smtClean="0"/>
                        <a:t>button</a:t>
                      </a:r>
                      <a:r>
                        <a:rPr lang="es-ES" dirty="0" smtClean="0"/>
                        <a:t>]".</a:t>
                      </a:r>
                    </a:p>
                  </a:txBody>
                  <a:tcPr/>
                </a:tc>
                <a:extLst>
                  <a:ext uri="{0D108BD9-81ED-4DB2-BD59-A6C34878D82A}">
                    <a16:rowId xmlns:a16="http://schemas.microsoft.com/office/drawing/2014/main" xmlns="" val="10002"/>
                  </a:ext>
                </a:extLst>
              </a:tr>
              <a:tr h="618445">
                <a:tc>
                  <a:txBody>
                    <a:bodyPr/>
                    <a:lstStyle/>
                    <a:p>
                      <a:r>
                        <a:rPr lang="es-ES" b="1" dirty="0" smtClean="0"/>
                        <a:t>:</a:t>
                      </a:r>
                      <a:r>
                        <a:rPr lang="es-ES" b="1" dirty="0" err="1" smtClean="0"/>
                        <a:t>checkbox</a:t>
                      </a:r>
                      <a:r>
                        <a:rPr lang="es-ES" b="1" dirty="0" smtClean="0"/>
                        <a:t> </a:t>
                      </a:r>
                      <a:endParaRPr lang="es-E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Selecciona elementos de tipo </a:t>
                      </a:r>
                      <a:r>
                        <a:rPr lang="es-ES" dirty="0" err="1" smtClean="0"/>
                        <a:t>checkbox</a:t>
                      </a:r>
                      <a:r>
                        <a:rPr lang="es-ES" dirty="0" smtClean="0"/>
                        <a:t> (input[</a:t>
                      </a:r>
                      <a:r>
                        <a:rPr lang="es-ES" dirty="0" err="1" smtClean="0"/>
                        <a:t>type</a:t>
                      </a:r>
                      <a:r>
                        <a:rPr lang="es-ES" dirty="0" smtClean="0"/>
                        <a:t>=</a:t>
                      </a:r>
                      <a:r>
                        <a:rPr lang="es-ES" dirty="0" err="1" smtClean="0"/>
                        <a:t>checkbox</a:t>
                      </a:r>
                      <a:r>
                        <a:rPr lang="es-ES" dirty="0" smtClean="0"/>
                        <a:t>]).</a:t>
                      </a:r>
                    </a:p>
                  </a:txBody>
                  <a:tcPr/>
                </a:tc>
                <a:extLst>
                  <a:ext uri="{0D108BD9-81ED-4DB2-BD59-A6C34878D82A}">
                    <a16:rowId xmlns:a16="http://schemas.microsoft.com/office/drawing/2014/main" xmlns="" val="10003"/>
                  </a:ext>
                </a:extLst>
              </a:tr>
              <a:tr h="618445">
                <a:tc>
                  <a:txBody>
                    <a:bodyPr/>
                    <a:lstStyle/>
                    <a:p>
                      <a:r>
                        <a:rPr lang="es-ES" b="1" dirty="0" smtClean="0"/>
                        <a:t>:</a:t>
                      </a:r>
                      <a:r>
                        <a:rPr lang="es-ES" b="1" dirty="0" err="1" smtClean="0"/>
                        <a:t>checked</a:t>
                      </a:r>
                      <a:r>
                        <a:rPr lang="es-ES" b="1" dirty="0" smtClean="0"/>
                        <a:t> </a:t>
                      </a:r>
                      <a:endParaRPr lang="es-E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Elementos de tipo </a:t>
                      </a:r>
                      <a:r>
                        <a:rPr lang="es-ES" dirty="0" err="1" smtClean="0"/>
                        <a:t>checkbox</a:t>
                      </a:r>
                      <a:r>
                        <a:rPr lang="es-ES" dirty="0" smtClean="0"/>
                        <a:t> o radio que estén chequeados (soportado por CSS).</a:t>
                      </a:r>
                    </a:p>
                  </a:txBody>
                  <a:tcPr/>
                </a:tc>
                <a:extLst>
                  <a:ext uri="{0D108BD9-81ED-4DB2-BD59-A6C34878D82A}">
                    <a16:rowId xmlns:a16="http://schemas.microsoft.com/office/drawing/2014/main" xmlns="" val="10004"/>
                  </a:ext>
                </a:extLst>
              </a:tr>
              <a:tr h="883493">
                <a:tc>
                  <a:txBody>
                    <a:bodyPr/>
                    <a:lstStyle/>
                    <a:p>
                      <a:r>
                        <a:rPr lang="es-ES" b="1" dirty="0" smtClean="0"/>
                        <a:t>:</a:t>
                      </a:r>
                      <a:r>
                        <a:rPr lang="es-ES" b="1" dirty="0" err="1" smtClean="0"/>
                        <a:t>contains</a:t>
                      </a:r>
                      <a:r>
                        <a:rPr lang="es-ES" b="1" dirty="0" smtClean="0"/>
                        <a:t>(</a:t>
                      </a:r>
                      <a:r>
                        <a:rPr lang="es-ES" b="1" dirty="0" err="1" smtClean="0"/>
                        <a:t>text</a:t>
                      </a:r>
                      <a:r>
                        <a:rPr lang="es-ES" b="1" dirty="0" smtClean="0"/>
                        <a:t>) </a:t>
                      </a:r>
                      <a:endParaRPr lang="es-E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Elementos que contengan</a:t>
                      </a:r>
                      <a:r>
                        <a:rPr lang="es-ES" baseline="0" dirty="0" smtClean="0"/>
                        <a:t> el</a:t>
                      </a:r>
                      <a:r>
                        <a:rPr lang="es-ES" dirty="0" smtClean="0"/>
                        <a:t> texto pasado como parámetro. Non sirve para buscar contenido HTML, sólo buscará texto que sea visible en</a:t>
                      </a:r>
                      <a:r>
                        <a:rPr lang="es-ES" baseline="0" dirty="0" smtClean="0"/>
                        <a:t> el</a:t>
                      </a:r>
                      <a:r>
                        <a:rPr lang="es-ES" dirty="0" smtClean="0"/>
                        <a:t> documento.</a:t>
                      </a:r>
                    </a:p>
                  </a:txBody>
                  <a:tcPr/>
                </a:tc>
                <a:extLst>
                  <a:ext uri="{0D108BD9-81ED-4DB2-BD59-A6C34878D82A}">
                    <a16:rowId xmlns:a16="http://schemas.microsoft.com/office/drawing/2014/main" xmlns="" val="10005"/>
                  </a:ext>
                </a:extLst>
              </a:tr>
              <a:tr h="353397">
                <a:tc>
                  <a:txBody>
                    <a:bodyPr/>
                    <a:lstStyle/>
                    <a:p>
                      <a:r>
                        <a:rPr lang="es-ES" b="1" dirty="0" smtClean="0"/>
                        <a:t>:</a:t>
                      </a:r>
                      <a:r>
                        <a:rPr lang="es-ES" b="1" dirty="0" err="1" smtClean="0"/>
                        <a:t>disabled</a:t>
                      </a:r>
                      <a:r>
                        <a:rPr lang="es-ES" b="1" dirty="0" smtClean="0"/>
                        <a:t> </a:t>
                      </a:r>
                      <a:endParaRPr lang="es-E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Elementos que estén deshabilitados (soportado por CSS).</a:t>
                      </a:r>
                    </a:p>
                  </a:txBody>
                  <a:tcPr/>
                </a:tc>
                <a:extLst>
                  <a:ext uri="{0D108BD9-81ED-4DB2-BD59-A6C34878D82A}">
                    <a16:rowId xmlns:a16="http://schemas.microsoft.com/office/drawing/2014/main" xmlns="" val="10006"/>
                  </a:ext>
                </a:extLst>
              </a:tr>
              <a:tr h="454063">
                <a:tc>
                  <a:txBody>
                    <a:bodyPr/>
                    <a:lstStyle/>
                    <a:p>
                      <a:r>
                        <a:rPr lang="es-ES" b="1" dirty="0" smtClean="0"/>
                        <a:t>:</a:t>
                      </a:r>
                      <a:r>
                        <a:rPr lang="es-ES" b="1" dirty="0" err="1" smtClean="0"/>
                        <a:t>enabled</a:t>
                      </a:r>
                      <a:r>
                        <a:rPr lang="es-ES" b="1" dirty="0" smtClean="0"/>
                        <a:t> </a:t>
                      </a:r>
                      <a:endParaRPr lang="es-ES" b="1" dirty="0"/>
                    </a:p>
                  </a:txBody>
                  <a:tcPr/>
                </a:tc>
                <a:tc>
                  <a:txBody>
                    <a:bodyPr/>
                    <a:lstStyle/>
                    <a:p>
                      <a:r>
                        <a:rPr lang="es-ES" dirty="0" smtClean="0"/>
                        <a:t>Elementos que estén habilitados (soportado por CSS</a:t>
                      </a:r>
                    </a:p>
                  </a:txBody>
                  <a:tcPr/>
                </a:tc>
                <a:extLst>
                  <a:ext uri="{0D108BD9-81ED-4DB2-BD59-A6C34878D82A}">
                    <a16:rowId xmlns:a16="http://schemas.microsoft.com/office/drawing/2014/main" xmlns="" val="10007"/>
                  </a:ext>
                </a:extLst>
              </a:tr>
              <a:tr h="859485">
                <a:tc>
                  <a:txBody>
                    <a:bodyPr/>
                    <a:lstStyle/>
                    <a:p>
                      <a:r>
                        <a:rPr lang="es-ES" b="1" dirty="0" smtClean="0"/>
                        <a:t>:file </a:t>
                      </a:r>
                      <a:endParaRPr lang="es-E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Selecciona todos los elementos de tipo file (input[</a:t>
                      </a:r>
                      <a:r>
                        <a:rPr lang="es-ES" dirty="0" err="1" smtClean="0"/>
                        <a:t>type</a:t>
                      </a:r>
                      <a:r>
                        <a:rPr lang="es-ES" dirty="0" smtClean="0"/>
                        <a:t>=file]).</a:t>
                      </a:r>
                    </a:p>
                  </a:txBody>
                  <a:tcPr/>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3960150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87624" y="274638"/>
            <a:ext cx="7746064" cy="562074"/>
          </a:xfrm>
        </p:spPr>
        <p:txBody>
          <a:bodyPr>
            <a:normAutofit fontScale="90000"/>
          </a:bodyPr>
          <a:lstStyle/>
          <a:p>
            <a:r>
              <a:rPr lang="es-ES" dirty="0" smtClean="0"/>
              <a:t>Selectores avanzados o filtros</a:t>
            </a:r>
            <a:endParaRPr lang="es-ES" dirty="0"/>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B556E1C7-9480-4A54-8E81-015C26D98726}" type="slidenum">
              <a:rPr lang="es-ES" smtClean="0"/>
              <a:t>14</a:t>
            </a:fld>
            <a:endParaRPr lang="es-ES"/>
          </a:p>
        </p:txBody>
      </p:sp>
      <p:graphicFrame>
        <p:nvGraphicFramePr>
          <p:cNvPr id="7" name="6 Tabla"/>
          <p:cNvGraphicFramePr>
            <a:graphicFrameLocks noGrp="1"/>
          </p:cNvGraphicFramePr>
          <p:nvPr>
            <p:extLst>
              <p:ext uri="{D42A27DB-BD31-4B8C-83A1-F6EECF244321}">
                <p14:modId xmlns:p14="http://schemas.microsoft.com/office/powerpoint/2010/main" val="2858438357"/>
              </p:ext>
            </p:extLst>
          </p:nvPr>
        </p:nvGraphicFramePr>
        <p:xfrm>
          <a:off x="1259632" y="908720"/>
          <a:ext cx="7416824" cy="3657208"/>
        </p:xfrm>
        <a:graphic>
          <a:graphicData uri="http://schemas.openxmlformats.org/drawingml/2006/table">
            <a:tbl>
              <a:tblPr firstRow="1" bandRow="1">
                <a:tableStyleId>{5C22544A-7EE6-4342-B048-85BDC9FD1C3A}</a:tableStyleId>
              </a:tblPr>
              <a:tblGrid>
                <a:gridCol w="1584176">
                  <a:extLst>
                    <a:ext uri="{9D8B030D-6E8A-4147-A177-3AD203B41FA5}">
                      <a16:colId xmlns:a16="http://schemas.microsoft.com/office/drawing/2014/main" xmlns="" val="20000"/>
                    </a:ext>
                  </a:extLst>
                </a:gridCol>
                <a:gridCol w="5832648">
                  <a:extLst>
                    <a:ext uri="{9D8B030D-6E8A-4147-A177-3AD203B41FA5}">
                      <a16:colId xmlns:a16="http://schemas.microsoft.com/office/drawing/2014/main" xmlns="" val="20001"/>
                    </a:ext>
                  </a:extLst>
                </a:gridCol>
              </a:tblGrid>
              <a:tr h="370840">
                <a:tc>
                  <a:txBody>
                    <a:bodyPr/>
                    <a:lstStyle/>
                    <a:p>
                      <a:r>
                        <a:rPr lang="es-ES" dirty="0" smtClean="0"/>
                        <a:t>Selector</a:t>
                      </a:r>
                      <a:endParaRPr lang="es-ES" dirty="0"/>
                    </a:p>
                  </a:txBody>
                  <a:tcPr/>
                </a:tc>
                <a:tc>
                  <a:txBody>
                    <a:bodyPr/>
                    <a:lstStyle/>
                    <a:p>
                      <a:r>
                        <a:rPr lang="es-ES" dirty="0" smtClean="0"/>
                        <a:t>Descripción</a:t>
                      </a:r>
                      <a:endParaRPr lang="es-ES" dirty="0"/>
                    </a:p>
                  </a:txBody>
                  <a:tcPr/>
                </a:tc>
                <a:extLst>
                  <a:ext uri="{0D108BD9-81ED-4DB2-BD59-A6C34878D82A}">
                    <a16:rowId xmlns:a16="http://schemas.microsoft.com/office/drawing/2014/main" xmlns="" val="10000"/>
                  </a:ext>
                </a:extLst>
              </a:tr>
              <a:tr h="421248">
                <a:tc>
                  <a:txBody>
                    <a:bodyPr/>
                    <a:lstStyle/>
                    <a:p>
                      <a:r>
                        <a:rPr lang="es-ES" b="1" dirty="0" smtClean="0"/>
                        <a:t>:</a:t>
                      </a:r>
                      <a:r>
                        <a:rPr lang="es-ES" b="1" dirty="0" err="1" smtClean="0"/>
                        <a:t>header</a:t>
                      </a:r>
                      <a:r>
                        <a:rPr lang="es-ES" b="1" dirty="0" smtClean="0"/>
                        <a:t> </a:t>
                      </a:r>
                      <a:endParaRPr lang="es-E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Elementos que sean cabeceras:&lt;h1&gt; ... &lt;h6&gt;</a:t>
                      </a:r>
                    </a:p>
                  </a:txBody>
                  <a:tcPr/>
                </a:tc>
                <a:extLst>
                  <a:ext uri="{0D108BD9-81ED-4DB2-BD59-A6C34878D82A}">
                    <a16:rowId xmlns:a16="http://schemas.microsoft.com/office/drawing/2014/main" xmlns="" val="10001"/>
                  </a:ext>
                </a:extLst>
              </a:tr>
              <a:tr h="370840">
                <a:tc>
                  <a:txBody>
                    <a:bodyPr/>
                    <a:lstStyle/>
                    <a:p>
                      <a:r>
                        <a:rPr lang="es-ES" b="1" dirty="0" smtClean="0"/>
                        <a:t>:</a:t>
                      </a:r>
                      <a:r>
                        <a:rPr lang="es-ES" b="1" dirty="0" err="1" smtClean="0"/>
                        <a:t>hidden</a:t>
                      </a:r>
                      <a:r>
                        <a:rPr lang="es-ES" b="1" dirty="0" smtClean="0"/>
                        <a:t> </a:t>
                      </a:r>
                      <a:endParaRPr lang="es-E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Elementos que están ocultos.</a:t>
                      </a:r>
                    </a:p>
                  </a:txBody>
                  <a:tcPr/>
                </a:tc>
                <a:extLst>
                  <a:ext uri="{0D108BD9-81ED-4DB2-BD59-A6C34878D82A}">
                    <a16:rowId xmlns:a16="http://schemas.microsoft.com/office/drawing/2014/main" xmlns="" val="10002"/>
                  </a:ext>
                </a:extLst>
              </a:tr>
              <a:tr h="370840">
                <a:tc>
                  <a:txBody>
                    <a:bodyPr/>
                    <a:lstStyle/>
                    <a:p>
                      <a:r>
                        <a:rPr lang="es-ES" b="1" dirty="0" smtClean="0"/>
                        <a:t>:</a:t>
                      </a:r>
                      <a:r>
                        <a:rPr lang="es-ES" b="1" dirty="0" err="1" smtClean="0"/>
                        <a:t>image</a:t>
                      </a:r>
                      <a:r>
                        <a:rPr lang="es-ES" b="1" dirty="0" smtClean="0"/>
                        <a:t> </a:t>
                      </a:r>
                      <a:endParaRPr lang="es-E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Elementos input de tipo imagen. (input[</a:t>
                      </a:r>
                      <a:r>
                        <a:rPr lang="es-ES" dirty="0" err="1" smtClean="0"/>
                        <a:t>type</a:t>
                      </a:r>
                      <a:r>
                        <a:rPr lang="es-ES" dirty="0" smtClean="0"/>
                        <a:t>=</a:t>
                      </a:r>
                      <a:r>
                        <a:rPr lang="es-ES" dirty="0" err="1" smtClean="0"/>
                        <a:t>image</a:t>
                      </a:r>
                      <a:r>
                        <a:rPr lang="es-ES" dirty="0" smtClean="0"/>
                        <a:t>])</a:t>
                      </a:r>
                    </a:p>
                  </a:txBody>
                  <a:tcPr/>
                </a:tc>
                <a:extLst>
                  <a:ext uri="{0D108BD9-81ED-4DB2-BD59-A6C34878D82A}">
                    <a16:rowId xmlns:a16="http://schemas.microsoft.com/office/drawing/2014/main" xmlns="" val="10003"/>
                  </a:ext>
                </a:extLst>
              </a:tr>
              <a:tr h="370840">
                <a:tc>
                  <a:txBody>
                    <a:bodyPr/>
                    <a:lstStyle/>
                    <a:p>
                      <a:r>
                        <a:rPr lang="es-ES" b="1" dirty="0" smtClean="0"/>
                        <a:t>:input</a:t>
                      </a:r>
                      <a:endParaRPr lang="es-E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Elementos del formulario (input, </a:t>
                      </a:r>
                      <a:r>
                        <a:rPr lang="es-ES" dirty="0" err="1" smtClean="0"/>
                        <a:t>select</a:t>
                      </a:r>
                      <a:r>
                        <a:rPr lang="es-ES" dirty="0" smtClean="0"/>
                        <a:t>, </a:t>
                      </a:r>
                      <a:r>
                        <a:rPr lang="es-ES" dirty="0" err="1" smtClean="0"/>
                        <a:t>textarea</a:t>
                      </a:r>
                      <a:r>
                        <a:rPr lang="es-ES" dirty="0" smtClean="0"/>
                        <a:t>, </a:t>
                      </a:r>
                      <a:r>
                        <a:rPr lang="es-ES" dirty="0" err="1" smtClean="0"/>
                        <a:t>button</a:t>
                      </a:r>
                      <a:r>
                        <a:rPr lang="es-ES" dirty="0" smtClean="0"/>
                        <a:t>).</a:t>
                      </a:r>
                    </a:p>
                  </a:txBody>
                  <a:tcPr/>
                </a:tc>
                <a:extLst>
                  <a:ext uri="{0D108BD9-81ED-4DB2-BD59-A6C34878D82A}">
                    <a16:rowId xmlns:a16="http://schemas.microsoft.com/office/drawing/2014/main" xmlns="" val="10004"/>
                  </a:ext>
                </a:extLst>
              </a:tr>
              <a:tr h="370840">
                <a:tc>
                  <a:txBody>
                    <a:bodyPr/>
                    <a:lstStyle/>
                    <a:p>
                      <a:r>
                        <a:rPr lang="es-ES" b="1" dirty="0" smtClean="0"/>
                        <a:t>:</a:t>
                      </a:r>
                      <a:r>
                        <a:rPr lang="es-ES" b="1" dirty="0" err="1" smtClean="0"/>
                        <a:t>not</a:t>
                      </a:r>
                      <a:endParaRPr lang="es-E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Niega el filtro especificado.</a:t>
                      </a:r>
                    </a:p>
                  </a:txBody>
                  <a:tcPr/>
                </a:tc>
                <a:extLst>
                  <a:ext uri="{0D108BD9-81ED-4DB2-BD59-A6C34878D82A}">
                    <a16:rowId xmlns:a16="http://schemas.microsoft.com/office/drawing/2014/main" xmlns="" val="10005"/>
                  </a:ext>
                </a:extLst>
              </a:tr>
              <a:tr h="370840">
                <a:tc>
                  <a:txBody>
                    <a:bodyPr/>
                    <a:lstStyle/>
                    <a:p>
                      <a:r>
                        <a:rPr lang="es-ES" b="1" dirty="0" smtClean="0"/>
                        <a:t>:</a:t>
                      </a:r>
                      <a:r>
                        <a:rPr lang="es-ES" b="1" dirty="0" err="1" smtClean="0"/>
                        <a:t>parent</a:t>
                      </a:r>
                      <a:endParaRPr lang="es-E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Elementos que tengan hijos (incluyendo texto), pero no elementos vacíos.</a:t>
                      </a:r>
                    </a:p>
                  </a:txBody>
                  <a:tcPr/>
                </a:tc>
                <a:extLst>
                  <a:ext uri="{0D108BD9-81ED-4DB2-BD59-A6C34878D82A}">
                    <a16:rowId xmlns:a16="http://schemas.microsoft.com/office/drawing/2014/main" xmlns="" val="10006"/>
                  </a:ext>
                </a:extLst>
              </a:tr>
              <a:tr h="370840">
                <a:tc>
                  <a:txBody>
                    <a:bodyPr/>
                    <a:lstStyle/>
                    <a:p>
                      <a:r>
                        <a:rPr lang="es-ES" b="1" dirty="0" smtClean="0"/>
                        <a:t>:</a:t>
                      </a:r>
                      <a:r>
                        <a:rPr lang="es-ES" b="1" dirty="0" err="1" smtClean="0"/>
                        <a:t>password</a:t>
                      </a:r>
                      <a:endParaRPr lang="es-E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Elementos de tipo </a:t>
                      </a:r>
                      <a:r>
                        <a:rPr lang="es-ES" dirty="0" err="1" smtClean="0"/>
                        <a:t>password</a:t>
                      </a:r>
                      <a:r>
                        <a:rPr lang="es-ES" dirty="0" smtClean="0"/>
                        <a:t> (input[</a:t>
                      </a:r>
                      <a:r>
                        <a:rPr lang="es-ES" dirty="0" err="1" smtClean="0"/>
                        <a:t>type</a:t>
                      </a:r>
                      <a:r>
                        <a:rPr lang="es-ES" dirty="0" smtClean="0"/>
                        <a:t>=</a:t>
                      </a:r>
                      <a:r>
                        <a:rPr lang="es-ES" dirty="0" err="1" smtClean="0"/>
                        <a:t>password</a:t>
                      </a:r>
                      <a:r>
                        <a:rPr lang="es-ES" dirty="0" smtClean="0"/>
                        <a:t>]).</a:t>
                      </a:r>
                    </a:p>
                  </a:txBody>
                  <a:tcPr/>
                </a:tc>
                <a:extLst>
                  <a:ext uri="{0D108BD9-81ED-4DB2-BD59-A6C34878D82A}">
                    <a16:rowId xmlns:a16="http://schemas.microsoft.com/office/drawing/2014/main" xmlns="" val="10007"/>
                  </a:ext>
                </a:extLst>
              </a:tr>
              <a:tr h="370840">
                <a:tc>
                  <a:txBody>
                    <a:bodyPr/>
                    <a:lstStyle/>
                    <a:p>
                      <a:r>
                        <a:rPr lang="es-ES" b="1" dirty="0" smtClean="0"/>
                        <a:t>:radio</a:t>
                      </a:r>
                      <a:endParaRPr lang="es-E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Elementos de tipo radio (input[</a:t>
                      </a:r>
                      <a:r>
                        <a:rPr lang="es-ES" dirty="0" err="1" smtClean="0"/>
                        <a:t>type</a:t>
                      </a:r>
                      <a:r>
                        <a:rPr lang="es-ES" dirty="0" smtClean="0"/>
                        <a:t>=radio]).</a:t>
                      </a:r>
                    </a:p>
                  </a:txBody>
                  <a:tcPr/>
                </a:tc>
                <a:extLst>
                  <a:ext uri="{0D108BD9-81ED-4DB2-BD59-A6C34878D82A}">
                    <a16:rowId xmlns:a16="http://schemas.microsoft.com/office/drawing/2014/main" xmlns="" val="10008"/>
                  </a:ext>
                </a:extLst>
              </a:tr>
            </a:tbl>
          </a:graphicData>
        </a:graphic>
      </p:graphicFrame>
      <p:sp>
        <p:nvSpPr>
          <p:cNvPr id="8" name="7 Rectángulo"/>
          <p:cNvSpPr/>
          <p:nvPr/>
        </p:nvSpPr>
        <p:spPr>
          <a:xfrm>
            <a:off x="1331640" y="4797152"/>
            <a:ext cx="7344816" cy="707886"/>
          </a:xfrm>
          <a:prstGeom prst="rect">
            <a:avLst/>
          </a:prstGeom>
        </p:spPr>
        <p:txBody>
          <a:bodyPr wrap="square">
            <a:spAutoFit/>
          </a:bodyPr>
          <a:lstStyle/>
          <a:p>
            <a:pPr marL="82296" indent="0">
              <a:buNone/>
            </a:pPr>
            <a:r>
              <a:rPr lang="es-ES" sz="2000" b="1" dirty="0"/>
              <a:t>Documentación:</a:t>
            </a:r>
          </a:p>
          <a:p>
            <a:pPr marL="82296" indent="0">
              <a:buNone/>
            </a:pPr>
            <a:r>
              <a:rPr lang="es-ES" sz="2000" dirty="0"/>
              <a:t>https://www.w3schools.com/jquery/jquery_ref_selectors.asp</a:t>
            </a:r>
          </a:p>
        </p:txBody>
      </p:sp>
    </p:spTree>
    <p:extLst>
      <p:ext uri="{BB962C8B-B14F-4D97-AF65-F5344CB8AC3E}">
        <p14:creationId xmlns:p14="http://schemas.microsoft.com/office/powerpoint/2010/main" val="412650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9632" y="188640"/>
            <a:ext cx="7498080" cy="648072"/>
          </a:xfrm>
        </p:spPr>
        <p:txBody>
          <a:bodyPr>
            <a:normAutofit fontScale="90000"/>
          </a:bodyPr>
          <a:lstStyle/>
          <a:p>
            <a:r>
              <a:rPr lang="es-ES" dirty="0" err="1" smtClean="0"/>
              <a:t>Getters</a:t>
            </a:r>
            <a:r>
              <a:rPr lang="es-ES" dirty="0" smtClean="0"/>
              <a:t> y </a:t>
            </a:r>
            <a:r>
              <a:rPr lang="es-ES" dirty="0" err="1" smtClean="0"/>
              <a:t>setters</a:t>
            </a:r>
            <a:endParaRPr lang="es-ES" dirty="0"/>
          </a:p>
        </p:txBody>
      </p:sp>
      <p:sp>
        <p:nvSpPr>
          <p:cNvPr id="3" name="Marcador de contenido 2"/>
          <p:cNvSpPr>
            <a:spLocks noGrp="1"/>
          </p:cNvSpPr>
          <p:nvPr>
            <p:ph idx="1"/>
          </p:nvPr>
        </p:nvSpPr>
        <p:spPr>
          <a:xfrm>
            <a:off x="1187624" y="908720"/>
            <a:ext cx="7746064" cy="5616624"/>
          </a:xfrm>
        </p:spPr>
        <p:txBody>
          <a:bodyPr>
            <a:normAutofit fontScale="77500" lnSpcReduction="20000"/>
          </a:bodyPr>
          <a:lstStyle/>
          <a:p>
            <a:r>
              <a:rPr lang="es-ES" dirty="0" err="1" smtClean="0"/>
              <a:t>jQuery</a:t>
            </a:r>
            <a:r>
              <a:rPr lang="es-ES" dirty="0" smtClean="0"/>
              <a:t> </a:t>
            </a:r>
            <a:r>
              <a:rPr lang="es-ES" dirty="0"/>
              <a:t>"sobrecarga" sus </a:t>
            </a:r>
            <a:r>
              <a:rPr lang="es-ES" dirty="0" smtClean="0"/>
              <a:t>métodos (el </a:t>
            </a:r>
            <a:r>
              <a:rPr lang="es-ES" dirty="0"/>
              <a:t>método para establecer un valor posee el mismo nombre que el método para obtener un </a:t>
            </a:r>
            <a:r>
              <a:rPr lang="es-ES" dirty="0" smtClean="0"/>
              <a:t>valor). </a:t>
            </a:r>
          </a:p>
          <a:p>
            <a:pPr lvl="1"/>
            <a:r>
              <a:rPr lang="es-ES" dirty="0" smtClean="0"/>
              <a:t>El </a:t>
            </a:r>
            <a:r>
              <a:rPr lang="es-ES" dirty="0"/>
              <a:t>método </a:t>
            </a:r>
            <a:r>
              <a:rPr lang="es-ES" dirty="0" smtClean="0"/>
              <a:t>$.fn.html utilizado </a:t>
            </a:r>
            <a:r>
              <a:rPr lang="es-ES" dirty="0"/>
              <a:t>como </a:t>
            </a:r>
            <a:r>
              <a:rPr lang="es-ES" dirty="0" smtClean="0"/>
              <a:t>establecedor (setter</a:t>
            </a:r>
            <a:r>
              <a:rPr lang="es-ES" dirty="0" smtClean="0"/>
              <a:t>)</a:t>
            </a:r>
            <a:endParaRPr lang="es-ES" dirty="0"/>
          </a:p>
          <a:p>
            <a:pPr marL="82296" indent="0">
              <a:buNone/>
            </a:pPr>
            <a:r>
              <a:rPr lang="es-ES" sz="3100" dirty="0" smtClean="0">
                <a:latin typeface="Courier New" panose="02070309020205020404" pitchFamily="49" charset="0"/>
                <a:cs typeface="Courier New" panose="02070309020205020404" pitchFamily="49" charset="0"/>
              </a:rPr>
              <a:t>	</a:t>
            </a:r>
            <a:r>
              <a:rPr lang="es-ES" sz="3100" b="1" dirty="0" smtClean="0">
                <a:solidFill>
                  <a:srgbClr val="FF0000"/>
                </a:solidFill>
                <a:latin typeface="Courier New" panose="02070309020205020404" pitchFamily="49" charset="0"/>
                <a:cs typeface="Courier New" panose="02070309020205020404" pitchFamily="49" charset="0"/>
              </a:rPr>
              <a:t>$(</a:t>
            </a:r>
            <a:r>
              <a:rPr lang="es-ES" sz="3100" b="1" dirty="0">
                <a:solidFill>
                  <a:srgbClr val="FF0000"/>
                </a:solidFill>
                <a:latin typeface="Courier New" panose="02070309020205020404" pitchFamily="49" charset="0"/>
                <a:cs typeface="Courier New" panose="02070309020205020404" pitchFamily="49" charset="0"/>
              </a:rPr>
              <a:t>'h1').</a:t>
            </a:r>
            <a:r>
              <a:rPr lang="es-ES" sz="3100" b="1" dirty="0" err="1">
                <a:solidFill>
                  <a:srgbClr val="FF0000"/>
                </a:solidFill>
                <a:latin typeface="Courier New" panose="02070309020205020404" pitchFamily="49" charset="0"/>
                <a:cs typeface="Courier New" panose="02070309020205020404" pitchFamily="49" charset="0"/>
              </a:rPr>
              <a:t>html</a:t>
            </a:r>
            <a:r>
              <a:rPr lang="es-ES" sz="3100" b="1" dirty="0">
                <a:solidFill>
                  <a:srgbClr val="FF0000"/>
                </a:solidFill>
                <a:latin typeface="Courier New" panose="02070309020205020404" pitchFamily="49" charset="0"/>
                <a:cs typeface="Courier New" panose="02070309020205020404" pitchFamily="49" charset="0"/>
              </a:rPr>
              <a:t>('</a:t>
            </a:r>
            <a:r>
              <a:rPr lang="es-ES" sz="3100" b="1" dirty="0" err="1">
                <a:solidFill>
                  <a:srgbClr val="FF0000"/>
                </a:solidFill>
                <a:latin typeface="Courier New" panose="02070309020205020404" pitchFamily="49" charset="0"/>
                <a:cs typeface="Courier New" panose="02070309020205020404" pitchFamily="49" charset="0"/>
              </a:rPr>
              <a:t>hello</a:t>
            </a:r>
            <a:r>
              <a:rPr lang="es-ES" sz="3100" b="1" dirty="0">
                <a:solidFill>
                  <a:srgbClr val="FF0000"/>
                </a:solidFill>
                <a:latin typeface="Courier New" panose="02070309020205020404" pitchFamily="49" charset="0"/>
                <a:cs typeface="Courier New" panose="02070309020205020404" pitchFamily="49" charset="0"/>
              </a:rPr>
              <a:t> </a:t>
            </a:r>
            <a:r>
              <a:rPr lang="es-ES" sz="3100" b="1" dirty="0" err="1">
                <a:solidFill>
                  <a:srgbClr val="FF0000"/>
                </a:solidFill>
                <a:latin typeface="Courier New" panose="02070309020205020404" pitchFamily="49" charset="0"/>
                <a:cs typeface="Courier New" panose="02070309020205020404" pitchFamily="49" charset="0"/>
              </a:rPr>
              <a:t>world</a:t>
            </a:r>
            <a:r>
              <a:rPr lang="es-ES" sz="3100" b="1" dirty="0" smtClean="0">
                <a:solidFill>
                  <a:srgbClr val="FF0000"/>
                </a:solidFill>
                <a:latin typeface="Courier New" panose="02070309020205020404" pitchFamily="49" charset="0"/>
                <a:cs typeface="Courier New" panose="02070309020205020404" pitchFamily="49" charset="0"/>
              </a:rPr>
              <a:t>');</a:t>
            </a:r>
          </a:p>
          <a:p>
            <a:pPr lvl="1"/>
            <a:r>
              <a:rPr lang="es-ES" dirty="0" smtClean="0"/>
              <a:t>El </a:t>
            </a:r>
            <a:r>
              <a:rPr lang="es-ES" dirty="0"/>
              <a:t>método </a:t>
            </a:r>
            <a:r>
              <a:rPr lang="es-ES" dirty="0" err="1"/>
              <a:t>html</a:t>
            </a:r>
            <a:r>
              <a:rPr lang="es-ES" dirty="0"/>
              <a:t> utilizado como </a:t>
            </a:r>
            <a:r>
              <a:rPr lang="es-ES" dirty="0" err="1" smtClean="0"/>
              <a:t>obtenedor</a:t>
            </a:r>
            <a:r>
              <a:rPr lang="es-ES" dirty="0" smtClean="0"/>
              <a:t> (</a:t>
            </a:r>
            <a:r>
              <a:rPr lang="es-ES" dirty="0" err="1" smtClean="0"/>
              <a:t>getter</a:t>
            </a:r>
            <a:r>
              <a:rPr lang="es-ES" dirty="0" smtClean="0"/>
              <a:t>)</a:t>
            </a:r>
            <a:endParaRPr lang="es-ES" dirty="0"/>
          </a:p>
          <a:p>
            <a:pPr marL="82296" indent="0">
              <a:buNone/>
            </a:pPr>
            <a:r>
              <a:rPr lang="es-ES" sz="3100" dirty="0" smtClean="0">
                <a:latin typeface="Courier New" panose="02070309020205020404" pitchFamily="49" charset="0"/>
                <a:cs typeface="Courier New" panose="02070309020205020404" pitchFamily="49" charset="0"/>
              </a:rPr>
              <a:t>	</a:t>
            </a:r>
            <a:r>
              <a:rPr lang="es-ES" sz="3100" b="1" dirty="0" smtClean="0">
                <a:solidFill>
                  <a:srgbClr val="FF0000"/>
                </a:solidFill>
                <a:latin typeface="Courier New" panose="02070309020205020404" pitchFamily="49" charset="0"/>
                <a:cs typeface="Courier New" panose="02070309020205020404" pitchFamily="49" charset="0"/>
              </a:rPr>
              <a:t>$(</a:t>
            </a:r>
            <a:r>
              <a:rPr lang="es-ES" sz="3100" b="1" dirty="0">
                <a:solidFill>
                  <a:srgbClr val="FF0000"/>
                </a:solidFill>
                <a:latin typeface="Courier New" panose="02070309020205020404" pitchFamily="49" charset="0"/>
                <a:cs typeface="Courier New" panose="02070309020205020404" pitchFamily="49" charset="0"/>
              </a:rPr>
              <a:t>'h1').</a:t>
            </a:r>
            <a:r>
              <a:rPr lang="es-ES" sz="3100" b="1" dirty="0" err="1">
                <a:solidFill>
                  <a:srgbClr val="FF0000"/>
                </a:solidFill>
                <a:latin typeface="Courier New" panose="02070309020205020404" pitchFamily="49" charset="0"/>
                <a:cs typeface="Courier New" panose="02070309020205020404" pitchFamily="49" charset="0"/>
              </a:rPr>
              <a:t>html</a:t>
            </a:r>
            <a:r>
              <a:rPr lang="es-ES" sz="3100" b="1" dirty="0">
                <a:solidFill>
                  <a:srgbClr val="FF0000"/>
                </a:solidFill>
                <a:latin typeface="Courier New" panose="02070309020205020404" pitchFamily="49" charset="0"/>
                <a:cs typeface="Courier New" panose="02070309020205020404" pitchFamily="49" charset="0"/>
              </a:rPr>
              <a:t>();</a:t>
            </a:r>
          </a:p>
          <a:p>
            <a:r>
              <a:rPr lang="es-ES" dirty="0"/>
              <a:t>Los métodos establecedores devuelven un objeto </a:t>
            </a:r>
            <a:r>
              <a:rPr lang="es-ES" dirty="0" err="1"/>
              <a:t>jQuery</a:t>
            </a:r>
            <a:r>
              <a:rPr lang="es-ES" dirty="0"/>
              <a:t>, permitiendo continuar con la llamada de más métodos en la misma selección, mientras que los métodos </a:t>
            </a:r>
            <a:r>
              <a:rPr lang="es-ES" dirty="0" err="1"/>
              <a:t>obtenedores</a:t>
            </a:r>
            <a:r>
              <a:rPr lang="es-ES" dirty="0"/>
              <a:t> devuelven el valor por el cual se consultó, pero no permiten seguir llamando a más métodos en dicho valor</a:t>
            </a:r>
            <a:r>
              <a:rPr lang="es-ES" dirty="0" smtClean="0"/>
              <a:t>.</a:t>
            </a:r>
          </a:p>
          <a:p>
            <a:pPr marL="82296" indent="0">
              <a:buNone/>
            </a:pPr>
            <a:r>
              <a:rPr lang="es-ES">
                <a:hlinkClick r:id="rId2"/>
              </a:rPr>
              <a:t>https</a:t>
            </a:r>
            <a:r>
              <a:rPr lang="es-ES">
                <a:hlinkClick r:id="rId2"/>
              </a:rPr>
              <a:t>://</a:t>
            </a:r>
            <a:r>
              <a:rPr lang="es-ES" smtClean="0">
                <a:hlinkClick r:id="rId2"/>
              </a:rPr>
              <a:t>www.w3schools.com/jquery/tryit.asp?filename=tryjquery_html_set</a:t>
            </a:r>
            <a:r>
              <a:rPr lang="es-ES" smtClean="0"/>
              <a:t> </a:t>
            </a:r>
            <a:endParaRPr lang="es-ES" dirty="0"/>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B556E1C7-9480-4A54-8E81-015C26D98726}" type="slidenum">
              <a:rPr lang="es-ES" smtClean="0"/>
              <a:t>15</a:t>
            </a:fld>
            <a:endParaRPr lang="es-ES"/>
          </a:p>
        </p:txBody>
      </p:sp>
    </p:spTree>
    <p:extLst>
      <p:ext uri="{BB962C8B-B14F-4D97-AF65-F5344CB8AC3E}">
        <p14:creationId xmlns:p14="http://schemas.microsoft.com/office/powerpoint/2010/main" val="290342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22472" y="116632"/>
            <a:ext cx="7746064" cy="562074"/>
          </a:xfrm>
        </p:spPr>
        <p:txBody>
          <a:bodyPr>
            <a:normAutofit fontScale="90000"/>
          </a:bodyPr>
          <a:lstStyle/>
          <a:p>
            <a:r>
              <a:rPr lang="es-ES" dirty="0" smtClean="0"/>
              <a:t>Atributos de un objeto</a:t>
            </a:r>
            <a:endParaRPr lang="es-ES" dirty="0"/>
          </a:p>
        </p:txBody>
      </p:sp>
      <p:sp>
        <p:nvSpPr>
          <p:cNvPr id="3" name="Marcador de contenido 2"/>
          <p:cNvSpPr>
            <a:spLocks noGrp="1"/>
          </p:cNvSpPr>
          <p:nvPr>
            <p:ph idx="1"/>
          </p:nvPr>
        </p:nvSpPr>
        <p:spPr>
          <a:xfrm>
            <a:off x="899592" y="836712"/>
            <a:ext cx="8171256" cy="5688632"/>
          </a:xfrm>
        </p:spPr>
        <p:txBody>
          <a:bodyPr>
            <a:normAutofit fontScale="92500" lnSpcReduction="20000"/>
          </a:bodyPr>
          <a:lstStyle/>
          <a:p>
            <a:r>
              <a:rPr lang="es-ES" dirty="0"/>
              <a:t>Establecer atributos</a:t>
            </a:r>
          </a:p>
          <a:p>
            <a:pPr marL="182563" lvl="1" indent="0">
              <a:buNone/>
            </a:pPr>
            <a:r>
              <a:rPr lang="es-ES" sz="2300" dirty="0" smtClean="0">
                <a:latin typeface="Courier New" panose="02070309020205020404" pitchFamily="49" charset="0"/>
                <a:cs typeface="Courier New" panose="02070309020205020404" pitchFamily="49" charset="0"/>
              </a:rPr>
              <a:t>$(</a:t>
            </a:r>
            <a:r>
              <a:rPr lang="es-ES" sz="2300" dirty="0">
                <a:latin typeface="Courier New" panose="02070309020205020404" pitchFamily="49" charset="0"/>
                <a:cs typeface="Courier New" panose="02070309020205020404" pitchFamily="49" charset="0"/>
              </a:rPr>
              <a:t>'a').</a:t>
            </a:r>
            <a:r>
              <a:rPr lang="es-ES" sz="2300" b="1" dirty="0" err="1">
                <a:solidFill>
                  <a:srgbClr val="FF0000"/>
                </a:solidFill>
                <a:latin typeface="Courier New" panose="02070309020205020404" pitchFamily="49" charset="0"/>
                <a:cs typeface="Courier New" panose="02070309020205020404" pitchFamily="49" charset="0"/>
              </a:rPr>
              <a:t>attr</a:t>
            </a:r>
            <a:r>
              <a:rPr lang="es-ES" sz="2300" dirty="0">
                <a:latin typeface="Courier New" panose="02070309020205020404" pitchFamily="49" charset="0"/>
                <a:cs typeface="Courier New" panose="02070309020205020404" pitchFamily="49" charset="0"/>
              </a:rPr>
              <a:t>('href</a:t>
            </a:r>
            <a:r>
              <a:rPr lang="es-ES" sz="2300" dirty="0" smtClean="0">
                <a:latin typeface="Courier New" panose="02070309020205020404" pitchFamily="49" charset="0"/>
                <a:cs typeface="Courier New" panose="02070309020205020404" pitchFamily="49" charset="0"/>
              </a:rPr>
              <a:t>','allMyHrefsAreTheSameNow.html</a:t>
            </a:r>
            <a:r>
              <a:rPr lang="es-ES" sz="2300" dirty="0">
                <a:latin typeface="Courier New" panose="02070309020205020404" pitchFamily="49" charset="0"/>
                <a:cs typeface="Courier New" panose="02070309020205020404" pitchFamily="49" charset="0"/>
              </a:rPr>
              <a:t>');</a:t>
            </a:r>
          </a:p>
          <a:p>
            <a:pPr marL="182563" lvl="1" indent="0">
              <a:buNone/>
            </a:pPr>
            <a:r>
              <a:rPr lang="es-ES" sz="2300" dirty="0">
                <a:latin typeface="Courier New" panose="02070309020205020404" pitchFamily="49" charset="0"/>
                <a:cs typeface="Courier New" panose="02070309020205020404" pitchFamily="49" charset="0"/>
              </a:rPr>
              <a:t>$('a').</a:t>
            </a:r>
            <a:r>
              <a:rPr lang="es-ES" sz="2300" b="1" dirty="0" err="1">
                <a:solidFill>
                  <a:srgbClr val="FF0000"/>
                </a:solidFill>
                <a:latin typeface="Courier New" panose="02070309020205020404" pitchFamily="49" charset="0"/>
                <a:cs typeface="Courier New" panose="02070309020205020404" pitchFamily="49" charset="0"/>
              </a:rPr>
              <a:t>attr</a:t>
            </a:r>
            <a:r>
              <a:rPr lang="es-ES" sz="2300" dirty="0">
                <a:latin typeface="Courier New" panose="02070309020205020404" pitchFamily="49" charset="0"/>
                <a:cs typeface="Courier New" panose="02070309020205020404" pitchFamily="49" charset="0"/>
              </a:rPr>
              <a:t>({</a:t>
            </a:r>
          </a:p>
          <a:p>
            <a:pPr marL="356616" lvl="1" indent="0">
              <a:buNone/>
            </a:pPr>
            <a:r>
              <a:rPr lang="es-ES" sz="2300" dirty="0">
                <a:latin typeface="Courier New" panose="02070309020205020404" pitchFamily="49" charset="0"/>
                <a:cs typeface="Courier New" panose="02070309020205020404" pitchFamily="49" charset="0"/>
              </a:rPr>
              <a:t>    '</a:t>
            </a:r>
            <a:r>
              <a:rPr lang="es-ES" sz="2300" dirty="0" err="1">
                <a:latin typeface="Courier New" panose="02070309020205020404" pitchFamily="49" charset="0"/>
                <a:cs typeface="Courier New" panose="02070309020205020404" pitchFamily="49" charset="0"/>
              </a:rPr>
              <a:t>title</a:t>
            </a:r>
            <a:r>
              <a:rPr lang="es-ES" sz="2300" dirty="0">
                <a:latin typeface="Courier New" panose="02070309020205020404" pitchFamily="49" charset="0"/>
                <a:cs typeface="Courier New" panose="02070309020205020404" pitchFamily="49" charset="0"/>
              </a:rPr>
              <a:t>' : '</a:t>
            </a:r>
            <a:r>
              <a:rPr lang="es-ES" sz="2300" dirty="0" err="1">
                <a:latin typeface="Courier New" panose="02070309020205020404" pitchFamily="49" charset="0"/>
                <a:cs typeface="Courier New" panose="02070309020205020404" pitchFamily="49" charset="0"/>
              </a:rPr>
              <a:t>all</a:t>
            </a:r>
            <a:r>
              <a:rPr lang="es-ES" sz="2300" dirty="0">
                <a:latin typeface="Courier New" panose="02070309020205020404" pitchFamily="49" charset="0"/>
                <a:cs typeface="Courier New" panose="02070309020205020404" pitchFamily="49" charset="0"/>
              </a:rPr>
              <a:t> </a:t>
            </a:r>
            <a:r>
              <a:rPr lang="es-ES" sz="2300" dirty="0" err="1">
                <a:latin typeface="Courier New" panose="02070309020205020404" pitchFamily="49" charset="0"/>
                <a:cs typeface="Courier New" panose="02070309020205020404" pitchFamily="49" charset="0"/>
              </a:rPr>
              <a:t>titles</a:t>
            </a:r>
            <a:r>
              <a:rPr lang="es-ES" sz="2300" dirty="0">
                <a:latin typeface="Courier New" panose="02070309020205020404" pitchFamily="49" charset="0"/>
                <a:cs typeface="Courier New" panose="02070309020205020404" pitchFamily="49" charset="0"/>
              </a:rPr>
              <a:t> are </a:t>
            </a:r>
            <a:r>
              <a:rPr lang="es-ES" sz="2300" dirty="0" err="1">
                <a:latin typeface="Courier New" panose="02070309020205020404" pitchFamily="49" charset="0"/>
                <a:cs typeface="Courier New" panose="02070309020205020404" pitchFamily="49" charset="0"/>
              </a:rPr>
              <a:t>the</a:t>
            </a:r>
            <a:r>
              <a:rPr lang="es-ES" sz="2300" dirty="0">
                <a:latin typeface="Courier New" panose="02070309020205020404" pitchFamily="49" charset="0"/>
                <a:cs typeface="Courier New" panose="02070309020205020404" pitchFamily="49" charset="0"/>
              </a:rPr>
              <a:t> </a:t>
            </a:r>
            <a:r>
              <a:rPr lang="es-ES" sz="2300" dirty="0" err="1">
                <a:latin typeface="Courier New" panose="02070309020205020404" pitchFamily="49" charset="0"/>
                <a:cs typeface="Courier New" panose="02070309020205020404" pitchFamily="49" charset="0"/>
              </a:rPr>
              <a:t>same</a:t>
            </a:r>
            <a:r>
              <a:rPr lang="es-ES" sz="2300" dirty="0">
                <a:latin typeface="Courier New" panose="02070309020205020404" pitchFamily="49" charset="0"/>
                <a:cs typeface="Courier New" panose="02070309020205020404" pitchFamily="49" charset="0"/>
              </a:rPr>
              <a:t> </a:t>
            </a:r>
            <a:r>
              <a:rPr lang="es-ES" sz="2300" dirty="0" err="1">
                <a:latin typeface="Courier New" panose="02070309020205020404" pitchFamily="49" charset="0"/>
                <a:cs typeface="Courier New" panose="02070309020205020404" pitchFamily="49" charset="0"/>
              </a:rPr>
              <a:t>too</a:t>
            </a:r>
            <a:r>
              <a:rPr lang="es-ES" sz="2300" dirty="0">
                <a:latin typeface="Courier New" panose="02070309020205020404" pitchFamily="49" charset="0"/>
                <a:cs typeface="Courier New" panose="02070309020205020404" pitchFamily="49" charset="0"/>
              </a:rPr>
              <a:t>',</a:t>
            </a:r>
          </a:p>
          <a:p>
            <a:pPr marL="356616" lvl="1" indent="0">
              <a:buNone/>
            </a:pPr>
            <a:r>
              <a:rPr lang="es-ES" sz="2300" dirty="0">
                <a:latin typeface="Courier New" panose="02070309020205020404" pitchFamily="49" charset="0"/>
                <a:cs typeface="Courier New" panose="02070309020205020404" pitchFamily="49" charset="0"/>
              </a:rPr>
              <a:t>    '</a:t>
            </a:r>
            <a:r>
              <a:rPr lang="es-ES" sz="2300" dirty="0" err="1">
                <a:latin typeface="Courier New" panose="02070309020205020404" pitchFamily="49" charset="0"/>
                <a:cs typeface="Courier New" panose="02070309020205020404" pitchFamily="49" charset="0"/>
              </a:rPr>
              <a:t>href</a:t>
            </a:r>
            <a:r>
              <a:rPr lang="es-ES" sz="2300" dirty="0">
                <a:latin typeface="Courier New" panose="02070309020205020404" pitchFamily="49" charset="0"/>
                <a:cs typeface="Courier New" panose="02070309020205020404" pitchFamily="49" charset="0"/>
              </a:rPr>
              <a:t>' : 'somethingNew.html'</a:t>
            </a:r>
          </a:p>
          <a:p>
            <a:pPr marL="356616" lvl="1" indent="0">
              <a:buNone/>
            </a:pPr>
            <a:r>
              <a:rPr lang="es-ES" sz="2300" dirty="0">
                <a:latin typeface="Courier New" panose="02070309020205020404" pitchFamily="49" charset="0"/>
                <a:cs typeface="Courier New" panose="02070309020205020404" pitchFamily="49" charset="0"/>
              </a:rPr>
              <a:t>});</a:t>
            </a:r>
          </a:p>
          <a:p>
            <a:pPr marL="82296" indent="0">
              <a:buNone/>
            </a:pPr>
            <a:r>
              <a:rPr lang="es-ES" dirty="0" smtClean="0"/>
              <a:t>El </a:t>
            </a:r>
            <a:r>
              <a:rPr lang="es-ES" dirty="0"/>
              <a:t>objeto pasado como argumento está escrito en varias líneas. </a:t>
            </a:r>
            <a:r>
              <a:rPr lang="es-ES" dirty="0" smtClean="0"/>
              <a:t>(los </a:t>
            </a:r>
            <a:r>
              <a:rPr lang="es-ES" dirty="0"/>
              <a:t>espacios en blanco no importan en JavaScript, </a:t>
            </a:r>
            <a:r>
              <a:rPr lang="es-ES" dirty="0" smtClean="0"/>
              <a:t>y ayudan a la hora de hacer </a:t>
            </a:r>
            <a:r>
              <a:rPr lang="es-ES" dirty="0"/>
              <a:t>el código más legible. </a:t>
            </a:r>
          </a:p>
          <a:p>
            <a:r>
              <a:rPr lang="es-ES" dirty="0" smtClean="0"/>
              <a:t>Obtener </a:t>
            </a:r>
            <a:r>
              <a:rPr lang="es-ES" dirty="0"/>
              <a:t>atributos</a:t>
            </a:r>
          </a:p>
          <a:p>
            <a:pPr marL="356616" lvl="1" indent="0">
              <a:buNone/>
            </a:pPr>
            <a:r>
              <a:rPr lang="es-ES" sz="2400" dirty="0" smtClean="0">
                <a:latin typeface="Courier New" panose="02070309020205020404" pitchFamily="49" charset="0"/>
                <a:cs typeface="Courier New" panose="02070309020205020404" pitchFamily="49" charset="0"/>
              </a:rPr>
              <a:t>$(</a:t>
            </a:r>
            <a:r>
              <a:rPr lang="es-ES" sz="2400" dirty="0">
                <a:latin typeface="Courier New" panose="02070309020205020404" pitchFamily="49" charset="0"/>
                <a:cs typeface="Courier New" panose="02070309020205020404" pitchFamily="49" charset="0"/>
              </a:rPr>
              <a:t>'a').</a:t>
            </a:r>
            <a:r>
              <a:rPr lang="es-ES" sz="2400" b="1" dirty="0" err="1">
                <a:solidFill>
                  <a:srgbClr val="FF0000"/>
                </a:solidFill>
                <a:latin typeface="Courier New" panose="02070309020205020404" pitchFamily="49" charset="0"/>
                <a:cs typeface="Courier New" panose="02070309020205020404" pitchFamily="49" charset="0"/>
              </a:rPr>
              <a:t>attr</a:t>
            </a:r>
            <a:r>
              <a:rPr lang="es-ES" sz="2400" dirty="0">
                <a:latin typeface="Courier New" panose="02070309020205020404" pitchFamily="49" charset="0"/>
                <a:cs typeface="Courier New" panose="02070309020205020404" pitchFamily="49" charset="0"/>
              </a:rPr>
              <a:t>('</a:t>
            </a:r>
            <a:r>
              <a:rPr lang="es-ES" sz="2400" dirty="0" err="1">
                <a:latin typeface="Courier New" panose="02070309020205020404" pitchFamily="49" charset="0"/>
                <a:cs typeface="Courier New" panose="02070309020205020404" pitchFamily="49" charset="0"/>
              </a:rPr>
              <a:t>href</a:t>
            </a:r>
            <a:r>
              <a:rPr lang="es-ES" sz="2400" dirty="0">
                <a:latin typeface="Courier New" panose="02070309020205020404" pitchFamily="49" charset="0"/>
                <a:cs typeface="Courier New" panose="02070309020205020404" pitchFamily="49" charset="0"/>
              </a:rPr>
              <a:t>');  </a:t>
            </a:r>
            <a:endParaRPr lang="es-ES" sz="2400" dirty="0" smtClean="0">
              <a:latin typeface="Courier New" panose="02070309020205020404" pitchFamily="49" charset="0"/>
              <a:cs typeface="Courier New" panose="02070309020205020404" pitchFamily="49" charset="0"/>
            </a:endParaRPr>
          </a:p>
          <a:p>
            <a:pPr marL="356616" lvl="1" indent="0">
              <a:buNone/>
            </a:pPr>
            <a:r>
              <a:rPr lang="es-ES" sz="2400" dirty="0" smtClean="0">
                <a:latin typeface="Courier New" panose="02070309020205020404" pitchFamily="49" charset="0"/>
                <a:cs typeface="Courier New" panose="02070309020205020404" pitchFamily="49" charset="0"/>
              </a:rPr>
              <a:t>//devuelve </a:t>
            </a:r>
            <a:r>
              <a:rPr lang="es-ES" sz="2400" dirty="0">
                <a:latin typeface="Courier New" panose="02070309020205020404" pitchFamily="49" charset="0"/>
                <a:cs typeface="Courier New" panose="02070309020205020404" pitchFamily="49" charset="0"/>
              </a:rPr>
              <a:t>el atributo </a:t>
            </a:r>
            <a:r>
              <a:rPr lang="es-ES" sz="2400" dirty="0" err="1">
                <a:latin typeface="Courier New" panose="02070309020205020404" pitchFamily="49" charset="0"/>
                <a:cs typeface="Courier New" panose="02070309020205020404" pitchFamily="49" charset="0"/>
              </a:rPr>
              <a:t>href</a:t>
            </a:r>
            <a:r>
              <a:rPr lang="es-ES" sz="2400" dirty="0">
                <a:latin typeface="Courier New" panose="02070309020205020404" pitchFamily="49" charset="0"/>
                <a:cs typeface="Courier New" panose="02070309020205020404" pitchFamily="49" charset="0"/>
              </a:rPr>
              <a:t> </a:t>
            </a:r>
            <a:endParaRPr lang="es-ES" sz="2400" dirty="0" smtClean="0">
              <a:latin typeface="Courier New" panose="02070309020205020404" pitchFamily="49" charset="0"/>
              <a:cs typeface="Courier New" panose="02070309020205020404" pitchFamily="49" charset="0"/>
            </a:endParaRPr>
          </a:p>
          <a:p>
            <a:pPr marL="356616" lvl="1" indent="0">
              <a:buNone/>
            </a:pPr>
            <a:r>
              <a:rPr lang="es-ES" sz="2400" dirty="0" smtClean="0">
                <a:latin typeface="Courier New" panose="02070309020205020404" pitchFamily="49" charset="0"/>
                <a:cs typeface="Courier New" panose="02070309020205020404" pitchFamily="49" charset="0"/>
              </a:rPr>
              <a:t>//perteneciente </a:t>
            </a:r>
            <a:r>
              <a:rPr lang="es-ES" sz="2400" dirty="0">
                <a:latin typeface="Courier New" panose="02070309020205020404" pitchFamily="49" charset="0"/>
                <a:cs typeface="Courier New" panose="02070309020205020404" pitchFamily="49" charset="0"/>
              </a:rPr>
              <a:t>al primer elemento &lt;a&gt; del documento</a:t>
            </a:r>
          </a:p>
          <a:p>
            <a:pPr marL="356616" lvl="1" indent="0">
              <a:buNone/>
            </a:pPr>
            <a:endParaRPr lang="es-ES" sz="2400" dirty="0">
              <a:latin typeface="Courier New" panose="02070309020205020404" pitchFamily="49" charset="0"/>
              <a:cs typeface="Courier New" panose="02070309020205020404" pitchFamily="49" charset="0"/>
            </a:endParaRPr>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B556E1C7-9480-4A54-8E81-015C26D98726}" type="slidenum">
              <a:rPr lang="es-ES" smtClean="0"/>
              <a:t>16</a:t>
            </a:fld>
            <a:endParaRPr lang="es-ES"/>
          </a:p>
        </p:txBody>
      </p:sp>
    </p:spTree>
    <p:extLst>
      <p:ext uri="{BB962C8B-B14F-4D97-AF65-F5344CB8AC3E}">
        <p14:creationId xmlns:p14="http://schemas.microsoft.com/office/powerpoint/2010/main" val="38056541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67418" y="156543"/>
            <a:ext cx="7746064" cy="562074"/>
          </a:xfrm>
        </p:spPr>
        <p:txBody>
          <a:bodyPr>
            <a:normAutofit fontScale="90000"/>
          </a:bodyPr>
          <a:lstStyle/>
          <a:p>
            <a:r>
              <a:rPr lang="es-ES" dirty="0" smtClean="0"/>
              <a:t>Encadenamiento de selectores</a:t>
            </a:r>
            <a:endParaRPr lang="es-ES" dirty="0"/>
          </a:p>
        </p:txBody>
      </p:sp>
      <p:sp>
        <p:nvSpPr>
          <p:cNvPr id="3" name="Marcador de contenido 2"/>
          <p:cNvSpPr>
            <a:spLocks noGrp="1"/>
          </p:cNvSpPr>
          <p:nvPr>
            <p:ph idx="1"/>
          </p:nvPr>
        </p:nvSpPr>
        <p:spPr>
          <a:xfrm>
            <a:off x="1187624" y="718617"/>
            <a:ext cx="7746064" cy="5950743"/>
          </a:xfrm>
        </p:spPr>
        <p:txBody>
          <a:bodyPr>
            <a:normAutofit lnSpcReduction="10000"/>
          </a:bodyPr>
          <a:lstStyle/>
          <a:p>
            <a:pPr marL="82296" indent="0">
              <a:buNone/>
            </a:pPr>
            <a:r>
              <a:rPr lang="es-ES" sz="2000" dirty="0" smtClean="0"/>
              <a:t>Permite escribir en una sola línea </a:t>
            </a:r>
            <a:r>
              <a:rPr lang="es-ES" sz="2000" dirty="0"/>
              <a:t>un montón de comandos </a:t>
            </a:r>
            <a:r>
              <a:rPr lang="es-ES" sz="2000" dirty="0" smtClean="0"/>
              <a:t>para realizar tareas complejas. Es muy potente pero puede hacer que el código sea </a:t>
            </a:r>
            <a:r>
              <a:rPr lang="es-ES" sz="2000" dirty="0" err="1" smtClean="0"/>
              <a:t>díficil</a:t>
            </a:r>
            <a:r>
              <a:rPr lang="es-ES" sz="2000" dirty="0" smtClean="0"/>
              <a:t> de leer y mantener. Veamos un ejemplo:</a:t>
            </a:r>
          </a:p>
          <a:p>
            <a:pPr marL="1077913" indent="0">
              <a:buNone/>
            </a:pPr>
            <a:r>
              <a:rPr lang="es-ES" sz="1600" dirty="0">
                <a:latin typeface="Courier New" panose="02070309020205020404" pitchFamily="49" charset="0"/>
                <a:cs typeface="Courier New" panose="02070309020205020404" pitchFamily="49" charset="0"/>
              </a:rPr>
              <a:t>&lt;div id="textos"&gt;</a:t>
            </a:r>
          </a:p>
          <a:p>
            <a:pPr marL="1077913" indent="0">
              <a:buNone/>
            </a:pPr>
            <a:r>
              <a:rPr lang="es-ES" sz="1600" dirty="0">
                <a:latin typeface="Courier New" panose="02070309020205020404" pitchFamily="49" charset="0"/>
                <a:cs typeface="Courier New" panose="02070309020205020404" pitchFamily="49" charset="0"/>
              </a:rPr>
              <a:t>	</a:t>
            </a:r>
            <a:r>
              <a:rPr lang="es-ES" sz="1600" dirty="0" smtClean="0">
                <a:latin typeface="Courier New" panose="02070309020205020404" pitchFamily="49" charset="0"/>
                <a:cs typeface="Courier New" panose="02070309020205020404" pitchFamily="49" charset="0"/>
              </a:rPr>
              <a:t>&lt;</a:t>
            </a:r>
            <a:r>
              <a:rPr lang="es-ES" sz="1600" dirty="0">
                <a:latin typeface="Courier New" panose="02070309020205020404" pitchFamily="49" charset="0"/>
                <a:cs typeface="Courier New" panose="02070309020205020404" pitchFamily="49" charset="0"/>
              </a:rPr>
              <a:t>p id="parrafo1"&gt;Parrafo1&lt;/p&gt;</a:t>
            </a:r>
          </a:p>
          <a:p>
            <a:pPr marL="1077913" indent="0">
              <a:buNone/>
            </a:pPr>
            <a:r>
              <a:rPr lang="es-ES" sz="1600" dirty="0" smtClean="0">
                <a:latin typeface="Courier New" panose="02070309020205020404" pitchFamily="49" charset="0"/>
                <a:cs typeface="Courier New" panose="02070309020205020404" pitchFamily="49" charset="0"/>
              </a:rPr>
              <a:t>	&lt;</a:t>
            </a:r>
            <a:r>
              <a:rPr lang="es-ES" sz="1600" dirty="0">
                <a:latin typeface="Courier New" panose="02070309020205020404" pitchFamily="49" charset="0"/>
                <a:cs typeface="Courier New" panose="02070309020205020404" pitchFamily="49" charset="0"/>
              </a:rPr>
              <a:t>p&gt;Parrafo2&lt;/p&gt;</a:t>
            </a:r>
          </a:p>
          <a:p>
            <a:pPr marL="1077913" indent="0">
              <a:buNone/>
            </a:pPr>
            <a:r>
              <a:rPr lang="es-ES" sz="1600" dirty="0">
                <a:latin typeface="Courier New" panose="02070309020205020404" pitchFamily="49" charset="0"/>
                <a:cs typeface="Courier New" panose="02070309020205020404" pitchFamily="49" charset="0"/>
              </a:rPr>
              <a:t>	</a:t>
            </a:r>
            <a:r>
              <a:rPr lang="es-ES" sz="1600" dirty="0" smtClean="0">
                <a:latin typeface="Courier New" panose="02070309020205020404" pitchFamily="49" charset="0"/>
                <a:cs typeface="Courier New" panose="02070309020205020404" pitchFamily="49" charset="0"/>
              </a:rPr>
              <a:t>&lt;</a:t>
            </a:r>
            <a:r>
              <a:rPr lang="es-ES" sz="1600" dirty="0">
                <a:latin typeface="Courier New" panose="02070309020205020404" pitchFamily="49" charset="0"/>
                <a:cs typeface="Courier New" panose="02070309020205020404" pitchFamily="49" charset="0"/>
              </a:rPr>
              <a:t>p </a:t>
            </a:r>
            <a:r>
              <a:rPr lang="es-ES" sz="1600" dirty="0" err="1">
                <a:latin typeface="Courier New" panose="02070309020205020404" pitchFamily="49" charset="0"/>
                <a:cs typeface="Courier New" panose="02070309020205020404" pitchFamily="49" charset="0"/>
              </a:rPr>
              <a:t>class</a:t>
            </a:r>
            <a:r>
              <a:rPr lang="es-ES" sz="1600" dirty="0">
                <a:latin typeface="Courier New" panose="02070309020205020404" pitchFamily="49" charset="0"/>
                <a:cs typeface="Courier New" panose="02070309020205020404" pitchFamily="49" charset="0"/>
              </a:rPr>
              <a:t>="</a:t>
            </a:r>
            <a:r>
              <a:rPr lang="es-ES" sz="1600" dirty="0" err="1">
                <a:latin typeface="Courier New" panose="02070309020205020404" pitchFamily="49" charset="0"/>
                <a:cs typeface="Courier New" panose="02070309020205020404" pitchFamily="49" charset="0"/>
              </a:rPr>
              <a:t>pconclase</a:t>
            </a:r>
            <a:r>
              <a:rPr lang="es-ES" sz="1600" dirty="0">
                <a:latin typeface="Courier New" panose="02070309020205020404" pitchFamily="49" charset="0"/>
                <a:cs typeface="Courier New" panose="02070309020205020404" pitchFamily="49" charset="0"/>
              </a:rPr>
              <a:t>"&gt;Parrafo3&lt;/p&gt;</a:t>
            </a:r>
          </a:p>
          <a:p>
            <a:pPr marL="1077913" indent="0">
              <a:buNone/>
            </a:pPr>
            <a:r>
              <a:rPr lang="es-ES" sz="1600" dirty="0">
                <a:latin typeface="Courier New" panose="02070309020205020404" pitchFamily="49" charset="0"/>
                <a:cs typeface="Courier New" panose="02070309020205020404" pitchFamily="49" charset="0"/>
              </a:rPr>
              <a:t>&lt;/</a:t>
            </a:r>
            <a:r>
              <a:rPr lang="es-ES" sz="1600" dirty="0" smtClean="0">
                <a:latin typeface="Courier New" panose="02070309020205020404" pitchFamily="49" charset="0"/>
                <a:cs typeface="Courier New" panose="02070309020205020404" pitchFamily="49" charset="0"/>
              </a:rPr>
              <a:t>div&gt;</a:t>
            </a:r>
          </a:p>
          <a:p>
            <a:pPr marL="0" indent="0">
              <a:buNone/>
            </a:pPr>
            <a:r>
              <a:rPr lang="es-ES" sz="2000" dirty="0" smtClean="0">
                <a:cs typeface="Courier New" panose="02070309020205020404" pitchFamily="49" charset="0"/>
              </a:rPr>
              <a:t>El ejemplo siguiente modifica el texto del primer y tercer párrafo respectivamente:</a:t>
            </a:r>
            <a:endParaRPr lang="es-ES" sz="1600" dirty="0" smtClean="0">
              <a:cs typeface="Courier New" panose="02070309020205020404" pitchFamily="49" charset="0"/>
            </a:endParaRPr>
          </a:p>
          <a:p>
            <a:pPr marL="82296" indent="0">
              <a:buNone/>
            </a:pPr>
            <a:r>
              <a:rPr lang="es-ES" sz="1800" dirty="0" smtClean="0">
                <a:latin typeface="Courier New" panose="02070309020205020404" pitchFamily="49" charset="0"/>
                <a:cs typeface="Courier New" panose="02070309020205020404" pitchFamily="49" charset="0"/>
              </a:rPr>
              <a:t>$("div #</a:t>
            </a:r>
            <a:r>
              <a:rPr lang="es-ES" sz="1800" dirty="0">
                <a:latin typeface="Courier New" panose="02070309020205020404" pitchFamily="49" charset="0"/>
                <a:cs typeface="Courier New" panose="02070309020205020404" pitchFamily="49" charset="0"/>
              </a:rPr>
              <a:t>textos")</a:t>
            </a:r>
          </a:p>
          <a:p>
            <a:pPr marL="82296" indent="0">
              <a:buNone/>
            </a:pPr>
            <a:r>
              <a:rPr lang="es-ES" sz="1800" dirty="0">
                <a:latin typeface="Courier New" panose="02070309020205020404" pitchFamily="49" charset="0"/>
                <a:cs typeface="Courier New" panose="02070309020205020404" pitchFamily="49" charset="0"/>
              </a:rPr>
              <a:t>	</a:t>
            </a:r>
            <a:r>
              <a:rPr lang="es-ES" sz="1800" dirty="0" smtClean="0">
                <a:latin typeface="Courier New" panose="02070309020205020404" pitchFamily="49" charset="0"/>
                <a:cs typeface="Courier New" panose="02070309020205020404" pitchFamily="49" charset="0"/>
              </a:rPr>
              <a:t>.</a:t>
            </a:r>
            <a:r>
              <a:rPr lang="es-ES" sz="1800" dirty="0" err="1">
                <a:latin typeface="Courier New" panose="02070309020205020404" pitchFamily="49" charset="0"/>
                <a:cs typeface="Courier New" panose="02070309020205020404" pitchFamily="49" charset="0"/>
              </a:rPr>
              <a:t>find</a:t>
            </a:r>
            <a:r>
              <a:rPr lang="es-ES" sz="1800" dirty="0">
                <a:latin typeface="Courier New" panose="02070309020205020404" pitchFamily="49" charset="0"/>
                <a:cs typeface="Courier New" panose="02070309020205020404" pitchFamily="49" charset="0"/>
              </a:rPr>
              <a:t>("</a:t>
            </a:r>
            <a:r>
              <a:rPr lang="es-ES" sz="1800" dirty="0" smtClean="0">
                <a:latin typeface="Courier New" panose="02070309020205020404" pitchFamily="49" charset="0"/>
                <a:cs typeface="Courier New" panose="02070309020205020404" pitchFamily="49" charset="0"/>
              </a:rPr>
              <a:t>p")</a:t>
            </a:r>
            <a:endParaRPr lang="es-ES" sz="1800" dirty="0">
              <a:latin typeface="Courier New" panose="02070309020205020404" pitchFamily="49" charset="0"/>
              <a:cs typeface="Courier New" panose="02070309020205020404" pitchFamily="49" charset="0"/>
            </a:endParaRPr>
          </a:p>
          <a:p>
            <a:pPr marL="82296" indent="0">
              <a:buNone/>
            </a:pPr>
            <a:r>
              <a:rPr lang="es-ES" sz="1800" dirty="0">
                <a:latin typeface="Courier New" panose="02070309020205020404" pitchFamily="49" charset="0"/>
                <a:cs typeface="Courier New" panose="02070309020205020404" pitchFamily="49" charset="0"/>
              </a:rPr>
              <a:t>	</a:t>
            </a:r>
            <a:r>
              <a:rPr lang="es-ES" sz="1800" dirty="0" smtClean="0">
                <a:latin typeface="Courier New" panose="02070309020205020404" pitchFamily="49" charset="0"/>
                <a:cs typeface="Courier New" panose="02070309020205020404" pitchFamily="49" charset="0"/>
              </a:rPr>
              <a:t>.</a:t>
            </a:r>
            <a:r>
              <a:rPr lang="es-ES" sz="1800" dirty="0" err="1">
                <a:latin typeface="Courier New" panose="02070309020205020404" pitchFamily="49" charset="0"/>
                <a:cs typeface="Courier New" panose="02070309020205020404" pitchFamily="49" charset="0"/>
              </a:rPr>
              <a:t>eq</a:t>
            </a:r>
            <a:r>
              <a:rPr lang="es-ES" sz="1800" dirty="0">
                <a:latin typeface="Courier New" panose="02070309020205020404" pitchFamily="49" charset="0"/>
                <a:cs typeface="Courier New" panose="02070309020205020404" pitchFamily="49" charset="0"/>
              </a:rPr>
              <a:t>(0) //primer </a:t>
            </a:r>
            <a:r>
              <a:rPr lang="es-ES" sz="1800" dirty="0" smtClean="0">
                <a:latin typeface="Courier New" panose="02070309020205020404" pitchFamily="49" charset="0"/>
                <a:cs typeface="Courier New" panose="02070309020205020404" pitchFamily="49" charset="0"/>
              </a:rPr>
              <a:t>párrafo</a:t>
            </a:r>
          </a:p>
          <a:p>
            <a:pPr marL="82296" indent="0">
              <a:buNone/>
            </a:pPr>
            <a:r>
              <a:rPr lang="es-ES" sz="1800" dirty="0" smtClean="0">
                <a:latin typeface="Courier New" panose="02070309020205020404" pitchFamily="49" charset="0"/>
                <a:cs typeface="Courier New" panose="02070309020205020404" pitchFamily="49" charset="0"/>
              </a:rPr>
              <a:t>	.</a:t>
            </a:r>
            <a:r>
              <a:rPr lang="es-ES" sz="1800" dirty="0" err="1">
                <a:latin typeface="Courier New" panose="02070309020205020404" pitchFamily="49" charset="0"/>
                <a:cs typeface="Courier New" panose="02070309020205020404" pitchFamily="49" charset="0"/>
              </a:rPr>
              <a:t>html</a:t>
            </a:r>
            <a:r>
              <a:rPr lang="es-ES" sz="1800" dirty="0">
                <a:latin typeface="Courier New" panose="02070309020205020404" pitchFamily="49" charset="0"/>
                <a:cs typeface="Courier New" panose="02070309020205020404" pitchFamily="49" charset="0"/>
              </a:rPr>
              <a:t>("texto cambiado del tercer </a:t>
            </a:r>
            <a:r>
              <a:rPr lang="es-ES" sz="1800" dirty="0" err="1">
                <a:latin typeface="Courier New" panose="02070309020205020404" pitchFamily="49" charset="0"/>
                <a:cs typeface="Courier New" panose="02070309020205020404" pitchFamily="49" charset="0"/>
              </a:rPr>
              <a:t>parrafo</a:t>
            </a:r>
            <a:r>
              <a:rPr lang="es-ES" sz="1800" dirty="0">
                <a:latin typeface="Courier New" panose="02070309020205020404" pitchFamily="49" charset="0"/>
                <a:cs typeface="Courier New" panose="02070309020205020404" pitchFamily="49" charset="0"/>
              </a:rPr>
              <a:t>")</a:t>
            </a:r>
          </a:p>
          <a:p>
            <a:pPr marL="82296" indent="0">
              <a:buNone/>
            </a:pPr>
            <a:r>
              <a:rPr lang="es-ES" sz="1800" dirty="0">
                <a:latin typeface="Courier New" panose="02070309020205020404" pitchFamily="49" charset="0"/>
                <a:cs typeface="Courier New" panose="02070309020205020404" pitchFamily="49" charset="0"/>
              </a:rPr>
              <a:t>	</a:t>
            </a:r>
            <a:r>
              <a:rPr lang="es-ES" sz="1800" dirty="0" smtClean="0">
                <a:latin typeface="Courier New" panose="02070309020205020404" pitchFamily="49" charset="0"/>
                <a:cs typeface="Courier New" panose="02070309020205020404" pitchFamily="49" charset="0"/>
              </a:rPr>
              <a:t>.</a:t>
            </a:r>
            <a:r>
              <a:rPr lang="es-ES" sz="1800" dirty="0" err="1">
                <a:latin typeface="Courier New" panose="02070309020205020404" pitchFamily="49" charset="0"/>
                <a:cs typeface="Courier New" panose="02070309020205020404" pitchFamily="49" charset="0"/>
              </a:rPr>
              <a:t>end</a:t>
            </a:r>
            <a:r>
              <a:rPr lang="es-ES" sz="1800" dirty="0">
                <a:latin typeface="Courier New" panose="02070309020205020404" pitchFamily="49" charset="0"/>
                <a:cs typeface="Courier New" panose="02070309020205020404" pitchFamily="49" charset="0"/>
              </a:rPr>
              <a:t>() //restablecer a los elementos del </a:t>
            </a:r>
            <a:r>
              <a:rPr lang="es-ES" sz="1800" dirty="0" err="1" smtClean="0">
                <a:latin typeface="Courier New" panose="02070309020205020404" pitchFamily="49" charset="0"/>
                <a:cs typeface="Courier New" panose="02070309020205020404" pitchFamily="49" charset="0"/>
              </a:rPr>
              <a:t>parrafo</a:t>
            </a:r>
            <a:r>
              <a:rPr lang="es-ES" sz="1800" dirty="0" smtClean="0">
                <a:latin typeface="Courier New" panose="02070309020205020404" pitchFamily="49" charset="0"/>
                <a:cs typeface="Courier New" panose="02070309020205020404" pitchFamily="49" charset="0"/>
              </a:rPr>
              <a:t> </a:t>
            </a:r>
            <a:r>
              <a:rPr lang="es-ES" sz="1800" dirty="0">
                <a:latin typeface="Courier New" panose="02070309020205020404" pitchFamily="49" charset="0"/>
                <a:cs typeface="Courier New" panose="02070309020205020404" pitchFamily="49" charset="0"/>
              </a:rPr>
              <a:t>(podemos volver a hacer la </a:t>
            </a:r>
            <a:r>
              <a:rPr lang="es-ES" sz="1800" dirty="0" err="1">
                <a:latin typeface="Courier New" panose="02070309020205020404" pitchFamily="49" charset="0"/>
                <a:cs typeface="Courier New" panose="02070309020205020404" pitchFamily="49" charset="0"/>
              </a:rPr>
              <a:t>seleccion</a:t>
            </a:r>
            <a:r>
              <a:rPr lang="es-ES" sz="1800" dirty="0">
                <a:latin typeface="Courier New" panose="02070309020205020404" pitchFamily="49" charset="0"/>
                <a:cs typeface="Courier New" panose="02070309020205020404" pitchFamily="49" charset="0"/>
              </a:rPr>
              <a:t>)</a:t>
            </a:r>
          </a:p>
          <a:p>
            <a:pPr marL="82296" indent="0">
              <a:buNone/>
            </a:pPr>
            <a:r>
              <a:rPr lang="es-ES" sz="1800" dirty="0" smtClean="0">
                <a:latin typeface="Courier New" panose="02070309020205020404" pitchFamily="49" charset="0"/>
                <a:cs typeface="Courier New" panose="02070309020205020404" pitchFamily="49" charset="0"/>
              </a:rPr>
              <a:t>	.</a:t>
            </a:r>
            <a:r>
              <a:rPr lang="es-ES" sz="1800" dirty="0" err="1">
                <a:latin typeface="Courier New" panose="02070309020205020404" pitchFamily="49" charset="0"/>
                <a:cs typeface="Courier New" panose="02070309020205020404" pitchFamily="49" charset="0"/>
              </a:rPr>
              <a:t>eq</a:t>
            </a:r>
            <a:r>
              <a:rPr lang="es-ES" sz="1800" dirty="0">
                <a:latin typeface="Courier New" panose="02070309020205020404" pitchFamily="49" charset="0"/>
                <a:cs typeface="Courier New" panose="02070309020205020404" pitchFamily="49" charset="0"/>
              </a:rPr>
              <a:t>(2)</a:t>
            </a:r>
          </a:p>
          <a:p>
            <a:pPr marL="82296" indent="0">
              <a:buNone/>
            </a:pPr>
            <a:r>
              <a:rPr lang="es-ES" sz="1800" dirty="0">
                <a:latin typeface="Courier New" panose="02070309020205020404" pitchFamily="49" charset="0"/>
                <a:cs typeface="Courier New" panose="02070309020205020404" pitchFamily="49" charset="0"/>
              </a:rPr>
              <a:t>	.</a:t>
            </a:r>
            <a:r>
              <a:rPr lang="es-ES" sz="1800" dirty="0" err="1">
                <a:latin typeface="Courier New" panose="02070309020205020404" pitchFamily="49" charset="0"/>
                <a:cs typeface="Courier New" panose="02070309020205020404" pitchFamily="49" charset="0"/>
              </a:rPr>
              <a:t>html</a:t>
            </a:r>
            <a:r>
              <a:rPr lang="es-ES" sz="1800" dirty="0">
                <a:latin typeface="Courier New" panose="02070309020205020404" pitchFamily="49" charset="0"/>
                <a:cs typeface="Courier New" panose="02070309020205020404" pitchFamily="49" charset="0"/>
              </a:rPr>
              <a:t>("texto cambiado del tercer </a:t>
            </a:r>
            <a:r>
              <a:rPr lang="es-ES" sz="1800" dirty="0" err="1" smtClean="0">
                <a:latin typeface="Courier New" panose="02070309020205020404" pitchFamily="49" charset="0"/>
                <a:cs typeface="Courier New" panose="02070309020205020404" pitchFamily="49" charset="0"/>
              </a:rPr>
              <a:t>parrafo</a:t>
            </a:r>
            <a:r>
              <a:rPr lang="es-ES" sz="1800" dirty="0">
                <a:latin typeface="Courier New" panose="02070309020205020404" pitchFamily="49" charset="0"/>
                <a:cs typeface="Courier New" panose="02070309020205020404" pitchFamily="49" charset="0"/>
              </a:rPr>
              <a:t>")</a:t>
            </a:r>
            <a:endParaRPr lang="es-ES" sz="1800" dirty="0" smtClean="0">
              <a:latin typeface="Courier New" panose="02070309020205020404" pitchFamily="49" charset="0"/>
              <a:cs typeface="Courier New" panose="02070309020205020404" pitchFamily="49" charset="0"/>
            </a:endParaRPr>
          </a:p>
          <a:p>
            <a:endParaRPr lang="es-ES" dirty="0"/>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B556E1C7-9480-4A54-8E81-015C26D98726}" type="slidenum">
              <a:rPr lang="es-ES" smtClean="0"/>
              <a:t>17</a:t>
            </a:fld>
            <a:endParaRPr lang="es-ES"/>
          </a:p>
        </p:txBody>
      </p:sp>
    </p:spTree>
    <p:extLst>
      <p:ext uri="{BB962C8B-B14F-4D97-AF65-F5344CB8AC3E}">
        <p14:creationId xmlns:p14="http://schemas.microsoft.com/office/powerpoint/2010/main" val="1568550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03648" y="188640"/>
            <a:ext cx="7195748" cy="530062"/>
          </a:xfrm>
        </p:spPr>
        <p:txBody>
          <a:bodyPr>
            <a:normAutofit fontScale="90000"/>
          </a:bodyPr>
          <a:lstStyle/>
          <a:p>
            <a:r>
              <a:rPr lang="es-ES" dirty="0" smtClean="0"/>
              <a:t>Que es </a:t>
            </a:r>
            <a:r>
              <a:rPr lang="es-ES" dirty="0" err="1" smtClean="0"/>
              <a:t>jQuery</a:t>
            </a:r>
            <a:r>
              <a:rPr lang="es-ES" dirty="0" smtClean="0"/>
              <a:t>?</a:t>
            </a:r>
            <a:endParaRPr lang="es-ES" dirty="0"/>
          </a:p>
        </p:txBody>
      </p:sp>
      <p:sp>
        <p:nvSpPr>
          <p:cNvPr id="3" name="Marcador de contenido 2"/>
          <p:cNvSpPr>
            <a:spLocks noGrp="1"/>
          </p:cNvSpPr>
          <p:nvPr>
            <p:ph idx="1"/>
          </p:nvPr>
        </p:nvSpPr>
        <p:spPr>
          <a:xfrm>
            <a:off x="1080468" y="836712"/>
            <a:ext cx="7990380" cy="5616624"/>
          </a:xfrm>
        </p:spPr>
        <p:txBody>
          <a:bodyPr>
            <a:noAutofit/>
          </a:bodyPr>
          <a:lstStyle/>
          <a:p>
            <a:pPr>
              <a:spcBef>
                <a:spcPts val="0"/>
              </a:spcBef>
            </a:pPr>
            <a:r>
              <a:rPr lang="es-ES" sz="2000" dirty="0" smtClean="0"/>
              <a:t>Librería</a:t>
            </a:r>
            <a:r>
              <a:rPr lang="es-ES" sz="2000" dirty="0"/>
              <a:t> multiplataforma </a:t>
            </a:r>
            <a:r>
              <a:rPr lang="es-ES" sz="2000" dirty="0" smtClean="0"/>
              <a:t>gratuita de</a:t>
            </a:r>
            <a:r>
              <a:rPr lang="es-ES" sz="2000" dirty="0"/>
              <a:t> </a:t>
            </a:r>
            <a:r>
              <a:rPr lang="es-ES" sz="2000" dirty="0" smtClean="0"/>
              <a:t>JavaScript más utilizada</a:t>
            </a:r>
          </a:p>
          <a:p>
            <a:pPr>
              <a:spcBef>
                <a:spcPts val="0"/>
              </a:spcBef>
            </a:pPr>
            <a:r>
              <a:rPr lang="es-ES" sz="2000" dirty="0" smtClean="0"/>
              <a:t>Permite </a:t>
            </a:r>
            <a:r>
              <a:rPr lang="es-ES" sz="2000" dirty="0"/>
              <a:t>simplificar la manera de interactuar con los documentos HTML, manipular el árbol DOM, manejar eventos, desarrollar animaciones y agregar interacción con la técnica AJAX a páginas web. </a:t>
            </a:r>
            <a:endParaRPr lang="es-ES" sz="2000" dirty="0" smtClean="0"/>
          </a:p>
          <a:p>
            <a:pPr>
              <a:spcBef>
                <a:spcPts val="0"/>
              </a:spcBef>
            </a:pPr>
            <a:r>
              <a:rPr lang="es-ES" sz="2000" dirty="0" smtClean="0"/>
              <a:t>Fue </a:t>
            </a:r>
            <a:r>
              <a:rPr lang="es-ES" sz="2000" dirty="0"/>
              <a:t>presentada el 14 de enero de 2006 en el </a:t>
            </a:r>
            <a:r>
              <a:rPr lang="es-ES" sz="2000" dirty="0" err="1"/>
              <a:t>BarCamp</a:t>
            </a:r>
            <a:r>
              <a:rPr lang="es-ES" sz="2000" dirty="0"/>
              <a:t> NYC. </a:t>
            </a:r>
          </a:p>
          <a:p>
            <a:pPr>
              <a:spcBef>
                <a:spcPts val="0"/>
              </a:spcBef>
            </a:pPr>
            <a:r>
              <a:rPr lang="es-ES" sz="2000" b="1" dirty="0" err="1"/>
              <a:t>jQuery</a:t>
            </a:r>
            <a:r>
              <a:rPr lang="es-ES" sz="2000" dirty="0"/>
              <a:t> es software libre y de código abierto, posee un doble licenciamiento bajo la Licencia MIT y la Licencia Pública General de GNU </a:t>
            </a:r>
            <a:r>
              <a:rPr lang="es-ES" sz="2000" dirty="0" smtClean="0"/>
              <a:t>v2. </a:t>
            </a:r>
          </a:p>
          <a:p>
            <a:pPr>
              <a:spcBef>
                <a:spcPts val="0"/>
              </a:spcBef>
            </a:pPr>
            <a:r>
              <a:rPr lang="es-ES" sz="2000" dirty="0" smtClean="0"/>
              <a:t>Ofrece </a:t>
            </a:r>
            <a:r>
              <a:rPr lang="es-ES" sz="2000" dirty="0"/>
              <a:t>una serie de funcionalidades basadas en JavaScript que de otra manera requerirían de mucho más código, es decir, con las funciones propias de esta biblioteca se logran grandes resultados en menos tiempo y espacio</a:t>
            </a:r>
            <a:r>
              <a:rPr lang="es-ES" sz="2000" dirty="0" smtClean="0"/>
              <a:t>.</a:t>
            </a:r>
          </a:p>
          <a:p>
            <a:pPr>
              <a:spcBef>
                <a:spcPts val="0"/>
              </a:spcBef>
            </a:pPr>
            <a:r>
              <a:rPr lang="es-ES" sz="2000" dirty="0" smtClean="0"/>
              <a:t>La </a:t>
            </a:r>
            <a:r>
              <a:rPr lang="es-ES" sz="2000" dirty="0"/>
              <a:t>utilización estándar de JavaScript, ha provocado que las páginas donde se utiliza sean difíciles de mantener, ya que se mezcla la estructura con la gestión del </a:t>
            </a:r>
            <a:r>
              <a:rPr lang="es-ES" sz="2000" dirty="0" smtClean="0"/>
              <a:t>comportamiento. </a:t>
            </a:r>
            <a:r>
              <a:rPr lang="es-ES" sz="2000" dirty="0" err="1" smtClean="0"/>
              <a:t>jQuery</a:t>
            </a:r>
            <a:r>
              <a:rPr lang="es-ES" sz="2000" dirty="0" smtClean="0"/>
              <a:t> permite implementar la idea del </a:t>
            </a:r>
            <a:r>
              <a:rPr lang="es-ES" sz="2000" b="1" i="1" dirty="0" smtClean="0"/>
              <a:t>código</a:t>
            </a:r>
            <a:r>
              <a:rPr lang="es-ES" sz="2000" i="1" dirty="0" smtClean="0"/>
              <a:t> </a:t>
            </a:r>
            <a:r>
              <a:rPr lang="es-ES" sz="2000" b="1" i="1" dirty="0" smtClean="0"/>
              <a:t>JavaScript </a:t>
            </a:r>
            <a:r>
              <a:rPr lang="es-ES" sz="2000" b="1" i="1" dirty="0"/>
              <a:t>no </a:t>
            </a:r>
            <a:r>
              <a:rPr lang="es-ES" sz="2000" b="1" i="1" dirty="0" smtClean="0"/>
              <a:t>intrusivo</a:t>
            </a:r>
            <a:r>
              <a:rPr lang="es-ES" sz="2000" b="1" dirty="0" smtClean="0"/>
              <a:t>,</a:t>
            </a:r>
            <a:r>
              <a:rPr lang="es-ES" sz="2000" dirty="0" smtClean="0"/>
              <a:t> que separa </a:t>
            </a:r>
            <a:r>
              <a:rPr lang="es-ES" sz="2000" dirty="0"/>
              <a:t>el contenido de la página HTML de la funcionalidad de la misma. </a:t>
            </a:r>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B556E1C7-9480-4A54-8E81-015C26D98726}" type="slidenum">
              <a:rPr lang="es-ES" smtClean="0"/>
              <a:t>2</a:t>
            </a:fld>
            <a:endParaRPr lang="es-ES"/>
          </a:p>
        </p:txBody>
      </p:sp>
    </p:spTree>
    <p:extLst>
      <p:ext uri="{BB962C8B-B14F-4D97-AF65-F5344CB8AC3E}">
        <p14:creationId xmlns:p14="http://schemas.microsoft.com/office/powerpoint/2010/main" val="1925031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0119" y="260648"/>
            <a:ext cx="7338341" cy="530062"/>
          </a:xfrm>
        </p:spPr>
        <p:txBody>
          <a:bodyPr>
            <a:normAutofit fontScale="90000"/>
          </a:bodyPr>
          <a:lstStyle/>
          <a:p>
            <a:r>
              <a:rPr lang="es-ES" dirty="0" smtClean="0"/>
              <a:t>Ventajas</a:t>
            </a:r>
            <a:endParaRPr lang="es-ES" dirty="0"/>
          </a:p>
        </p:txBody>
      </p:sp>
      <p:sp>
        <p:nvSpPr>
          <p:cNvPr id="3" name="Marcador de contenido 2"/>
          <p:cNvSpPr>
            <a:spLocks noGrp="1"/>
          </p:cNvSpPr>
          <p:nvPr>
            <p:ph idx="1"/>
          </p:nvPr>
        </p:nvSpPr>
        <p:spPr>
          <a:xfrm>
            <a:off x="1290120" y="980728"/>
            <a:ext cx="7338340" cy="5328592"/>
          </a:xfrm>
        </p:spPr>
        <p:txBody>
          <a:bodyPr>
            <a:normAutofit fontScale="77500" lnSpcReduction="20000"/>
          </a:bodyPr>
          <a:lstStyle/>
          <a:p>
            <a:r>
              <a:rPr lang="es-ES" dirty="0"/>
              <a:t>No es intrusivo. Esto significa que no se mezcla el código HTML con </a:t>
            </a:r>
            <a:r>
              <a:rPr lang="es-ES" dirty="0" err="1"/>
              <a:t>Javascript</a:t>
            </a:r>
            <a:r>
              <a:rPr lang="es-ES" dirty="0"/>
              <a:t>, con lo que se consigue un código más limpio y fácil de mantener.</a:t>
            </a:r>
          </a:p>
          <a:p>
            <a:r>
              <a:rPr lang="es-ES" dirty="0"/>
              <a:t>Simplifica las tareas habituales de </a:t>
            </a:r>
            <a:r>
              <a:rPr lang="es-ES" dirty="0" err="1" smtClean="0"/>
              <a:t>Javascript</a:t>
            </a:r>
            <a:r>
              <a:rPr lang="es-ES" dirty="0" smtClean="0"/>
              <a:t>, como la gestión de eventos.</a:t>
            </a:r>
            <a:endParaRPr lang="es-ES" dirty="0"/>
          </a:p>
          <a:p>
            <a:r>
              <a:rPr lang="es-ES" dirty="0"/>
              <a:t>Es independiente del navegador.</a:t>
            </a:r>
          </a:p>
          <a:p>
            <a:r>
              <a:rPr lang="es-ES" dirty="0"/>
              <a:t>Ocupa muy poco. La librería comprimida apenas llega las 19KB</a:t>
            </a:r>
          </a:p>
          <a:p>
            <a:r>
              <a:rPr lang="es-ES" dirty="0"/>
              <a:t>Extensible. Dispone de montones de extensiones que </a:t>
            </a:r>
            <a:r>
              <a:rPr lang="es-ES" dirty="0" smtClean="0"/>
              <a:t>se pueden utilizar</a:t>
            </a:r>
          </a:p>
          <a:p>
            <a:r>
              <a:rPr lang="es-ES" dirty="0" smtClean="0"/>
              <a:t>Integración con AJAX</a:t>
            </a:r>
          </a:p>
          <a:p>
            <a:r>
              <a:rPr lang="en-US" dirty="0" err="1" smtClean="0"/>
              <a:t>Muchas</a:t>
            </a:r>
            <a:r>
              <a:rPr lang="en-US" dirty="0" smtClean="0"/>
              <a:t> de </a:t>
            </a:r>
            <a:r>
              <a:rPr lang="en-US" dirty="0" err="1" smtClean="0"/>
              <a:t>las</a:t>
            </a:r>
            <a:r>
              <a:rPr lang="en-US" dirty="0" smtClean="0"/>
              <a:t> </a:t>
            </a:r>
            <a:r>
              <a:rPr lang="en-US" dirty="0" err="1" smtClean="0"/>
              <a:t>más</a:t>
            </a:r>
            <a:r>
              <a:rPr lang="en-US" dirty="0" smtClean="0"/>
              <a:t> </a:t>
            </a:r>
            <a:r>
              <a:rPr lang="en-US" dirty="0" err="1" smtClean="0"/>
              <a:t>grandes</a:t>
            </a:r>
            <a:r>
              <a:rPr lang="en-US" dirty="0" smtClean="0"/>
              <a:t> </a:t>
            </a:r>
            <a:r>
              <a:rPr lang="en-US" dirty="0" err="1" smtClean="0"/>
              <a:t>compañías</a:t>
            </a:r>
            <a:r>
              <a:rPr lang="en-US" dirty="0" smtClean="0"/>
              <a:t> </a:t>
            </a:r>
            <a:r>
              <a:rPr lang="en-US" dirty="0" err="1" smtClean="0"/>
              <a:t>en</a:t>
            </a:r>
            <a:r>
              <a:rPr lang="en-US" dirty="0" smtClean="0"/>
              <a:t> Internet </a:t>
            </a:r>
            <a:r>
              <a:rPr lang="en-US" dirty="0" err="1" smtClean="0"/>
              <a:t>emplean</a:t>
            </a:r>
            <a:r>
              <a:rPr lang="en-US" dirty="0" smtClean="0"/>
              <a:t> jQuery</a:t>
            </a:r>
            <a:r>
              <a:rPr lang="en-US" dirty="0"/>
              <a:t> </a:t>
            </a:r>
            <a:r>
              <a:rPr lang="en-US" dirty="0" smtClean="0"/>
              <a:t>(Google, Microsoft, IBM, Netflix)</a:t>
            </a:r>
            <a:endParaRPr lang="en-US" dirty="0"/>
          </a:p>
          <a:p>
            <a:endParaRPr lang="es-ES" dirty="0"/>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B556E1C7-9480-4A54-8E81-015C26D98726}" type="slidenum">
              <a:rPr lang="es-ES" smtClean="0"/>
              <a:t>3</a:t>
            </a:fld>
            <a:endParaRPr lang="es-ES"/>
          </a:p>
        </p:txBody>
      </p:sp>
    </p:spTree>
    <p:extLst>
      <p:ext uri="{BB962C8B-B14F-4D97-AF65-F5344CB8AC3E}">
        <p14:creationId xmlns:p14="http://schemas.microsoft.com/office/powerpoint/2010/main" val="631673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01610" y="188640"/>
            <a:ext cx="7192418" cy="584383"/>
          </a:xfrm>
        </p:spPr>
        <p:txBody>
          <a:bodyPr>
            <a:normAutofit fontScale="90000"/>
          </a:bodyPr>
          <a:lstStyle/>
          <a:p>
            <a:r>
              <a:rPr lang="es-ES" dirty="0" smtClean="0"/>
              <a:t>Añadir </a:t>
            </a:r>
            <a:r>
              <a:rPr lang="es-ES" dirty="0" err="1" smtClean="0"/>
              <a:t>jQuery</a:t>
            </a:r>
            <a:r>
              <a:rPr lang="es-ES" dirty="0" smtClean="0"/>
              <a:t> a una página web</a:t>
            </a:r>
            <a:endParaRPr lang="es-ES" dirty="0"/>
          </a:p>
        </p:txBody>
      </p:sp>
      <p:sp>
        <p:nvSpPr>
          <p:cNvPr id="3" name="Marcador de contenido 2"/>
          <p:cNvSpPr>
            <a:spLocks noGrp="1"/>
          </p:cNvSpPr>
          <p:nvPr>
            <p:ph idx="1"/>
          </p:nvPr>
        </p:nvSpPr>
        <p:spPr>
          <a:xfrm>
            <a:off x="971601" y="836712"/>
            <a:ext cx="7656860" cy="5421868"/>
          </a:xfrm>
        </p:spPr>
        <p:txBody>
          <a:bodyPr>
            <a:normAutofit fontScale="70000" lnSpcReduction="20000"/>
          </a:bodyPr>
          <a:lstStyle/>
          <a:p>
            <a:r>
              <a:rPr lang="es-ES" dirty="0" smtClean="0"/>
              <a:t>El primer paso es cargar la librería. Podemos hacer referencia a ella de dos formas:</a:t>
            </a:r>
          </a:p>
          <a:p>
            <a:pPr lvl="1"/>
            <a:r>
              <a:rPr lang="es-ES" b="1" dirty="0" smtClean="0"/>
              <a:t>On-line </a:t>
            </a:r>
            <a:r>
              <a:rPr lang="es-ES" dirty="0" smtClean="0"/>
              <a:t>(accediendo a alguno de los repositorios en los que se encuentra alojada):</a:t>
            </a:r>
          </a:p>
          <a:p>
            <a:pPr lvl="2"/>
            <a:r>
              <a:rPr lang="es-ES" dirty="0">
                <a:solidFill>
                  <a:srgbClr val="00B050"/>
                </a:solidFill>
              </a:rPr>
              <a:t>Google CDN:</a:t>
            </a:r>
          </a:p>
          <a:p>
            <a:pPr marL="685800" lvl="2" indent="0">
              <a:buNone/>
            </a:pPr>
            <a:r>
              <a:rPr lang="es-ES" dirty="0"/>
              <a:t>&lt;script  </a:t>
            </a:r>
            <a:r>
              <a:rPr lang="es-ES" dirty="0" err="1"/>
              <a:t>src</a:t>
            </a:r>
            <a:r>
              <a:rPr lang="es-ES" dirty="0"/>
              <a:t>="https://ajax.googleapis.com/</a:t>
            </a:r>
            <a:r>
              <a:rPr lang="es-ES" dirty="0" err="1"/>
              <a:t>ajax</a:t>
            </a:r>
            <a:r>
              <a:rPr lang="es-ES" dirty="0"/>
              <a:t>/</a:t>
            </a:r>
            <a:r>
              <a:rPr lang="es-ES" dirty="0" err="1"/>
              <a:t>libs</a:t>
            </a:r>
            <a:r>
              <a:rPr lang="es-ES" dirty="0"/>
              <a:t>/</a:t>
            </a:r>
            <a:r>
              <a:rPr lang="es-ES" dirty="0" err="1"/>
              <a:t>jquery</a:t>
            </a:r>
            <a:r>
              <a:rPr lang="es-ES" dirty="0"/>
              <a:t>/3.4.1/jquery.min.js"&gt;&lt;/script&gt;</a:t>
            </a:r>
            <a:r>
              <a:rPr lang="es-ES" dirty="0">
                <a:solidFill>
                  <a:srgbClr val="00B050"/>
                </a:solidFill>
              </a:rPr>
              <a:t>Microsoft CDN:</a:t>
            </a:r>
          </a:p>
          <a:p>
            <a:pPr marL="685800" lvl="2" indent="0">
              <a:buNone/>
            </a:pPr>
            <a:r>
              <a:rPr lang="es-ES" dirty="0"/>
              <a:t>&lt;script </a:t>
            </a:r>
            <a:r>
              <a:rPr lang="es-ES" dirty="0" err="1"/>
              <a:t>src</a:t>
            </a:r>
            <a:r>
              <a:rPr lang="es-ES" dirty="0"/>
              <a:t>="https://ajax.aspnetcdn.com/</a:t>
            </a:r>
            <a:r>
              <a:rPr lang="es-ES" dirty="0" err="1"/>
              <a:t>ajax</a:t>
            </a:r>
            <a:r>
              <a:rPr lang="es-ES" dirty="0"/>
              <a:t>/</a:t>
            </a:r>
            <a:r>
              <a:rPr lang="es-ES" dirty="0" err="1"/>
              <a:t>jQuery</a:t>
            </a:r>
            <a:r>
              <a:rPr lang="es-ES" dirty="0"/>
              <a:t>/jquery-3.4.1.min.js"&gt;&lt;/script&gt;</a:t>
            </a:r>
            <a:endParaRPr lang="es-ES" dirty="0">
              <a:latin typeface="Courier New" panose="02070309020205020404" pitchFamily="49" charset="0"/>
              <a:cs typeface="Courier New" panose="02070309020205020404" pitchFamily="49" charset="0"/>
            </a:endParaRPr>
          </a:p>
          <a:p>
            <a:pPr lvl="1"/>
            <a:r>
              <a:rPr lang="es-ES" b="1" dirty="0" smtClean="0"/>
              <a:t>Off-line</a:t>
            </a:r>
            <a:r>
              <a:rPr lang="es-ES" dirty="0" smtClean="0"/>
              <a:t> </a:t>
            </a:r>
            <a:r>
              <a:rPr lang="es-ES" dirty="0" smtClean="0"/>
              <a:t>(podemos </a:t>
            </a:r>
            <a:r>
              <a:rPr lang="es-ES" dirty="0"/>
              <a:t>acceder a la página de </a:t>
            </a:r>
            <a:r>
              <a:rPr lang="es-ES" dirty="0" err="1" smtClean="0"/>
              <a:t>jQuery</a:t>
            </a:r>
            <a:r>
              <a:rPr lang="es-ES" dirty="0" smtClean="0"/>
              <a:t> y descargarla). Hay </a:t>
            </a:r>
            <a:r>
              <a:rPr lang="es-ES" dirty="0"/>
              <a:t>dos versiones de </a:t>
            </a:r>
            <a:r>
              <a:rPr lang="es-ES" dirty="0" err="1"/>
              <a:t>jQuery</a:t>
            </a:r>
            <a:r>
              <a:rPr lang="es-ES" dirty="0"/>
              <a:t> disponibles para </a:t>
            </a:r>
            <a:r>
              <a:rPr lang="es-ES" dirty="0" smtClean="0"/>
              <a:t>descargar:</a:t>
            </a:r>
          </a:p>
          <a:p>
            <a:pPr lvl="2"/>
            <a:r>
              <a:rPr lang="es-ES" dirty="0" smtClean="0"/>
              <a:t>Versión </a:t>
            </a:r>
            <a:r>
              <a:rPr lang="es-ES" dirty="0"/>
              <a:t>de producción: </a:t>
            </a:r>
            <a:r>
              <a:rPr lang="es-ES" dirty="0" smtClean="0"/>
              <a:t>versión comprimida con el código ofuscado</a:t>
            </a:r>
          </a:p>
          <a:p>
            <a:pPr lvl="2"/>
            <a:r>
              <a:rPr lang="es-ES" dirty="0" smtClean="0"/>
              <a:t>Versión </a:t>
            </a:r>
            <a:r>
              <a:rPr lang="es-ES" dirty="0"/>
              <a:t>de desarrollo: esto es para pruebas y desarrollo (código no comprimido y legible</a:t>
            </a:r>
            <a:r>
              <a:rPr lang="es-ES" dirty="0" smtClean="0"/>
              <a:t>)</a:t>
            </a:r>
          </a:p>
          <a:p>
            <a:pPr marL="685800" lvl="2" indent="0">
              <a:spcBef>
                <a:spcPts val="0"/>
              </a:spcBef>
              <a:buNone/>
            </a:pPr>
            <a:endParaRPr lang="en-US" dirty="0" smtClean="0">
              <a:latin typeface="Courier New" panose="02070309020205020404" pitchFamily="49" charset="0"/>
              <a:cs typeface="Courier New" panose="02070309020205020404" pitchFamily="49" charset="0"/>
            </a:endParaRPr>
          </a:p>
          <a:p>
            <a:pPr marL="685800" lvl="2" indent="0">
              <a:spcBef>
                <a:spcPts val="0"/>
              </a:spcBef>
              <a:buNone/>
            </a:pP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head&gt;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&lt;script </a:t>
            </a:r>
            <a:r>
              <a:rPr lang="en-US" dirty="0" err="1">
                <a:latin typeface="Courier New" panose="02070309020205020404" pitchFamily="49" charset="0"/>
                <a:cs typeface="Courier New" panose="02070309020205020404" pitchFamily="49" charset="0"/>
              </a:rPr>
              <a:t>src</a:t>
            </a:r>
            <a:r>
              <a:rPr lang="en-US" dirty="0">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jquery-3.4.1.min.js</a:t>
            </a:r>
            <a:r>
              <a:rPr lang="en-US" dirty="0" smtClean="0">
                <a:latin typeface="Courier New" panose="02070309020205020404" pitchFamily="49" charset="0"/>
                <a:cs typeface="Courier New" panose="02070309020205020404" pitchFamily="49" charset="0"/>
              </a:rPr>
              <a:t>"&gt;</a:t>
            </a:r>
          </a:p>
          <a:p>
            <a:pPr marL="685800" lvl="2" indent="0">
              <a:spcBef>
                <a:spcPts val="0"/>
              </a:spcBef>
              <a:buNone/>
            </a:pP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script&gt;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&lt;/head&gt;</a:t>
            </a:r>
            <a:endParaRPr lang="es-ES" dirty="0" smtClean="0">
              <a:latin typeface="Courier New" panose="02070309020205020404" pitchFamily="49" charset="0"/>
              <a:cs typeface="Courier New" panose="02070309020205020404" pitchFamily="49" charset="0"/>
            </a:endParaRPr>
          </a:p>
        </p:txBody>
      </p:sp>
      <p:pic>
        <p:nvPicPr>
          <p:cNvPr id="4" name="Imagen 3"/>
          <p:cNvPicPr>
            <a:picLocks noChangeAspect="1"/>
          </p:cNvPicPr>
          <p:nvPr/>
        </p:nvPicPr>
        <p:blipFill rotWithShape="1">
          <a:blip r:embed="rId2"/>
          <a:srcRect b="51681"/>
          <a:stretch/>
        </p:blipFill>
        <p:spPr>
          <a:xfrm>
            <a:off x="4897819" y="5482600"/>
            <a:ext cx="3900114" cy="1114752"/>
          </a:xfrm>
          <a:prstGeom prst="rect">
            <a:avLst/>
          </a:prstGeom>
        </p:spPr>
      </p:pic>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B556E1C7-9480-4A54-8E81-015C26D98726}" type="slidenum">
              <a:rPr lang="es-ES" smtClean="0"/>
              <a:t>4</a:t>
            </a:fld>
            <a:endParaRPr lang="es-ES"/>
          </a:p>
        </p:txBody>
      </p:sp>
      <p:sp>
        <p:nvSpPr>
          <p:cNvPr id="8" name="CuadroTexto 7"/>
          <p:cNvSpPr txBox="1"/>
          <p:nvPr/>
        </p:nvSpPr>
        <p:spPr>
          <a:xfrm>
            <a:off x="971601" y="6258580"/>
            <a:ext cx="3528392" cy="523220"/>
          </a:xfrm>
          <a:prstGeom prst="rect">
            <a:avLst/>
          </a:prstGeom>
          <a:noFill/>
        </p:spPr>
        <p:txBody>
          <a:bodyPr wrap="square" rtlCol="0">
            <a:spAutoFit/>
          </a:bodyPr>
          <a:lstStyle/>
          <a:p>
            <a:r>
              <a:rPr lang="es-ES" sz="1400" dirty="0" smtClean="0"/>
              <a:t>Se recomienda descargar la </a:t>
            </a:r>
            <a:r>
              <a:rPr lang="es-ES" sz="1400" dirty="0" err="1" smtClean="0"/>
              <a:t>libería</a:t>
            </a:r>
            <a:r>
              <a:rPr lang="es-ES" sz="1400" dirty="0" smtClean="0"/>
              <a:t> en el sitio web donde esté alojada la web</a:t>
            </a:r>
            <a:endParaRPr lang="es-ES" sz="1400" dirty="0"/>
          </a:p>
        </p:txBody>
      </p:sp>
    </p:spTree>
    <p:extLst>
      <p:ext uri="{BB962C8B-B14F-4D97-AF65-F5344CB8AC3E}">
        <p14:creationId xmlns:p14="http://schemas.microsoft.com/office/powerpoint/2010/main" val="3012543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85646" y="188640"/>
            <a:ext cx="7408526" cy="494567"/>
          </a:xfrm>
        </p:spPr>
        <p:txBody>
          <a:bodyPr>
            <a:normAutofit fontScale="90000"/>
          </a:bodyPr>
          <a:lstStyle/>
          <a:p>
            <a:r>
              <a:rPr lang="es-ES" dirty="0" smtClean="0"/>
              <a:t>Conceptos básicos</a:t>
            </a:r>
            <a:endParaRPr lang="es-ES" dirty="0"/>
          </a:p>
        </p:txBody>
      </p:sp>
      <p:sp>
        <p:nvSpPr>
          <p:cNvPr id="3" name="Marcador de contenido 2"/>
          <p:cNvSpPr>
            <a:spLocks noGrp="1"/>
          </p:cNvSpPr>
          <p:nvPr>
            <p:ph idx="1"/>
          </p:nvPr>
        </p:nvSpPr>
        <p:spPr>
          <a:xfrm>
            <a:off x="1147527" y="764704"/>
            <a:ext cx="7862935" cy="5904656"/>
          </a:xfrm>
        </p:spPr>
        <p:txBody>
          <a:bodyPr>
            <a:normAutofit fontScale="70000" lnSpcReduction="20000"/>
          </a:bodyPr>
          <a:lstStyle/>
          <a:p>
            <a:r>
              <a:rPr lang="es-ES" dirty="0" smtClean="0"/>
              <a:t>Estructura básica. La </a:t>
            </a:r>
            <a:r>
              <a:rPr lang="es-ES" dirty="0"/>
              <a:t>sintaxis </a:t>
            </a:r>
            <a:r>
              <a:rPr lang="es-ES" dirty="0" err="1"/>
              <a:t>jQuery</a:t>
            </a:r>
            <a:r>
              <a:rPr lang="es-ES" dirty="0"/>
              <a:t> está </a:t>
            </a:r>
            <a:r>
              <a:rPr lang="es-ES" dirty="0" smtClean="0"/>
              <a:t>pensada para </a:t>
            </a:r>
            <a:r>
              <a:rPr lang="es-ES" dirty="0"/>
              <a:t>seleccionar elementos HTML y realizar alguna acción en el </a:t>
            </a:r>
            <a:r>
              <a:rPr lang="es-ES" dirty="0" smtClean="0"/>
              <a:t>mismo </a:t>
            </a:r>
            <a:r>
              <a:rPr lang="es-ES" dirty="0"/>
              <a:t>(s</a:t>
            </a:r>
            <a:r>
              <a:rPr lang="es-ES" dirty="0" smtClean="0"/>
              <a:t>). La sintaxis básica es:</a:t>
            </a:r>
            <a:endParaRPr lang="es-ES" dirty="0"/>
          </a:p>
          <a:p>
            <a:pPr marL="0" indent="0">
              <a:buNone/>
            </a:pPr>
            <a:r>
              <a:rPr lang="es-ES" dirty="0"/>
              <a:t>	</a:t>
            </a:r>
            <a:r>
              <a:rPr lang="es-ES" b="1" dirty="0" smtClean="0">
                <a:latin typeface="Courier New" panose="02070309020205020404" pitchFamily="49" charset="0"/>
                <a:cs typeface="Courier New" panose="02070309020205020404" pitchFamily="49" charset="0"/>
              </a:rPr>
              <a:t>$(</a:t>
            </a:r>
            <a:r>
              <a:rPr lang="es-ES" b="1" dirty="0">
                <a:latin typeface="Courier New" panose="02070309020205020404" pitchFamily="49" charset="0"/>
                <a:cs typeface="Courier New" panose="02070309020205020404" pitchFamily="49" charset="0"/>
              </a:rPr>
              <a:t>selector</a:t>
            </a:r>
            <a:r>
              <a:rPr lang="es-ES" b="1" dirty="0" smtClean="0">
                <a:latin typeface="Courier New" panose="02070309020205020404" pitchFamily="49" charset="0"/>
                <a:cs typeface="Courier New" panose="02070309020205020404" pitchFamily="49" charset="0"/>
              </a:rPr>
              <a:t>).</a:t>
            </a:r>
            <a:r>
              <a:rPr lang="es-ES" b="1" dirty="0" err="1" smtClean="0">
                <a:latin typeface="Courier New" panose="02070309020205020404" pitchFamily="49" charset="0"/>
                <a:cs typeface="Courier New" panose="02070309020205020404" pitchFamily="49" charset="0"/>
              </a:rPr>
              <a:t>action</a:t>
            </a:r>
            <a:r>
              <a:rPr lang="es-ES" b="1" dirty="0" smtClean="0">
                <a:latin typeface="Courier New" panose="02070309020205020404" pitchFamily="49" charset="0"/>
                <a:cs typeface="Courier New" panose="02070309020205020404" pitchFamily="49" charset="0"/>
              </a:rPr>
              <a:t>()</a:t>
            </a:r>
            <a:endParaRPr lang="es-ES" b="1" dirty="0">
              <a:latin typeface="Courier New" panose="02070309020205020404" pitchFamily="49" charset="0"/>
              <a:cs typeface="Courier New" panose="02070309020205020404" pitchFamily="49" charset="0"/>
            </a:endParaRPr>
          </a:p>
          <a:p>
            <a:pPr lvl="1"/>
            <a:r>
              <a:rPr lang="es-ES" dirty="0" smtClean="0"/>
              <a:t>Un </a:t>
            </a:r>
            <a:r>
              <a:rPr lang="es-ES" dirty="0"/>
              <a:t>signo de $ para definir / acceder a </a:t>
            </a:r>
            <a:r>
              <a:rPr lang="es-ES" dirty="0" err="1"/>
              <a:t>jQuery</a:t>
            </a:r>
            <a:endParaRPr lang="es-ES" dirty="0"/>
          </a:p>
          <a:p>
            <a:pPr lvl="1"/>
            <a:r>
              <a:rPr lang="es-ES" dirty="0" smtClean="0"/>
              <a:t>Un </a:t>
            </a:r>
            <a:r>
              <a:rPr lang="es-ES" dirty="0"/>
              <a:t>(selector) para "buscar (o encontrar)" elementos HTML</a:t>
            </a:r>
          </a:p>
          <a:p>
            <a:pPr lvl="1"/>
            <a:r>
              <a:rPr lang="es-ES" dirty="0"/>
              <a:t>Una acción </a:t>
            </a:r>
            <a:r>
              <a:rPr lang="es-ES" dirty="0" err="1"/>
              <a:t>jQuery</a:t>
            </a:r>
            <a:r>
              <a:rPr lang="es-ES" dirty="0"/>
              <a:t> () que se realizará en el elemento </a:t>
            </a:r>
            <a:r>
              <a:rPr lang="es-ES" dirty="0" smtClean="0"/>
              <a:t>encontrado</a:t>
            </a:r>
            <a:endParaRPr lang="es-ES" dirty="0"/>
          </a:p>
          <a:p>
            <a:pPr marL="361950" indent="0">
              <a:buNone/>
            </a:pPr>
            <a:r>
              <a:rPr lang="es-ES" dirty="0" smtClean="0"/>
              <a:t>Ejemplos:</a:t>
            </a:r>
          </a:p>
          <a:p>
            <a:pPr marL="361950" indent="0">
              <a:spcBef>
                <a:spcPts val="0"/>
              </a:spcBef>
              <a:buNone/>
            </a:pPr>
            <a:r>
              <a:rPr lang="es-ES" dirty="0" smtClean="0">
                <a:latin typeface="Consolas" panose="020B0609020204030204" pitchFamily="49" charset="0"/>
                <a:cs typeface="Courier New" panose="02070309020205020404" pitchFamily="49" charset="0"/>
              </a:rPr>
              <a:t>$(</a:t>
            </a:r>
            <a:r>
              <a:rPr lang="es-ES" dirty="0" err="1">
                <a:latin typeface="Consolas" panose="020B0609020204030204" pitchFamily="49" charset="0"/>
                <a:cs typeface="Courier New" panose="02070309020205020404" pitchFamily="49" charset="0"/>
              </a:rPr>
              <a:t>this</a:t>
            </a:r>
            <a:r>
              <a:rPr lang="es-ES" dirty="0" smtClean="0">
                <a:latin typeface="Consolas" panose="020B0609020204030204" pitchFamily="49" charset="0"/>
                <a:cs typeface="Courier New" panose="02070309020205020404" pitchFamily="49" charset="0"/>
              </a:rPr>
              <a:t>).</a:t>
            </a:r>
            <a:r>
              <a:rPr lang="es-ES" dirty="0" err="1" smtClean="0">
                <a:latin typeface="Consolas" panose="020B0609020204030204" pitchFamily="49" charset="0"/>
                <a:cs typeface="Courier New" panose="02070309020205020404" pitchFamily="49" charset="0"/>
              </a:rPr>
              <a:t>hide</a:t>
            </a:r>
            <a:r>
              <a:rPr lang="es-ES" dirty="0" smtClean="0">
                <a:latin typeface="Consolas" panose="020B0609020204030204" pitchFamily="49" charset="0"/>
                <a:cs typeface="Courier New" panose="02070309020205020404" pitchFamily="49" charset="0"/>
              </a:rPr>
              <a:t>() </a:t>
            </a:r>
            <a:r>
              <a:rPr lang="es-ES" sz="2200" dirty="0" smtClean="0">
                <a:latin typeface="Consolas" panose="020B0609020204030204" pitchFamily="49" charset="0"/>
                <a:cs typeface="Courier New" panose="02070309020205020404" pitchFamily="49" charset="0"/>
              </a:rPr>
              <a:t>oculta </a:t>
            </a:r>
            <a:r>
              <a:rPr lang="es-ES" sz="2200" dirty="0">
                <a:latin typeface="Consolas" panose="020B0609020204030204" pitchFamily="49" charset="0"/>
                <a:cs typeface="Courier New" panose="02070309020205020404" pitchFamily="49" charset="0"/>
              </a:rPr>
              <a:t>el elemento </a:t>
            </a:r>
            <a:r>
              <a:rPr lang="es-ES" sz="2200" dirty="0" smtClean="0">
                <a:latin typeface="Consolas" panose="020B0609020204030204" pitchFamily="49" charset="0"/>
                <a:cs typeface="Courier New" panose="02070309020205020404" pitchFamily="49" charset="0"/>
              </a:rPr>
              <a:t>actual</a:t>
            </a:r>
            <a:endParaRPr lang="es-ES" sz="2200" dirty="0">
              <a:latin typeface="Consolas" panose="020B0609020204030204" pitchFamily="49" charset="0"/>
              <a:cs typeface="Courier New" panose="02070309020205020404" pitchFamily="49" charset="0"/>
            </a:endParaRPr>
          </a:p>
          <a:p>
            <a:pPr marL="361950" indent="0">
              <a:spcBef>
                <a:spcPts val="0"/>
              </a:spcBef>
              <a:buNone/>
            </a:pPr>
            <a:r>
              <a:rPr lang="es-ES" dirty="0" smtClean="0">
                <a:latin typeface="Consolas" panose="020B0609020204030204" pitchFamily="49" charset="0"/>
                <a:cs typeface="Courier New" panose="02070309020205020404" pitchFamily="49" charset="0"/>
              </a:rPr>
              <a:t>$("</a:t>
            </a:r>
            <a:r>
              <a:rPr lang="es-ES" dirty="0">
                <a:latin typeface="Consolas" panose="020B0609020204030204" pitchFamily="49" charset="0"/>
                <a:cs typeface="Courier New" panose="02070309020205020404" pitchFamily="49" charset="0"/>
              </a:rPr>
              <a:t>p</a:t>
            </a:r>
            <a:r>
              <a:rPr lang="es-ES" dirty="0" smtClean="0">
                <a:latin typeface="Consolas" panose="020B0609020204030204" pitchFamily="49" charset="0"/>
                <a:cs typeface="Courier New" panose="02070309020205020404" pitchFamily="49" charset="0"/>
              </a:rPr>
              <a:t>").</a:t>
            </a:r>
            <a:r>
              <a:rPr lang="es-ES" dirty="0" err="1" smtClean="0">
                <a:latin typeface="Consolas" panose="020B0609020204030204" pitchFamily="49" charset="0"/>
                <a:cs typeface="Courier New" panose="02070309020205020404" pitchFamily="49" charset="0"/>
              </a:rPr>
              <a:t>hide</a:t>
            </a:r>
            <a:r>
              <a:rPr lang="es-ES" dirty="0" smtClean="0">
                <a:latin typeface="Consolas" panose="020B0609020204030204" pitchFamily="49" charset="0"/>
                <a:cs typeface="Courier New" panose="02070309020205020404" pitchFamily="49" charset="0"/>
              </a:rPr>
              <a:t>() </a:t>
            </a:r>
            <a:r>
              <a:rPr lang="es-ES" sz="2200" dirty="0" smtClean="0">
                <a:latin typeface="Consolas" panose="020B0609020204030204" pitchFamily="49" charset="0"/>
                <a:cs typeface="Courier New" panose="02070309020205020404" pitchFamily="49" charset="0"/>
              </a:rPr>
              <a:t>oculta </a:t>
            </a:r>
            <a:r>
              <a:rPr lang="es-ES" sz="2200" dirty="0">
                <a:latin typeface="Consolas" panose="020B0609020204030204" pitchFamily="49" charset="0"/>
                <a:cs typeface="Courier New" panose="02070309020205020404" pitchFamily="49" charset="0"/>
              </a:rPr>
              <a:t>todos los elementos &lt;p</a:t>
            </a:r>
            <a:r>
              <a:rPr lang="es-ES" sz="2200" dirty="0" smtClean="0">
                <a:latin typeface="Consolas" panose="020B0609020204030204" pitchFamily="49" charset="0"/>
                <a:cs typeface="Courier New" panose="02070309020205020404" pitchFamily="49" charset="0"/>
              </a:rPr>
              <a:t>&gt;</a:t>
            </a:r>
            <a:endParaRPr lang="es-ES" sz="2200" dirty="0">
              <a:latin typeface="Consolas" panose="020B0609020204030204" pitchFamily="49" charset="0"/>
              <a:cs typeface="Courier New" panose="02070309020205020404" pitchFamily="49" charset="0"/>
            </a:endParaRPr>
          </a:p>
          <a:p>
            <a:pPr marL="361950" indent="0">
              <a:spcBef>
                <a:spcPts val="0"/>
              </a:spcBef>
              <a:buNone/>
            </a:pPr>
            <a:r>
              <a:rPr lang="es-ES" dirty="0" smtClean="0">
                <a:latin typeface="Consolas" panose="020B0609020204030204" pitchFamily="49" charset="0"/>
                <a:cs typeface="Courier New" panose="02070309020205020404" pitchFamily="49" charset="0"/>
              </a:rPr>
              <a:t>$(".</a:t>
            </a:r>
            <a:r>
              <a:rPr lang="es-ES" dirty="0" err="1" smtClean="0">
                <a:latin typeface="Consolas" panose="020B0609020204030204" pitchFamily="49" charset="0"/>
                <a:cs typeface="Courier New" panose="02070309020205020404" pitchFamily="49" charset="0"/>
              </a:rPr>
              <a:t>miclase</a:t>
            </a:r>
            <a:r>
              <a:rPr lang="es-ES" dirty="0" smtClean="0">
                <a:latin typeface="Consolas" panose="020B0609020204030204" pitchFamily="49" charset="0"/>
                <a:cs typeface="Courier New" panose="02070309020205020404" pitchFamily="49" charset="0"/>
              </a:rPr>
              <a:t>").</a:t>
            </a:r>
            <a:r>
              <a:rPr lang="es-ES" dirty="0" err="1" smtClean="0">
                <a:latin typeface="Consolas" panose="020B0609020204030204" pitchFamily="49" charset="0"/>
                <a:cs typeface="Courier New" panose="02070309020205020404" pitchFamily="49" charset="0"/>
              </a:rPr>
              <a:t>hide</a:t>
            </a:r>
            <a:r>
              <a:rPr lang="es-ES" dirty="0" smtClean="0">
                <a:latin typeface="Consolas" panose="020B0609020204030204" pitchFamily="49" charset="0"/>
                <a:cs typeface="Courier New" panose="02070309020205020404" pitchFamily="49" charset="0"/>
              </a:rPr>
              <a:t>() </a:t>
            </a:r>
            <a:r>
              <a:rPr lang="es-ES" sz="2200" dirty="0" smtClean="0">
                <a:latin typeface="Consolas" panose="020B0609020204030204" pitchFamily="49" charset="0"/>
                <a:cs typeface="Courier New" panose="02070309020205020404" pitchFamily="49" charset="0"/>
              </a:rPr>
              <a:t>oculta </a:t>
            </a:r>
            <a:r>
              <a:rPr lang="es-ES" sz="2200" dirty="0">
                <a:latin typeface="Consolas" panose="020B0609020204030204" pitchFamily="49" charset="0"/>
                <a:cs typeface="Courier New" panose="02070309020205020404" pitchFamily="49" charset="0"/>
              </a:rPr>
              <a:t>todos los elementos con </a:t>
            </a:r>
            <a:r>
              <a:rPr lang="es-ES" sz="2200" dirty="0" err="1" smtClean="0">
                <a:latin typeface="Consolas" panose="020B0609020204030204" pitchFamily="49" charset="0"/>
                <a:cs typeface="Courier New" panose="02070309020205020404" pitchFamily="49" charset="0"/>
              </a:rPr>
              <a:t>class</a:t>
            </a:r>
            <a:r>
              <a:rPr lang="es-ES" sz="2200" dirty="0" smtClean="0">
                <a:latin typeface="Consolas" panose="020B0609020204030204" pitchFamily="49" charset="0"/>
                <a:cs typeface="Courier New" panose="02070309020205020404" pitchFamily="49" charset="0"/>
              </a:rPr>
              <a:t>=</a:t>
            </a:r>
            <a:r>
              <a:rPr lang="es-ES" sz="2200" dirty="0" err="1" smtClean="0">
                <a:latin typeface="Consolas" panose="020B0609020204030204" pitchFamily="49" charset="0"/>
                <a:cs typeface="Courier New" panose="02070309020205020404" pitchFamily="49" charset="0"/>
              </a:rPr>
              <a:t>miclase</a:t>
            </a:r>
            <a:r>
              <a:rPr lang="es-ES" sz="2200" dirty="0" smtClean="0">
                <a:latin typeface="Consolas" panose="020B0609020204030204" pitchFamily="49" charset="0"/>
                <a:cs typeface="Courier New" panose="02070309020205020404" pitchFamily="49" charset="0"/>
              </a:rPr>
              <a:t>"</a:t>
            </a:r>
            <a:endParaRPr lang="es-ES" sz="2600" dirty="0">
              <a:latin typeface="Consolas" panose="020B0609020204030204" pitchFamily="49" charset="0"/>
              <a:cs typeface="Courier New" panose="02070309020205020404" pitchFamily="49" charset="0"/>
            </a:endParaRPr>
          </a:p>
          <a:p>
            <a:pPr marL="361950" indent="0">
              <a:spcBef>
                <a:spcPts val="0"/>
              </a:spcBef>
              <a:buNone/>
            </a:pPr>
            <a:r>
              <a:rPr lang="es-ES" dirty="0" smtClean="0">
                <a:latin typeface="Consolas" panose="020B0609020204030204" pitchFamily="49" charset="0"/>
                <a:cs typeface="Courier New" panose="02070309020205020404" pitchFamily="49" charset="0"/>
              </a:rPr>
              <a:t>$("#prueba").</a:t>
            </a:r>
            <a:r>
              <a:rPr lang="es-ES" dirty="0" err="1" smtClean="0">
                <a:latin typeface="Consolas" panose="020B0609020204030204" pitchFamily="49" charset="0"/>
                <a:cs typeface="Courier New" panose="02070309020205020404" pitchFamily="49" charset="0"/>
              </a:rPr>
              <a:t>hide</a:t>
            </a:r>
            <a:r>
              <a:rPr lang="es-ES" dirty="0" smtClean="0">
                <a:latin typeface="Consolas" panose="020B0609020204030204" pitchFamily="49" charset="0"/>
                <a:cs typeface="Courier New" panose="02070309020205020404" pitchFamily="49" charset="0"/>
              </a:rPr>
              <a:t>() </a:t>
            </a:r>
            <a:r>
              <a:rPr lang="es-ES" sz="2200" dirty="0" smtClean="0">
                <a:latin typeface="Consolas" panose="020B0609020204030204" pitchFamily="49" charset="0"/>
                <a:cs typeface="Courier New" panose="02070309020205020404" pitchFamily="49" charset="0"/>
              </a:rPr>
              <a:t>oculta </a:t>
            </a:r>
            <a:r>
              <a:rPr lang="es-ES" sz="2200" dirty="0">
                <a:latin typeface="Consolas" panose="020B0609020204030204" pitchFamily="49" charset="0"/>
                <a:cs typeface="Courier New" panose="02070309020205020404" pitchFamily="49" charset="0"/>
              </a:rPr>
              <a:t>el elemento con id = "</a:t>
            </a:r>
            <a:r>
              <a:rPr lang="es-ES" sz="2200" dirty="0" smtClean="0">
                <a:latin typeface="Consolas" panose="020B0609020204030204" pitchFamily="49" charset="0"/>
                <a:cs typeface="Courier New" panose="02070309020205020404" pitchFamily="49" charset="0"/>
              </a:rPr>
              <a:t>prueba“</a:t>
            </a:r>
            <a:endParaRPr lang="es-ES" sz="2600" dirty="0" smtClean="0">
              <a:latin typeface="Consolas" panose="020B0609020204030204" pitchFamily="49" charset="0"/>
              <a:cs typeface="Courier New" panose="02070309020205020404" pitchFamily="49" charset="0"/>
            </a:endParaRPr>
          </a:p>
          <a:p>
            <a:pPr marL="0" indent="0">
              <a:spcBef>
                <a:spcPts val="0"/>
              </a:spcBef>
              <a:buNone/>
            </a:pPr>
            <a:endParaRPr lang="es-ES" dirty="0" smtClean="0">
              <a:latin typeface="Courier New" panose="02070309020205020404" pitchFamily="49" charset="0"/>
              <a:cs typeface="Courier New" panose="02070309020205020404" pitchFamily="49" charset="0"/>
            </a:endParaRPr>
          </a:p>
          <a:p>
            <a:pPr>
              <a:spcBef>
                <a:spcPts val="0"/>
              </a:spcBef>
            </a:pPr>
            <a:r>
              <a:rPr lang="es-ES" dirty="0" smtClean="0">
                <a:cs typeface="Courier New" panose="02070309020205020404" pitchFamily="49" charset="0"/>
              </a:rPr>
              <a:t>Evento </a:t>
            </a:r>
            <a:r>
              <a:rPr lang="es-ES" dirty="0" err="1" smtClean="0">
                <a:cs typeface="Courier New" panose="02070309020205020404" pitchFamily="49" charset="0"/>
              </a:rPr>
              <a:t>Ready</a:t>
            </a:r>
            <a:r>
              <a:rPr lang="es-ES" dirty="0" smtClean="0">
                <a:cs typeface="Courier New" panose="02070309020205020404" pitchFamily="49" charset="0"/>
              </a:rPr>
              <a:t> (similar a “</a:t>
            </a:r>
            <a:r>
              <a:rPr lang="es-ES" dirty="0" err="1" smtClean="0">
                <a:cs typeface="Courier New" panose="02070309020205020404" pitchFamily="49" charset="0"/>
              </a:rPr>
              <a:t>onload</a:t>
            </a:r>
            <a:r>
              <a:rPr lang="es-ES" dirty="0" smtClean="0">
                <a:cs typeface="Courier New" panose="02070309020205020404" pitchFamily="49" charset="0"/>
              </a:rPr>
              <a:t>”)</a:t>
            </a:r>
            <a:endParaRPr lang="es-ES" dirty="0" smtClean="0">
              <a:cs typeface="Courier New" panose="02070309020205020404" pitchFamily="49" charset="0"/>
            </a:endParaRPr>
          </a:p>
          <a:p>
            <a:pPr marL="0" indent="0">
              <a:spcBef>
                <a:spcPts val="0"/>
              </a:spcBef>
              <a:buNone/>
            </a:pPr>
            <a:endParaRPr lang="es-ES" dirty="0">
              <a:latin typeface="Courier New" panose="02070309020205020404" pitchFamily="49" charset="0"/>
              <a:cs typeface="Courier New" panose="02070309020205020404" pitchFamily="49" charset="0"/>
            </a:endParaRPr>
          </a:p>
          <a:p>
            <a:pPr marL="0" indent="0">
              <a:spcBef>
                <a:spcPts val="0"/>
              </a:spcBef>
              <a:buNone/>
            </a:pPr>
            <a:r>
              <a:rPr lang="es-ES" dirty="0" smtClean="0">
                <a:latin typeface="Courier New" panose="02070309020205020404" pitchFamily="49" charset="0"/>
                <a:cs typeface="Courier New" panose="02070309020205020404" pitchFamily="49" charset="0"/>
              </a:rPr>
              <a:t>	</a:t>
            </a:r>
            <a:r>
              <a:rPr lang="es-ES" dirty="0" smtClean="0">
                <a:solidFill>
                  <a:srgbClr val="FF0000"/>
                </a:solidFill>
                <a:latin typeface="Consolas" panose="020B0609020204030204" pitchFamily="49" charset="0"/>
                <a:cs typeface="Courier New" panose="02070309020205020404" pitchFamily="49" charset="0"/>
              </a:rPr>
              <a:t>$(</a:t>
            </a:r>
            <a:r>
              <a:rPr lang="es-ES" dirty="0" err="1">
                <a:solidFill>
                  <a:srgbClr val="FF0000"/>
                </a:solidFill>
                <a:latin typeface="Consolas" panose="020B0609020204030204" pitchFamily="49" charset="0"/>
                <a:cs typeface="Courier New" panose="02070309020205020404" pitchFamily="49" charset="0"/>
              </a:rPr>
              <a:t>document</a:t>
            </a:r>
            <a:r>
              <a:rPr lang="es-ES" dirty="0" smtClean="0">
                <a:solidFill>
                  <a:srgbClr val="FF0000"/>
                </a:solidFill>
                <a:latin typeface="Consolas" panose="020B0609020204030204" pitchFamily="49" charset="0"/>
                <a:cs typeface="Courier New" panose="02070309020205020404" pitchFamily="49" charset="0"/>
              </a:rPr>
              <a:t>).</a:t>
            </a:r>
            <a:r>
              <a:rPr lang="es-ES" dirty="0" err="1" smtClean="0">
                <a:solidFill>
                  <a:srgbClr val="FF0000"/>
                </a:solidFill>
                <a:latin typeface="Consolas" panose="020B0609020204030204" pitchFamily="49" charset="0"/>
                <a:cs typeface="Courier New" panose="02070309020205020404" pitchFamily="49" charset="0"/>
              </a:rPr>
              <a:t>ready</a:t>
            </a:r>
            <a:r>
              <a:rPr lang="es-ES" dirty="0" smtClean="0">
                <a:solidFill>
                  <a:srgbClr val="FF0000"/>
                </a:solidFill>
                <a:latin typeface="Consolas" panose="020B0609020204030204" pitchFamily="49" charset="0"/>
                <a:cs typeface="Courier New" panose="02070309020205020404" pitchFamily="49" charset="0"/>
              </a:rPr>
              <a:t>(</a:t>
            </a:r>
            <a:r>
              <a:rPr lang="es-ES" dirty="0" err="1" smtClean="0">
                <a:solidFill>
                  <a:srgbClr val="FF0000"/>
                </a:solidFill>
                <a:latin typeface="Consolas" panose="020B0609020204030204" pitchFamily="49" charset="0"/>
                <a:cs typeface="Courier New" panose="02070309020205020404" pitchFamily="49" charset="0"/>
              </a:rPr>
              <a:t>function</a:t>
            </a:r>
            <a:r>
              <a:rPr lang="es-ES" dirty="0" smtClean="0">
                <a:solidFill>
                  <a:srgbClr val="FF0000"/>
                </a:solidFill>
                <a:latin typeface="Consolas" panose="020B0609020204030204" pitchFamily="49" charset="0"/>
                <a:cs typeface="Courier New" panose="02070309020205020404" pitchFamily="49" charset="0"/>
              </a:rPr>
              <a:t> </a:t>
            </a:r>
            <a:r>
              <a:rPr lang="es-ES" dirty="0">
                <a:solidFill>
                  <a:srgbClr val="FF0000"/>
                </a:solidFill>
                <a:latin typeface="Consolas" panose="020B0609020204030204" pitchFamily="49" charset="0"/>
                <a:cs typeface="Courier New" panose="02070309020205020404" pitchFamily="49" charset="0"/>
              </a:rPr>
              <a:t>() {</a:t>
            </a:r>
          </a:p>
          <a:p>
            <a:pPr marL="0" indent="0">
              <a:spcBef>
                <a:spcPts val="0"/>
              </a:spcBef>
              <a:buNone/>
            </a:pPr>
            <a:r>
              <a:rPr lang="es-ES" dirty="0" smtClean="0">
                <a:solidFill>
                  <a:srgbClr val="FF0000"/>
                </a:solidFill>
                <a:latin typeface="Consolas" panose="020B0609020204030204" pitchFamily="49" charset="0"/>
                <a:cs typeface="Courier New" panose="02070309020205020404" pitchFamily="49" charset="0"/>
              </a:rPr>
              <a:t>	});</a:t>
            </a:r>
          </a:p>
          <a:p>
            <a:pPr marL="0" indent="0">
              <a:spcBef>
                <a:spcPts val="0"/>
              </a:spcBef>
              <a:buNone/>
            </a:pPr>
            <a:endParaRPr lang="es-ES" dirty="0" smtClean="0">
              <a:latin typeface="Consolas" panose="020B0609020204030204" pitchFamily="49" charset="0"/>
              <a:cs typeface="Courier New" panose="02070309020205020404" pitchFamily="49" charset="0"/>
            </a:endParaRPr>
          </a:p>
          <a:p>
            <a:pPr marL="0" indent="0">
              <a:spcBef>
                <a:spcPts val="0"/>
              </a:spcBef>
              <a:buNone/>
            </a:pPr>
            <a:r>
              <a:rPr lang="es-ES" dirty="0" smtClean="0">
                <a:latin typeface="Consolas" panose="020B0609020204030204" pitchFamily="49" charset="0"/>
                <a:cs typeface="Courier New" panose="02070309020205020404" pitchFamily="49" charset="0"/>
              </a:rPr>
              <a:t>	</a:t>
            </a:r>
            <a:r>
              <a:rPr lang="es-ES" dirty="0" smtClean="0">
                <a:solidFill>
                  <a:srgbClr val="FF0000"/>
                </a:solidFill>
                <a:latin typeface="Consolas" panose="020B0609020204030204" pitchFamily="49" charset="0"/>
                <a:cs typeface="Courier New" panose="02070309020205020404" pitchFamily="49" charset="0"/>
              </a:rPr>
              <a:t>$(</a:t>
            </a:r>
            <a:r>
              <a:rPr lang="es-ES" dirty="0" err="1" smtClean="0">
                <a:solidFill>
                  <a:srgbClr val="FF0000"/>
                </a:solidFill>
                <a:latin typeface="Consolas" panose="020B0609020204030204" pitchFamily="49" charset="0"/>
                <a:cs typeface="Courier New" panose="02070309020205020404" pitchFamily="49" charset="0"/>
              </a:rPr>
              <a:t>function</a:t>
            </a:r>
            <a:r>
              <a:rPr lang="es-ES" dirty="0" smtClean="0">
                <a:solidFill>
                  <a:srgbClr val="FF0000"/>
                </a:solidFill>
                <a:latin typeface="Consolas" panose="020B0609020204030204" pitchFamily="49" charset="0"/>
                <a:cs typeface="Courier New" panose="02070309020205020404" pitchFamily="49" charset="0"/>
              </a:rPr>
              <a:t>(){});</a:t>
            </a:r>
            <a:endParaRPr lang="es-ES" dirty="0">
              <a:solidFill>
                <a:srgbClr val="FF0000"/>
              </a:solidFill>
              <a:latin typeface="Consolas" panose="020B0609020204030204" pitchFamily="49" charset="0"/>
              <a:cs typeface="Courier New" panose="02070309020205020404" pitchFamily="49" charset="0"/>
            </a:endParaRPr>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B556E1C7-9480-4A54-8E81-015C26D98726}" type="slidenum">
              <a:rPr lang="es-ES" smtClean="0"/>
              <a:t>5</a:t>
            </a:fld>
            <a:endParaRPr lang="es-ES"/>
          </a:p>
        </p:txBody>
      </p:sp>
    </p:spTree>
    <p:extLst>
      <p:ext uri="{BB962C8B-B14F-4D97-AF65-F5344CB8AC3E}">
        <p14:creationId xmlns:p14="http://schemas.microsoft.com/office/powerpoint/2010/main" val="3842111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B556E1C7-9480-4A54-8E81-015C26D98726}" type="slidenum">
              <a:rPr lang="es-ES" smtClean="0"/>
              <a:t>6</a:t>
            </a:fld>
            <a:endParaRPr lang="es-ES"/>
          </a:p>
        </p:txBody>
      </p:sp>
      <p:sp>
        <p:nvSpPr>
          <p:cNvPr id="6" name="Título 1"/>
          <p:cNvSpPr txBox="1">
            <a:spLocks/>
          </p:cNvSpPr>
          <p:nvPr/>
        </p:nvSpPr>
        <p:spPr>
          <a:xfrm>
            <a:off x="1259632" y="274638"/>
            <a:ext cx="7674056" cy="490066"/>
          </a:xfrm>
          <a:prstGeom prst="rect">
            <a:avLst/>
          </a:prstGeom>
        </p:spPr>
        <p:txBody>
          <a:bodyPr anchor="ctr">
            <a:no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s-ES" sz="4000" dirty="0" smtClean="0"/>
              <a:t>Conceptos básicos</a:t>
            </a:r>
            <a:endParaRPr lang="es-ES" sz="4000" dirty="0"/>
          </a:p>
        </p:txBody>
      </p:sp>
      <p:pic>
        <p:nvPicPr>
          <p:cNvPr id="7" name="Marcador de contenido 6"/>
          <p:cNvPicPr>
            <a:picLocks noChangeAspect="1"/>
          </p:cNvPicPr>
          <p:nvPr/>
        </p:nvPicPr>
        <p:blipFill>
          <a:blip r:embed="rId2"/>
          <a:stretch>
            <a:fillRect/>
          </a:stretch>
        </p:blipFill>
        <p:spPr>
          <a:xfrm>
            <a:off x="2123728" y="1112586"/>
            <a:ext cx="5593134" cy="4845081"/>
          </a:xfrm>
          <a:prstGeom prst="rect">
            <a:avLst/>
          </a:prstGeom>
        </p:spPr>
      </p:pic>
    </p:spTree>
    <p:extLst>
      <p:ext uri="{BB962C8B-B14F-4D97-AF65-F5344CB8AC3E}">
        <p14:creationId xmlns:p14="http://schemas.microsoft.com/office/powerpoint/2010/main" val="838500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87624" y="116632"/>
            <a:ext cx="7746064" cy="778098"/>
          </a:xfrm>
        </p:spPr>
        <p:txBody>
          <a:bodyPr/>
          <a:lstStyle/>
          <a:p>
            <a:r>
              <a:rPr lang="es-ES" dirty="0" smtClean="0"/>
              <a:t>Eventos</a:t>
            </a:r>
            <a:endParaRPr lang="es-ES" dirty="0"/>
          </a:p>
        </p:txBody>
      </p:sp>
      <p:sp>
        <p:nvSpPr>
          <p:cNvPr id="3" name="Marcador de contenido 2"/>
          <p:cNvSpPr>
            <a:spLocks noGrp="1"/>
          </p:cNvSpPr>
          <p:nvPr>
            <p:ph idx="1"/>
          </p:nvPr>
        </p:nvSpPr>
        <p:spPr>
          <a:xfrm>
            <a:off x="1187624" y="894730"/>
            <a:ext cx="7746064" cy="5774630"/>
          </a:xfrm>
        </p:spPr>
        <p:txBody>
          <a:bodyPr>
            <a:normAutofit fontScale="92500" lnSpcReduction="10000"/>
          </a:bodyPr>
          <a:lstStyle/>
          <a:p>
            <a:r>
              <a:rPr lang="es-ES" dirty="0" smtClean="0"/>
              <a:t>Uso de eventos en </a:t>
            </a:r>
            <a:r>
              <a:rPr lang="es-ES" dirty="0" err="1" smtClean="0"/>
              <a:t>Jquery</a:t>
            </a:r>
            <a:endParaRPr lang="es-ES" dirty="0" smtClean="0"/>
          </a:p>
          <a:p>
            <a:pPr marL="82296" indent="0">
              <a:buNone/>
            </a:pPr>
            <a:r>
              <a:rPr lang="es-ES" sz="2400" dirty="0" smtClean="0">
                <a:latin typeface="Courier New" panose="02070309020205020404" pitchFamily="49" charset="0"/>
                <a:cs typeface="Courier New" panose="02070309020205020404" pitchFamily="49" charset="0"/>
              </a:rPr>
              <a:t>$(“p”).</a:t>
            </a:r>
            <a:r>
              <a:rPr lang="es-ES" sz="2400" dirty="0" err="1" smtClean="0">
                <a:solidFill>
                  <a:srgbClr val="FF0000"/>
                </a:solidFill>
                <a:latin typeface="Courier New" panose="02070309020205020404" pitchFamily="49" charset="0"/>
                <a:cs typeface="Courier New" panose="02070309020205020404" pitchFamily="49" charset="0"/>
              </a:rPr>
              <a:t>mouseover</a:t>
            </a:r>
            <a:r>
              <a:rPr lang="es-ES" sz="2400" dirty="0" smtClean="0">
                <a:latin typeface="Courier New" panose="02070309020205020404" pitchFamily="49" charset="0"/>
                <a:cs typeface="Courier New" panose="02070309020205020404" pitchFamily="49" charset="0"/>
              </a:rPr>
              <a:t>(</a:t>
            </a:r>
            <a:r>
              <a:rPr lang="es-ES" sz="2400" dirty="0" err="1" smtClean="0">
                <a:latin typeface="Courier New" panose="02070309020205020404" pitchFamily="49" charset="0"/>
                <a:cs typeface="Courier New" panose="02070309020205020404" pitchFamily="49" charset="0"/>
              </a:rPr>
              <a:t>function</a:t>
            </a:r>
            <a:r>
              <a:rPr lang="es-ES" sz="2400" dirty="0" smtClean="0">
                <a:latin typeface="Courier New" panose="02070309020205020404" pitchFamily="49" charset="0"/>
                <a:cs typeface="Courier New" panose="02070309020205020404" pitchFamily="49" charset="0"/>
              </a:rPr>
              <a:t> (){</a:t>
            </a:r>
          </a:p>
          <a:p>
            <a:pPr marL="82296" indent="0">
              <a:buNone/>
            </a:pPr>
            <a:r>
              <a:rPr lang="es-ES" sz="2400" dirty="0">
                <a:latin typeface="Courier New" panose="02070309020205020404" pitchFamily="49" charset="0"/>
                <a:cs typeface="Courier New" panose="02070309020205020404" pitchFamily="49" charset="0"/>
              </a:rPr>
              <a:t>	</a:t>
            </a:r>
            <a:r>
              <a:rPr lang="es-ES" sz="2400" dirty="0" smtClean="0">
                <a:latin typeface="Courier New" panose="02070309020205020404" pitchFamily="49" charset="0"/>
                <a:cs typeface="Courier New" panose="02070309020205020404" pitchFamily="49" charset="0"/>
              </a:rPr>
              <a:t>$(</a:t>
            </a:r>
            <a:r>
              <a:rPr lang="es-ES" sz="2400" dirty="0" err="1" smtClean="0">
                <a:latin typeface="Courier New" panose="02070309020205020404" pitchFamily="49" charset="0"/>
                <a:cs typeface="Courier New" panose="02070309020205020404" pitchFamily="49" charset="0"/>
              </a:rPr>
              <a:t>this</a:t>
            </a:r>
            <a:r>
              <a:rPr lang="es-ES" sz="2400" dirty="0" smtClean="0">
                <a:latin typeface="Courier New" panose="02070309020205020404" pitchFamily="49" charset="0"/>
                <a:cs typeface="Courier New" panose="02070309020205020404" pitchFamily="49" charset="0"/>
              </a:rPr>
              <a:t>).</a:t>
            </a:r>
            <a:r>
              <a:rPr lang="es-ES" sz="2400" dirty="0" err="1" smtClean="0">
                <a:latin typeface="Courier New" panose="02070309020205020404" pitchFamily="49" charset="0"/>
                <a:cs typeface="Courier New" panose="02070309020205020404" pitchFamily="49" charset="0"/>
              </a:rPr>
              <a:t>css</a:t>
            </a:r>
            <a:r>
              <a:rPr lang="es-ES" sz="2400" dirty="0" smtClean="0">
                <a:latin typeface="Courier New" panose="02070309020205020404" pitchFamily="49" charset="0"/>
                <a:cs typeface="Courier New" panose="02070309020205020404" pitchFamily="49" charset="0"/>
              </a:rPr>
              <a:t>(“</a:t>
            </a:r>
            <a:r>
              <a:rPr lang="es-ES" sz="2400" dirty="0" err="1" smtClean="0">
                <a:latin typeface="Courier New" panose="02070309020205020404" pitchFamily="49" charset="0"/>
                <a:cs typeface="Courier New" panose="02070309020205020404" pitchFamily="49" charset="0"/>
              </a:rPr>
              <a:t>color”,”red</a:t>
            </a:r>
            <a:r>
              <a:rPr lang="es-ES" sz="2400" dirty="0" smtClean="0">
                <a:latin typeface="Courier New" panose="02070309020205020404" pitchFamily="49" charset="0"/>
                <a:cs typeface="Courier New" panose="02070309020205020404" pitchFamily="49" charset="0"/>
              </a:rPr>
              <a:t>”);</a:t>
            </a:r>
          </a:p>
          <a:p>
            <a:pPr marL="82296" indent="0">
              <a:buNone/>
            </a:pPr>
            <a:r>
              <a:rPr lang="es-ES" sz="2400" dirty="0" smtClean="0">
                <a:latin typeface="Courier New" panose="02070309020205020404" pitchFamily="49" charset="0"/>
                <a:cs typeface="Courier New" panose="02070309020205020404" pitchFamily="49" charset="0"/>
              </a:rPr>
              <a:t>});</a:t>
            </a:r>
          </a:p>
          <a:p>
            <a:pPr marL="82296" indent="0">
              <a:buNone/>
            </a:pPr>
            <a:r>
              <a:rPr lang="es-ES" sz="2400" dirty="0">
                <a:latin typeface="Courier New" panose="02070309020205020404" pitchFamily="49" charset="0"/>
                <a:cs typeface="Courier New" panose="02070309020205020404" pitchFamily="49" charset="0"/>
              </a:rPr>
              <a:t>$(“p”).</a:t>
            </a:r>
            <a:r>
              <a:rPr lang="es-ES" sz="2400" dirty="0" err="1" smtClean="0">
                <a:solidFill>
                  <a:srgbClr val="FF0000"/>
                </a:solidFill>
                <a:latin typeface="Courier New" panose="02070309020205020404" pitchFamily="49" charset="0"/>
                <a:cs typeface="Courier New" panose="02070309020205020404" pitchFamily="49" charset="0"/>
              </a:rPr>
              <a:t>mouseout</a:t>
            </a:r>
            <a:r>
              <a:rPr lang="es-ES" sz="2400" dirty="0" smtClean="0">
                <a:latin typeface="Courier New" panose="02070309020205020404" pitchFamily="49" charset="0"/>
                <a:cs typeface="Courier New" panose="02070309020205020404" pitchFamily="49" charset="0"/>
              </a:rPr>
              <a:t>(</a:t>
            </a:r>
            <a:r>
              <a:rPr lang="es-ES" sz="2400" dirty="0" err="1" smtClean="0">
                <a:latin typeface="Courier New" panose="02070309020205020404" pitchFamily="49" charset="0"/>
                <a:cs typeface="Courier New" panose="02070309020205020404" pitchFamily="49" charset="0"/>
              </a:rPr>
              <a:t>function</a:t>
            </a:r>
            <a:r>
              <a:rPr lang="es-ES" sz="2400" dirty="0" smtClean="0">
                <a:latin typeface="Courier New" panose="02070309020205020404" pitchFamily="49" charset="0"/>
                <a:cs typeface="Courier New" panose="02070309020205020404" pitchFamily="49" charset="0"/>
              </a:rPr>
              <a:t> </a:t>
            </a:r>
            <a:r>
              <a:rPr lang="es-ES" sz="2400" dirty="0">
                <a:latin typeface="Courier New" panose="02070309020205020404" pitchFamily="49" charset="0"/>
                <a:cs typeface="Courier New" panose="02070309020205020404" pitchFamily="49" charset="0"/>
              </a:rPr>
              <a:t>(){</a:t>
            </a:r>
          </a:p>
          <a:p>
            <a:pPr marL="82296" indent="0">
              <a:buNone/>
            </a:pPr>
            <a:r>
              <a:rPr lang="es-ES" sz="2400" dirty="0">
                <a:latin typeface="Courier New" panose="02070309020205020404" pitchFamily="49" charset="0"/>
                <a:cs typeface="Courier New" panose="02070309020205020404" pitchFamily="49" charset="0"/>
              </a:rPr>
              <a:t>	</a:t>
            </a:r>
            <a:r>
              <a:rPr lang="es-ES" sz="2400" dirty="0" smtClean="0">
                <a:latin typeface="Courier New" panose="02070309020205020404" pitchFamily="49" charset="0"/>
                <a:cs typeface="Courier New" panose="02070309020205020404" pitchFamily="49" charset="0"/>
              </a:rPr>
              <a:t>$(</a:t>
            </a:r>
            <a:r>
              <a:rPr lang="es-ES" sz="2400" dirty="0" err="1" smtClean="0">
                <a:latin typeface="Courier New" panose="02070309020205020404" pitchFamily="49" charset="0"/>
                <a:cs typeface="Courier New" panose="02070309020205020404" pitchFamily="49" charset="0"/>
              </a:rPr>
              <a:t>this</a:t>
            </a:r>
            <a:r>
              <a:rPr lang="es-ES" sz="2400" dirty="0" smtClean="0">
                <a:latin typeface="Courier New" panose="02070309020205020404" pitchFamily="49" charset="0"/>
                <a:cs typeface="Courier New" panose="02070309020205020404" pitchFamily="49" charset="0"/>
              </a:rPr>
              <a:t>).</a:t>
            </a:r>
            <a:r>
              <a:rPr lang="es-ES" sz="2400" dirty="0" err="1">
                <a:latin typeface="Courier New" panose="02070309020205020404" pitchFamily="49" charset="0"/>
                <a:cs typeface="Courier New" panose="02070309020205020404" pitchFamily="49" charset="0"/>
              </a:rPr>
              <a:t>css</a:t>
            </a:r>
            <a:r>
              <a:rPr lang="es-ES" sz="2400" dirty="0">
                <a:latin typeface="Courier New" panose="02070309020205020404" pitchFamily="49" charset="0"/>
                <a:cs typeface="Courier New" panose="02070309020205020404" pitchFamily="49" charset="0"/>
              </a:rPr>
              <a:t>(“</a:t>
            </a:r>
            <a:r>
              <a:rPr lang="es-ES" sz="2400" dirty="0" err="1">
                <a:latin typeface="Courier New" panose="02070309020205020404" pitchFamily="49" charset="0"/>
                <a:cs typeface="Courier New" panose="02070309020205020404" pitchFamily="49" charset="0"/>
              </a:rPr>
              <a:t>color”,”red</a:t>
            </a:r>
            <a:r>
              <a:rPr lang="es-ES" sz="2400" dirty="0">
                <a:latin typeface="Courier New" panose="02070309020205020404" pitchFamily="49" charset="0"/>
                <a:cs typeface="Courier New" panose="02070309020205020404" pitchFamily="49" charset="0"/>
              </a:rPr>
              <a:t>”);</a:t>
            </a:r>
          </a:p>
          <a:p>
            <a:pPr marL="82296" indent="0">
              <a:buNone/>
            </a:pPr>
            <a:r>
              <a:rPr lang="es-ES" sz="2400" dirty="0" smtClean="0">
                <a:latin typeface="Courier New" panose="02070309020205020404" pitchFamily="49" charset="0"/>
                <a:cs typeface="Courier New" panose="02070309020205020404" pitchFamily="49" charset="0"/>
              </a:rPr>
              <a:t>});</a:t>
            </a:r>
          </a:p>
          <a:p>
            <a:pPr marL="82296" indent="0">
              <a:buNone/>
            </a:pPr>
            <a:r>
              <a:rPr lang="es-ES" sz="2400" dirty="0" smtClean="0">
                <a:latin typeface="Courier New" panose="02070309020205020404" pitchFamily="49" charset="0"/>
                <a:cs typeface="Courier New" panose="02070309020205020404" pitchFamily="49" charset="0"/>
              </a:rPr>
              <a:t>$(“</a:t>
            </a:r>
            <a:r>
              <a:rPr lang="es-ES" sz="2400" dirty="0" err="1" smtClean="0">
                <a:latin typeface="Courier New" panose="02070309020205020404" pitchFamily="49" charset="0"/>
                <a:cs typeface="Courier New" panose="02070309020205020404" pitchFamily="49" charset="0"/>
              </a:rPr>
              <a:t>p#texto</a:t>
            </a:r>
            <a:r>
              <a:rPr lang="es-ES" sz="2400" dirty="0" smtClean="0">
                <a:latin typeface="Courier New" panose="02070309020205020404" pitchFamily="49" charset="0"/>
                <a:cs typeface="Courier New" panose="02070309020205020404" pitchFamily="49" charset="0"/>
              </a:rPr>
              <a:t>”).</a:t>
            </a:r>
            <a:r>
              <a:rPr lang="es-ES" sz="2400" dirty="0" err="1" smtClean="0">
                <a:latin typeface="Courier New" panose="02070309020205020404" pitchFamily="49" charset="0"/>
                <a:cs typeface="Courier New" panose="02070309020205020404" pitchFamily="49" charset="0"/>
              </a:rPr>
              <a:t>click</a:t>
            </a:r>
            <a:r>
              <a:rPr lang="es-ES" sz="2400" dirty="0" smtClean="0">
                <a:latin typeface="Courier New" panose="02070309020205020404" pitchFamily="49" charset="0"/>
                <a:cs typeface="Courier New" panose="02070309020205020404" pitchFamily="49" charset="0"/>
              </a:rPr>
              <a:t>(</a:t>
            </a:r>
            <a:r>
              <a:rPr lang="es-ES" sz="2400" dirty="0" err="1" smtClean="0">
                <a:latin typeface="Courier New" panose="02070309020205020404" pitchFamily="49" charset="0"/>
                <a:cs typeface="Courier New" panose="02070309020205020404" pitchFamily="49" charset="0"/>
              </a:rPr>
              <a:t>function</a:t>
            </a:r>
            <a:r>
              <a:rPr lang="es-ES" sz="2400" dirty="0" smtClean="0">
                <a:latin typeface="Courier New" panose="02070309020205020404" pitchFamily="49" charset="0"/>
                <a:cs typeface="Courier New" panose="02070309020205020404" pitchFamily="49" charset="0"/>
              </a:rPr>
              <a:t>(){</a:t>
            </a:r>
          </a:p>
          <a:p>
            <a:pPr marL="82296" indent="0">
              <a:buNone/>
            </a:pPr>
            <a:r>
              <a:rPr lang="es-ES" sz="2400" dirty="0">
                <a:latin typeface="Courier New" panose="02070309020205020404" pitchFamily="49" charset="0"/>
                <a:cs typeface="Courier New" panose="02070309020205020404" pitchFamily="49" charset="0"/>
              </a:rPr>
              <a:t>	</a:t>
            </a:r>
            <a:r>
              <a:rPr lang="es-ES" sz="2400" dirty="0" smtClean="0">
                <a:latin typeface="Courier New" panose="02070309020205020404" pitchFamily="49" charset="0"/>
                <a:cs typeface="Courier New" panose="02070309020205020404" pitchFamily="49" charset="0"/>
              </a:rPr>
              <a:t>$(</a:t>
            </a:r>
            <a:r>
              <a:rPr lang="es-ES" sz="2400" dirty="0" err="1" smtClean="0">
                <a:solidFill>
                  <a:srgbClr val="FF0000"/>
                </a:solidFill>
                <a:latin typeface="Courier New" panose="02070309020205020404" pitchFamily="49" charset="0"/>
                <a:cs typeface="Courier New" panose="02070309020205020404" pitchFamily="49" charset="0"/>
              </a:rPr>
              <a:t>this</a:t>
            </a:r>
            <a:r>
              <a:rPr lang="es-ES" sz="2400" dirty="0" smtClean="0">
                <a:latin typeface="Courier New" panose="02070309020205020404" pitchFamily="49" charset="0"/>
                <a:cs typeface="Courier New" panose="02070309020205020404" pitchFamily="49" charset="0"/>
              </a:rPr>
              <a:t>).</a:t>
            </a:r>
            <a:r>
              <a:rPr lang="es-ES" sz="2400" dirty="0" err="1" smtClean="0">
                <a:latin typeface="Courier New" panose="02070309020205020404" pitchFamily="49" charset="0"/>
                <a:cs typeface="Courier New" panose="02070309020205020404" pitchFamily="49" charset="0"/>
              </a:rPr>
              <a:t>hide</a:t>
            </a:r>
            <a:r>
              <a:rPr lang="es-ES" sz="2400" dirty="0" smtClean="0">
                <a:latin typeface="Courier New" panose="02070309020205020404" pitchFamily="49" charset="0"/>
                <a:cs typeface="Courier New" panose="02070309020205020404" pitchFamily="49" charset="0"/>
              </a:rPr>
              <a:t>();</a:t>
            </a:r>
          </a:p>
          <a:p>
            <a:pPr marL="82296" indent="0">
              <a:buNone/>
            </a:pPr>
            <a:r>
              <a:rPr lang="es-ES" sz="2400" dirty="0" smtClean="0">
                <a:latin typeface="Courier New" panose="02070309020205020404" pitchFamily="49" charset="0"/>
                <a:cs typeface="Courier New" panose="02070309020205020404" pitchFamily="49" charset="0"/>
              </a:rPr>
              <a:t>});</a:t>
            </a:r>
          </a:p>
          <a:p>
            <a:pPr marL="82296" indent="0">
              <a:buNone/>
            </a:pPr>
            <a:r>
              <a:rPr lang="es-ES" sz="2400" dirty="0" smtClean="0">
                <a:cs typeface="Courier New" panose="02070309020205020404" pitchFamily="49" charset="0"/>
              </a:rPr>
              <a:t>Con el objeto </a:t>
            </a:r>
            <a:r>
              <a:rPr lang="es-ES" sz="2400" dirty="0" err="1" smtClean="0">
                <a:cs typeface="Courier New" panose="02070309020205020404" pitchFamily="49" charset="0"/>
              </a:rPr>
              <a:t>this</a:t>
            </a:r>
            <a:r>
              <a:rPr lang="es-ES" sz="2400" dirty="0" smtClean="0">
                <a:cs typeface="Courier New" panose="02070309020205020404" pitchFamily="49" charset="0"/>
              </a:rPr>
              <a:t> referenciamos el párrafo sobre el que tiene lugar el evento</a:t>
            </a:r>
            <a:endParaRPr lang="es-ES" sz="2400" dirty="0">
              <a:cs typeface="Courier New" panose="02070309020205020404" pitchFamily="49" charset="0"/>
            </a:endParaRPr>
          </a:p>
          <a:p>
            <a:pPr marL="82296" indent="0">
              <a:buNone/>
            </a:pPr>
            <a:r>
              <a:rPr lang="es-ES" sz="2400" b="1" dirty="0" smtClean="0"/>
              <a:t>Documentación:</a:t>
            </a:r>
          </a:p>
          <a:p>
            <a:pPr marL="82296" indent="0">
              <a:buNone/>
            </a:pPr>
            <a:r>
              <a:rPr lang="es-ES" sz="2600" dirty="0">
                <a:hlinkClick r:id="rId2"/>
              </a:rPr>
              <a:t>https://</a:t>
            </a:r>
            <a:r>
              <a:rPr lang="es-ES" sz="2600" dirty="0" smtClean="0">
                <a:hlinkClick r:id="rId2"/>
              </a:rPr>
              <a:t>www.w3schools.com/jquery/jquery_ref_events.asp</a:t>
            </a:r>
            <a:endParaRPr lang="es-ES" sz="2600" dirty="0" smtClean="0"/>
          </a:p>
          <a:p>
            <a:pPr marL="82296" indent="0">
              <a:buNone/>
            </a:pPr>
            <a:r>
              <a:rPr lang="es-ES" sz="2600" dirty="0">
                <a:hlinkClick r:id="rId3"/>
              </a:rPr>
              <a:t>http://api.jquery.com/category/events</a:t>
            </a:r>
            <a:r>
              <a:rPr lang="es-ES" sz="2600" dirty="0" smtClean="0">
                <a:hlinkClick r:id="rId3"/>
              </a:rPr>
              <a:t>/</a:t>
            </a:r>
            <a:r>
              <a:rPr lang="es-ES" sz="2600" dirty="0" smtClean="0"/>
              <a:t> </a:t>
            </a:r>
            <a:endParaRPr lang="es-ES" sz="2600" dirty="0"/>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B556E1C7-9480-4A54-8E81-015C26D98726}" type="slidenum">
              <a:rPr lang="es-ES" smtClean="0"/>
              <a:t>7</a:t>
            </a:fld>
            <a:endParaRPr lang="es-ES"/>
          </a:p>
        </p:txBody>
      </p:sp>
    </p:spTree>
    <p:extLst>
      <p:ext uri="{BB962C8B-B14F-4D97-AF65-F5344CB8AC3E}">
        <p14:creationId xmlns:p14="http://schemas.microsoft.com/office/powerpoint/2010/main" val="3487505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5616" y="188640"/>
            <a:ext cx="7818072" cy="490066"/>
          </a:xfrm>
        </p:spPr>
        <p:txBody>
          <a:bodyPr>
            <a:normAutofit fontScale="90000"/>
          </a:bodyPr>
          <a:lstStyle/>
          <a:p>
            <a:r>
              <a:rPr lang="es-ES" dirty="0" smtClean="0"/>
              <a:t>Selectores </a:t>
            </a:r>
            <a:endParaRPr lang="es-ES" dirty="0"/>
          </a:p>
        </p:txBody>
      </p:sp>
      <p:sp>
        <p:nvSpPr>
          <p:cNvPr id="3" name="Marcador de contenido 2"/>
          <p:cNvSpPr>
            <a:spLocks noGrp="1"/>
          </p:cNvSpPr>
          <p:nvPr>
            <p:ph idx="1"/>
          </p:nvPr>
        </p:nvSpPr>
        <p:spPr>
          <a:xfrm>
            <a:off x="1115616" y="678706"/>
            <a:ext cx="7818072" cy="5990654"/>
          </a:xfrm>
        </p:spPr>
        <p:txBody>
          <a:bodyPr>
            <a:noAutofit/>
          </a:bodyPr>
          <a:lstStyle/>
          <a:p>
            <a:pPr>
              <a:spcBef>
                <a:spcPts val="0"/>
              </a:spcBef>
            </a:pPr>
            <a:r>
              <a:rPr lang="es-ES" sz="1600" dirty="0"/>
              <a:t>Seleccionar elementos por etiqueta (seleccionamos todos los elementos p)</a:t>
            </a:r>
          </a:p>
          <a:p>
            <a:pPr marL="356616" lvl="1" indent="0">
              <a:spcBef>
                <a:spcPts val="0"/>
              </a:spcBef>
              <a:buNone/>
            </a:pPr>
            <a:r>
              <a:rPr lang="es-ES" sz="1100" dirty="0">
                <a:latin typeface="Courier New" panose="02070309020205020404" pitchFamily="49" charset="0"/>
                <a:cs typeface="Courier New" panose="02070309020205020404" pitchFamily="49" charset="0"/>
              </a:rPr>
              <a:t>$(“p”)</a:t>
            </a:r>
          </a:p>
          <a:p>
            <a:pPr>
              <a:spcBef>
                <a:spcPts val="0"/>
              </a:spcBef>
            </a:pPr>
            <a:r>
              <a:rPr lang="es-ES" sz="1600" dirty="0"/>
              <a:t>Seleccionar elementos por id</a:t>
            </a:r>
          </a:p>
          <a:p>
            <a:pPr marL="356616" lvl="1" indent="0">
              <a:spcBef>
                <a:spcPts val="0"/>
              </a:spcBef>
              <a:buNone/>
            </a:pPr>
            <a:r>
              <a:rPr lang="es-ES" sz="1100" dirty="0">
                <a:latin typeface="Courier New" panose="02070309020205020404" pitchFamily="49" charset="0"/>
                <a:cs typeface="Courier New" panose="02070309020205020404" pitchFamily="49" charset="0"/>
              </a:rPr>
              <a:t>$(“#texto”)</a:t>
            </a:r>
          </a:p>
          <a:p>
            <a:pPr>
              <a:spcBef>
                <a:spcPts val="0"/>
              </a:spcBef>
            </a:pPr>
            <a:r>
              <a:rPr lang="es-ES" sz="1600" dirty="0"/>
              <a:t>Seleccionar elementos por clase (selecciona todos los elementos que tengan la clase .</a:t>
            </a:r>
            <a:r>
              <a:rPr lang="es-ES" sz="1600" dirty="0" err="1"/>
              <a:t>miclase</a:t>
            </a:r>
            <a:r>
              <a:rPr lang="es-ES" sz="1600" dirty="0"/>
              <a:t>)</a:t>
            </a:r>
          </a:p>
          <a:p>
            <a:pPr marL="356616" lvl="1" indent="0">
              <a:spcBef>
                <a:spcPts val="0"/>
              </a:spcBef>
              <a:buNone/>
            </a:pPr>
            <a:r>
              <a:rPr lang="es-ES" sz="1100" dirty="0">
                <a:latin typeface="Courier New" panose="02070309020205020404" pitchFamily="49" charset="0"/>
                <a:cs typeface="Courier New" panose="02070309020205020404" pitchFamily="49" charset="0"/>
              </a:rPr>
              <a:t>$(“.clase”)</a:t>
            </a:r>
          </a:p>
          <a:p>
            <a:pPr>
              <a:spcBef>
                <a:spcPts val="0"/>
              </a:spcBef>
            </a:pPr>
            <a:r>
              <a:rPr lang="es-ES" sz="1600" dirty="0"/>
              <a:t>Seleccionar elementos por atributo (selecciona elementos p, con etiqueta </a:t>
            </a:r>
            <a:r>
              <a:rPr lang="es-ES" sz="1600" dirty="0" err="1"/>
              <a:t>name</a:t>
            </a:r>
            <a:r>
              <a:rPr lang="es-ES" sz="1600" dirty="0"/>
              <a:t> = primero)</a:t>
            </a:r>
          </a:p>
          <a:p>
            <a:pPr marL="356616" lvl="1" indent="0">
              <a:spcBef>
                <a:spcPts val="0"/>
              </a:spcBef>
              <a:buNone/>
            </a:pPr>
            <a:r>
              <a:rPr lang="es-ES" sz="1100" dirty="0">
                <a:latin typeface="Courier New" panose="02070309020205020404" pitchFamily="49" charset="0"/>
                <a:cs typeface="Courier New" panose="02070309020205020404" pitchFamily="49" charset="0"/>
              </a:rPr>
              <a:t>$(“p[</a:t>
            </a:r>
            <a:r>
              <a:rPr lang="es-ES" sz="1100" dirty="0" err="1">
                <a:latin typeface="Courier New" panose="02070309020205020404" pitchFamily="49" charset="0"/>
                <a:cs typeface="Courier New" panose="02070309020205020404" pitchFamily="49" charset="0"/>
              </a:rPr>
              <a:t>name</a:t>
            </a:r>
            <a:r>
              <a:rPr lang="es-ES" sz="1100" dirty="0">
                <a:latin typeface="Courier New" panose="02070309020205020404" pitchFamily="49" charset="0"/>
                <a:cs typeface="Courier New" panose="02070309020205020404" pitchFamily="49" charset="0"/>
              </a:rPr>
              <a:t>=primero]”)</a:t>
            </a:r>
          </a:p>
          <a:p>
            <a:pPr>
              <a:spcBef>
                <a:spcPts val="0"/>
              </a:spcBef>
            </a:pPr>
            <a:r>
              <a:rPr lang="es-ES" sz="1600" dirty="0" err="1"/>
              <a:t>Pseudoselectores</a:t>
            </a:r>
            <a:r>
              <a:rPr lang="es-ES" sz="1600" dirty="0"/>
              <a:t> (elementos de tipo &lt;a&gt; con target = _</a:t>
            </a:r>
            <a:r>
              <a:rPr lang="es-ES" sz="1600" dirty="0" err="1"/>
              <a:t>blank</a:t>
            </a:r>
            <a:r>
              <a:rPr lang="es-ES" sz="1600" dirty="0"/>
              <a:t>)</a:t>
            </a:r>
          </a:p>
          <a:p>
            <a:pPr marL="361950" indent="0">
              <a:spcBef>
                <a:spcPts val="0"/>
              </a:spcBef>
              <a:buNone/>
            </a:pPr>
            <a:r>
              <a:rPr lang="es-ES" sz="1100" dirty="0">
                <a:latin typeface="Courier New" panose="02070309020205020404" pitchFamily="49" charset="0"/>
                <a:cs typeface="Courier New" panose="02070309020205020404" pitchFamily="49" charset="0"/>
              </a:rPr>
              <a:t>$(“a[target=‘_</a:t>
            </a:r>
            <a:r>
              <a:rPr lang="es-ES" sz="1100" dirty="0" err="1">
                <a:latin typeface="Courier New" panose="02070309020205020404" pitchFamily="49" charset="0"/>
                <a:cs typeface="Courier New" panose="02070309020205020404" pitchFamily="49" charset="0"/>
              </a:rPr>
              <a:t>blank</a:t>
            </a:r>
            <a:r>
              <a:rPr lang="es-ES" sz="1100" dirty="0">
                <a:latin typeface="Courier New" panose="02070309020205020404" pitchFamily="49" charset="0"/>
                <a:cs typeface="Courier New" panose="02070309020205020404" pitchFamily="49" charset="0"/>
              </a:rPr>
              <a:t>’]”)</a:t>
            </a:r>
          </a:p>
          <a:p>
            <a:pPr marL="82296" indent="0">
              <a:buNone/>
            </a:pPr>
            <a:r>
              <a:rPr lang="es-ES" sz="1400" dirty="0" smtClean="0"/>
              <a:t>Es </a:t>
            </a:r>
            <a:r>
              <a:rPr lang="es-ES" sz="1400" dirty="0"/>
              <a:t>conveniente especificar lo máximo posible dentro de los selectores, para que la búsqueda sea más rápida.</a:t>
            </a:r>
          </a:p>
          <a:p>
            <a:pPr marL="82296" indent="0">
              <a:buNone/>
            </a:pPr>
            <a:r>
              <a:rPr lang="es-ES" sz="1400" dirty="0"/>
              <a:t>$(“</a:t>
            </a:r>
            <a:r>
              <a:rPr lang="es-ES" sz="1400" dirty="0" err="1"/>
              <a:t>p#texto</a:t>
            </a:r>
            <a:r>
              <a:rPr lang="es-ES" sz="1400" dirty="0"/>
              <a:t>”) </a:t>
            </a:r>
          </a:p>
          <a:p>
            <a:pPr marL="355600" indent="0">
              <a:buNone/>
            </a:pPr>
            <a:r>
              <a:rPr lang="es-ES" sz="1200" dirty="0">
                <a:latin typeface="Courier New" panose="02070309020205020404" pitchFamily="49" charset="0"/>
                <a:cs typeface="Courier New" panose="02070309020205020404" pitchFamily="49" charset="0"/>
              </a:rPr>
              <a:t>&lt;div id="textos"&gt;</a:t>
            </a:r>
          </a:p>
          <a:p>
            <a:pPr marL="355600" indent="0">
              <a:buNone/>
            </a:pPr>
            <a:r>
              <a:rPr lang="es-ES" sz="1200" dirty="0">
                <a:latin typeface="Courier New" panose="02070309020205020404" pitchFamily="49" charset="0"/>
                <a:cs typeface="Courier New" panose="02070309020205020404" pitchFamily="49" charset="0"/>
              </a:rPr>
              <a:t>	&lt;p id="parrafo1"&gt;Parrafo1&lt;/p&gt;</a:t>
            </a:r>
          </a:p>
          <a:p>
            <a:pPr marL="355600" indent="0">
              <a:buNone/>
            </a:pPr>
            <a:r>
              <a:rPr lang="es-ES" sz="1200" dirty="0">
                <a:latin typeface="Courier New" panose="02070309020205020404" pitchFamily="49" charset="0"/>
                <a:cs typeface="Courier New" panose="02070309020205020404" pitchFamily="49" charset="0"/>
              </a:rPr>
              <a:t>	&lt;p&gt;Parrafo2&lt;/p&gt;</a:t>
            </a:r>
          </a:p>
          <a:p>
            <a:pPr marL="355600" indent="0">
              <a:buNone/>
            </a:pPr>
            <a:r>
              <a:rPr lang="es-ES" sz="1200" dirty="0">
                <a:latin typeface="Courier New" panose="02070309020205020404" pitchFamily="49" charset="0"/>
                <a:cs typeface="Courier New" panose="02070309020205020404" pitchFamily="49" charset="0"/>
              </a:rPr>
              <a:t>	&lt;p </a:t>
            </a:r>
            <a:r>
              <a:rPr lang="es-ES" sz="1200" dirty="0" err="1">
                <a:latin typeface="Courier New" panose="02070309020205020404" pitchFamily="49" charset="0"/>
                <a:cs typeface="Courier New" panose="02070309020205020404" pitchFamily="49" charset="0"/>
              </a:rPr>
              <a:t>class</a:t>
            </a:r>
            <a:r>
              <a:rPr lang="es-ES" sz="1200" dirty="0">
                <a:latin typeface="Courier New" panose="02070309020205020404" pitchFamily="49" charset="0"/>
                <a:cs typeface="Courier New" panose="02070309020205020404" pitchFamily="49" charset="0"/>
              </a:rPr>
              <a:t>="</a:t>
            </a:r>
            <a:r>
              <a:rPr lang="es-ES" sz="1200" dirty="0" err="1">
                <a:latin typeface="Courier New" panose="02070309020205020404" pitchFamily="49" charset="0"/>
                <a:cs typeface="Courier New" panose="02070309020205020404" pitchFamily="49" charset="0"/>
              </a:rPr>
              <a:t>pconclase</a:t>
            </a:r>
            <a:r>
              <a:rPr lang="es-ES" sz="1200" dirty="0">
                <a:latin typeface="Courier New" panose="02070309020205020404" pitchFamily="49" charset="0"/>
                <a:cs typeface="Courier New" panose="02070309020205020404" pitchFamily="49" charset="0"/>
              </a:rPr>
              <a:t>"&gt;Parrafo3&lt;/p&gt;</a:t>
            </a:r>
          </a:p>
          <a:p>
            <a:pPr marL="355600" indent="0">
              <a:buNone/>
            </a:pPr>
            <a:r>
              <a:rPr lang="es-ES" sz="1200" dirty="0">
                <a:latin typeface="Courier New" panose="02070309020205020404" pitchFamily="49" charset="0"/>
                <a:cs typeface="Courier New" panose="02070309020205020404" pitchFamily="49" charset="0"/>
              </a:rPr>
              <a:t>&lt;/div&gt;</a:t>
            </a:r>
          </a:p>
          <a:p>
            <a:pPr marL="82296" indent="0">
              <a:buNone/>
            </a:pPr>
            <a:r>
              <a:rPr lang="es-ES" sz="1400" dirty="0"/>
              <a:t>Var párrafos = </a:t>
            </a:r>
            <a:r>
              <a:rPr lang="es-ES" sz="1400" dirty="0" smtClean="0"/>
              <a:t>$(p</a:t>
            </a:r>
            <a:r>
              <a:rPr lang="es-ES" sz="1400" dirty="0"/>
              <a:t>); //devuelve una colección con los párrafos del documento.</a:t>
            </a:r>
          </a:p>
          <a:p>
            <a:pPr marL="82296" indent="0">
              <a:buNone/>
            </a:pPr>
            <a:r>
              <a:rPr lang="es-ES" sz="1100" b="1" dirty="0" smtClean="0">
                <a:cs typeface="Courier New" panose="02070309020205020404" pitchFamily="49" charset="0"/>
              </a:rPr>
              <a:t>Documentación</a:t>
            </a:r>
            <a:endParaRPr lang="es-ES" sz="800" b="1" dirty="0">
              <a:cs typeface="Courier New" panose="02070309020205020404" pitchFamily="49" charset="0"/>
            </a:endParaRPr>
          </a:p>
          <a:p>
            <a:pPr marL="82296" indent="0">
              <a:buNone/>
            </a:pPr>
            <a:r>
              <a:rPr lang="es-ES" sz="1200" dirty="0">
                <a:hlinkClick r:id="rId2"/>
              </a:rPr>
              <a:t>http://api.jquery.com/category/selectors/</a:t>
            </a:r>
            <a:endParaRPr lang="es-ES" sz="1200" dirty="0"/>
          </a:p>
          <a:p>
            <a:pPr marL="82296" indent="0">
              <a:buNone/>
            </a:pPr>
            <a:r>
              <a:rPr lang="es-ES" sz="1200" dirty="0">
                <a:hlinkClick r:id="rId3"/>
              </a:rPr>
              <a:t>https://www.w3schools.com/jquery/jquery_ref_selectors.asp</a:t>
            </a:r>
            <a:r>
              <a:rPr lang="es-ES" sz="1200" dirty="0"/>
              <a:t> </a:t>
            </a:r>
          </a:p>
          <a:p>
            <a:pPr marL="82296" indent="0">
              <a:buNone/>
            </a:pPr>
            <a:r>
              <a:rPr lang="es-ES" sz="1200" dirty="0">
                <a:hlinkClick r:id="rId4"/>
              </a:rPr>
              <a:t>https://www.w3schools.com/jquery/trysel.asp</a:t>
            </a:r>
            <a:r>
              <a:rPr lang="es-ES" sz="1200" dirty="0"/>
              <a:t> (</a:t>
            </a:r>
            <a:r>
              <a:rPr lang="es-ES" sz="1200" dirty="0" err="1"/>
              <a:t>jquery</a:t>
            </a:r>
            <a:r>
              <a:rPr lang="es-ES" sz="1200" dirty="0"/>
              <a:t> selector </a:t>
            </a:r>
            <a:r>
              <a:rPr lang="es-ES" sz="1200" dirty="0" err="1"/>
              <a:t>tester</a:t>
            </a:r>
            <a:r>
              <a:rPr lang="es-ES" sz="1200" dirty="0"/>
              <a:t>)</a:t>
            </a:r>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B556E1C7-9480-4A54-8E81-015C26D98726}" type="slidenum">
              <a:rPr lang="es-ES" smtClean="0"/>
              <a:t>8</a:t>
            </a:fld>
            <a:endParaRPr lang="es-ES"/>
          </a:p>
        </p:txBody>
      </p:sp>
    </p:spTree>
    <p:extLst>
      <p:ext uri="{BB962C8B-B14F-4D97-AF65-F5344CB8AC3E}">
        <p14:creationId xmlns:p14="http://schemas.microsoft.com/office/powerpoint/2010/main" val="3024567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43608" y="116632"/>
            <a:ext cx="7818072" cy="562074"/>
          </a:xfrm>
        </p:spPr>
        <p:txBody>
          <a:bodyPr>
            <a:normAutofit fontScale="90000"/>
          </a:bodyPr>
          <a:lstStyle/>
          <a:p>
            <a:r>
              <a:rPr lang="es-ES" dirty="0" smtClean="0"/>
              <a:t>Selectores</a:t>
            </a:r>
            <a:endParaRPr lang="es-ES" dirty="0"/>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B556E1C7-9480-4A54-8E81-015C26D98726}" type="slidenum">
              <a:rPr lang="es-ES" smtClean="0"/>
              <a:t>9</a:t>
            </a:fld>
            <a:endParaRPr lang="es-ES"/>
          </a:p>
        </p:txBody>
      </p:sp>
      <p:graphicFrame>
        <p:nvGraphicFramePr>
          <p:cNvPr id="6" name="5 Tabla"/>
          <p:cNvGraphicFramePr>
            <a:graphicFrameLocks noGrp="1"/>
          </p:cNvGraphicFramePr>
          <p:nvPr>
            <p:extLst>
              <p:ext uri="{D42A27DB-BD31-4B8C-83A1-F6EECF244321}">
                <p14:modId xmlns:p14="http://schemas.microsoft.com/office/powerpoint/2010/main" val="2595134683"/>
              </p:ext>
            </p:extLst>
          </p:nvPr>
        </p:nvGraphicFramePr>
        <p:xfrm>
          <a:off x="1259632" y="764704"/>
          <a:ext cx="7560840" cy="5477232"/>
        </p:xfrm>
        <a:graphic>
          <a:graphicData uri="http://schemas.openxmlformats.org/drawingml/2006/table">
            <a:tbl>
              <a:tblPr firstRow="1" bandRow="1">
                <a:tableStyleId>{5C22544A-7EE6-4342-B048-85BDC9FD1C3A}</a:tableStyleId>
              </a:tblPr>
              <a:tblGrid>
                <a:gridCol w="1512168">
                  <a:extLst>
                    <a:ext uri="{9D8B030D-6E8A-4147-A177-3AD203B41FA5}">
                      <a16:colId xmlns:a16="http://schemas.microsoft.com/office/drawing/2014/main" xmlns="" val="20000"/>
                    </a:ext>
                  </a:extLst>
                </a:gridCol>
                <a:gridCol w="6048672">
                  <a:extLst>
                    <a:ext uri="{9D8B030D-6E8A-4147-A177-3AD203B41FA5}">
                      <a16:colId xmlns:a16="http://schemas.microsoft.com/office/drawing/2014/main" xmlns="" val="20001"/>
                    </a:ext>
                  </a:extLst>
                </a:gridCol>
              </a:tblGrid>
              <a:tr h="370840">
                <a:tc>
                  <a:txBody>
                    <a:bodyPr/>
                    <a:lstStyle/>
                    <a:p>
                      <a:r>
                        <a:rPr lang="es-ES" dirty="0" smtClean="0"/>
                        <a:t>Selector</a:t>
                      </a:r>
                      <a:endParaRPr lang="es-ES" dirty="0"/>
                    </a:p>
                  </a:txBody>
                  <a:tcPr/>
                </a:tc>
                <a:tc>
                  <a:txBody>
                    <a:bodyPr/>
                    <a:lstStyle/>
                    <a:p>
                      <a:pPr algn="ctr"/>
                      <a:r>
                        <a:rPr lang="es-ES" dirty="0" smtClean="0"/>
                        <a:t>Descripción</a:t>
                      </a:r>
                      <a:endParaRPr lang="es-ES" dirty="0"/>
                    </a:p>
                  </a:txBody>
                  <a:tcPr/>
                </a:tc>
                <a:extLst>
                  <a:ext uri="{0D108BD9-81ED-4DB2-BD59-A6C34878D82A}">
                    <a16:rowId xmlns:a16="http://schemas.microsoft.com/office/drawing/2014/main" xmlns="" val="10000"/>
                  </a:ext>
                </a:extLst>
              </a:tr>
              <a:tr h="370840">
                <a:tc>
                  <a:txBody>
                    <a:bodyPr/>
                    <a:lstStyle/>
                    <a:p>
                      <a:r>
                        <a:rPr lang="es-ES" b="1" dirty="0" smtClean="0"/>
                        <a:t>:</a:t>
                      </a:r>
                      <a:r>
                        <a:rPr lang="es-ES" b="1" dirty="0" err="1" smtClean="0"/>
                        <a:t>first</a:t>
                      </a:r>
                      <a:endParaRPr lang="es-ES" b="1" dirty="0"/>
                    </a:p>
                  </a:txBody>
                  <a:tcPr/>
                </a:tc>
                <a:tc>
                  <a:txBody>
                    <a:bodyPr/>
                    <a:lstStyle/>
                    <a:p>
                      <a:r>
                        <a:rPr lang="pt-BR" dirty="0" smtClean="0"/>
                        <a:t>Primer</a:t>
                      </a:r>
                      <a:r>
                        <a:rPr lang="pt-BR" baseline="0" dirty="0" smtClean="0"/>
                        <a:t> elemento encontrado </a:t>
                      </a:r>
                      <a:r>
                        <a:rPr lang="pt-BR" baseline="0" dirty="0" err="1" smtClean="0"/>
                        <a:t>en</a:t>
                      </a:r>
                      <a:r>
                        <a:rPr lang="pt-BR" baseline="0" dirty="0" smtClean="0"/>
                        <a:t> </a:t>
                      </a:r>
                      <a:r>
                        <a:rPr lang="pt-BR" baseline="0" dirty="0" err="1" smtClean="0"/>
                        <a:t>el</a:t>
                      </a:r>
                      <a:r>
                        <a:rPr lang="pt-BR" baseline="0" dirty="0" smtClean="0"/>
                        <a:t> documento. </a:t>
                      </a:r>
                    </a:p>
                    <a:p>
                      <a:r>
                        <a:rPr lang="pt-BR" i="1" dirty="0" smtClean="0"/>
                        <a:t>li a:first </a:t>
                      </a:r>
                      <a:r>
                        <a:rPr lang="pt-BR" dirty="0" smtClean="0"/>
                        <a:t>devolve </a:t>
                      </a:r>
                      <a:r>
                        <a:rPr lang="pt-BR" dirty="0" err="1" smtClean="0"/>
                        <a:t>el</a:t>
                      </a:r>
                      <a:r>
                        <a:rPr lang="pt-BR" dirty="0" smtClean="0"/>
                        <a:t> primer</a:t>
                      </a:r>
                      <a:r>
                        <a:rPr lang="pt-BR" baseline="0" dirty="0" smtClean="0"/>
                        <a:t> </a:t>
                      </a:r>
                      <a:r>
                        <a:rPr lang="pt-BR" dirty="0" smtClean="0"/>
                        <a:t>enlace que</a:t>
                      </a:r>
                      <a:r>
                        <a:rPr lang="pt-BR" baseline="0" dirty="0" smtClean="0"/>
                        <a:t> </a:t>
                      </a:r>
                      <a:r>
                        <a:rPr lang="pt-BR" baseline="0" dirty="0" err="1" smtClean="0"/>
                        <a:t>contenido</a:t>
                      </a:r>
                      <a:r>
                        <a:rPr lang="pt-BR" baseline="0" dirty="0" smtClean="0"/>
                        <a:t> </a:t>
                      </a:r>
                      <a:r>
                        <a:rPr lang="pt-BR" baseline="0" dirty="0" err="1" smtClean="0"/>
                        <a:t>en</a:t>
                      </a:r>
                      <a:r>
                        <a:rPr lang="pt-BR" baseline="0" dirty="0" smtClean="0"/>
                        <a:t> </a:t>
                      </a:r>
                      <a:r>
                        <a:rPr lang="es-ES" dirty="0" smtClean="0"/>
                        <a:t>un elemento li.</a:t>
                      </a:r>
                    </a:p>
                  </a:txBody>
                  <a:tcPr/>
                </a:tc>
                <a:extLst>
                  <a:ext uri="{0D108BD9-81ED-4DB2-BD59-A6C34878D82A}">
                    <a16:rowId xmlns:a16="http://schemas.microsoft.com/office/drawing/2014/main" xmlns="" val="10001"/>
                  </a:ext>
                </a:extLst>
              </a:tr>
              <a:tr h="717272">
                <a:tc>
                  <a:txBody>
                    <a:bodyPr/>
                    <a:lstStyle/>
                    <a:p>
                      <a:r>
                        <a:rPr lang="es-ES" b="1" dirty="0" smtClean="0"/>
                        <a:t>:</a:t>
                      </a:r>
                      <a:r>
                        <a:rPr lang="es-ES" b="1" dirty="0" err="1" smtClean="0"/>
                        <a:t>last</a:t>
                      </a:r>
                      <a:endParaRPr lang="es-ES" b="1" dirty="0"/>
                    </a:p>
                  </a:txBody>
                  <a:tcPr/>
                </a:tc>
                <a:tc>
                  <a:txBody>
                    <a:bodyPr/>
                    <a:lstStyle/>
                    <a:p>
                      <a:r>
                        <a:rPr lang="pt-BR" b="1" dirty="0" smtClean="0"/>
                        <a:t>Último</a:t>
                      </a:r>
                      <a:r>
                        <a:rPr lang="pt-BR" b="1" baseline="0" dirty="0" smtClean="0"/>
                        <a:t> </a:t>
                      </a:r>
                      <a:r>
                        <a:rPr lang="pt-BR" dirty="0" smtClean="0"/>
                        <a:t>elemento encontrado</a:t>
                      </a:r>
                      <a:r>
                        <a:rPr lang="pt-BR" baseline="0" dirty="0" smtClean="0"/>
                        <a:t> em </a:t>
                      </a:r>
                      <a:r>
                        <a:rPr lang="pt-BR" baseline="0" dirty="0" err="1" smtClean="0"/>
                        <a:t>el</a:t>
                      </a:r>
                      <a:r>
                        <a:rPr lang="pt-BR" baseline="0" dirty="0" smtClean="0"/>
                        <a:t> </a:t>
                      </a:r>
                      <a:r>
                        <a:rPr lang="pt-BR" dirty="0" smtClean="0"/>
                        <a:t>documento. </a:t>
                      </a:r>
                    </a:p>
                    <a:p>
                      <a:r>
                        <a:rPr lang="pt-BR" i="1" dirty="0" smtClean="0"/>
                        <a:t>li a:last </a:t>
                      </a:r>
                      <a:r>
                        <a:rPr lang="pt-BR" dirty="0" err="1" smtClean="0"/>
                        <a:t>devuelve</a:t>
                      </a:r>
                      <a:r>
                        <a:rPr lang="pt-BR" baseline="0" dirty="0" smtClean="0"/>
                        <a:t> </a:t>
                      </a:r>
                      <a:r>
                        <a:rPr lang="pt-BR" baseline="0" dirty="0" err="1" smtClean="0"/>
                        <a:t>el</a:t>
                      </a:r>
                      <a:r>
                        <a:rPr lang="pt-BR" baseline="0" dirty="0" smtClean="0"/>
                        <a:t> ultimo</a:t>
                      </a:r>
                      <a:r>
                        <a:rPr lang="pt-BR" dirty="0" smtClean="0"/>
                        <a:t> enlace</a:t>
                      </a:r>
                      <a:r>
                        <a:rPr lang="pt-BR" baseline="0" dirty="0" smtClean="0"/>
                        <a:t> encontrado </a:t>
                      </a:r>
                      <a:r>
                        <a:rPr lang="it-IT" baseline="0" dirty="0" smtClean="0"/>
                        <a:t>en</a:t>
                      </a:r>
                      <a:r>
                        <a:rPr lang="it-IT" dirty="0" smtClean="0"/>
                        <a:t> un elemento li.</a:t>
                      </a:r>
                    </a:p>
                  </a:txBody>
                  <a:tcPr/>
                </a:tc>
                <a:extLst>
                  <a:ext uri="{0D108BD9-81ED-4DB2-BD59-A6C34878D82A}">
                    <a16:rowId xmlns:a16="http://schemas.microsoft.com/office/drawing/2014/main" xmlns="" val="10002"/>
                  </a:ext>
                </a:extLst>
              </a:tr>
              <a:tr h="370840">
                <a:tc>
                  <a:txBody>
                    <a:bodyPr/>
                    <a:lstStyle/>
                    <a:p>
                      <a:r>
                        <a:rPr lang="pt-BR" b="1" dirty="0" smtClean="0"/>
                        <a:t>:</a:t>
                      </a:r>
                      <a:r>
                        <a:rPr lang="pt-BR" b="1" dirty="0" err="1" smtClean="0"/>
                        <a:t>first-child</a:t>
                      </a:r>
                      <a:endParaRPr lang="es-ES" dirty="0"/>
                    </a:p>
                  </a:txBody>
                  <a:tcPr/>
                </a:tc>
                <a:tc>
                  <a:txBody>
                    <a:bodyPr/>
                    <a:lstStyle/>
                    <a:p>
                      <a:r>
                        <a:rPr lang="pt-BR" dirty="0" smtClean="0"/>
                        <a:t>Primer elemento </a:t>
                      </a:r>
                      <a:r>
                        <a:rPr lang="pt-BR" dirty="0" err="1" smtClean="0"/>
                        <a:t>hijo</a:t>
                      </a:r>
                      <a:r>
                        <a:rPr lang="pt-BR" dirty="0" smtClean="0"/>
                        <a:t>.</a:t>
                      </a:r>
                    </a:p>
                    <a:p>
                      <a:r>
                        <a:rPr lang="pt-BR" i="1" dirty="0" err="1" smtClean="0"/>
                        <a:t>li:first-child</a:t>
                      </a:r>
                      <a:r>
                        <a:rPr lang="pt-BR" i="1" dirty="0" smtClean="0"/>
                        <a:t> </a:t>
                      </a:r>
                      <a:r>
                        <a:rPr lang="pt-BR" dirty="0" err="1" smtClean="0"/>
                        <a:t>devuelve</a:t>
                      </a:r>
                      <a:r>
                        <a:rPr lang="pt-BR" dirty="0" smtClean="0"/>
                        <a:t> </a:t>
                      </a:r>
                      <a:r>
                        <a:rPr lang="pt-BR" dirty="0" err="1" smtClean="0"/>
                        <a:t>el</a:t>
                      </a:r>
                      <a:r>
                        <a:rPr lang="pt-BR" dirty="0" smtClean="0"/>
                        <a:t> primer</a:t>
                      </a:r>
                      <a:r>
                        <a:rPr lang="pt-BR" baseline="0" dirty="0" smtClean="0"/>
                        <a:t> </a:t>
                      </a:r>
                      <a:r>
                        <a:rPr lang="es-ES" dirty="0" smtClean="0"/>
                        <a:t>elemento de cada lista.</a:t>
                      </a:r>
                    </a:p>
                  </a:txBody>
                  <a:tcPr/>
                </a:tc>
                <a:extLst>
                  <a:ext uri="{0D108BD9-81ED-4DB2-BD59-A6C34878D82A}">
                    <a16:rowId xmlns:a16="http://schemas.microsoft.com/office/drawing/2014/main" xmlns="" val="10003"/>
                  </a:ext>
                </a:extLst>
              </a:tr>
              <a:tr h="370840">
                <a:tc>
                  <a:txBody>
                    <a:bodyPr/>
                    <a:lstStyle/>
                    <a:p>
                      <a:r>
                        <a:rPr lang="pt-BR" b="1" dirty="0" smtClean="0"/>
                        <a:t>:</a:t>
                      </a:r>
                      <a:r>
                        <a:rPr lang="pt-BR" b="1" dirty="0" err="1" smtClean="0"/>
                        <a:t>last-child</a:t>
                      </a:r>
                      <a:endParaRPr lang="es-E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Último elemento </a:t>
                      </a:r>
                      <a:r>
                        <a:rPr lang="pt-BR" dirty="0" err="1" smtClean="0"/>
                        <a:t>hijo</a:t>
                      </a:r>
                      <a:r>
                        <a:rPr lang="pt-BR"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pt-BR" i="1" dirty="0" err="1" smtClean="0"/>
                        <a:t>li:last-child</a:t>
                      </a:r>
                      <a:r>
                        <a:rPr lang="pt-BR" i="1" dirty="0" smtClean="0"/>
                        <a:t> </a:t>
                      </a:r>
                      <a:r>
                        <a:rPr lang="pt-BR" dirty="0" smtClean="0"/>
                        <a:t>devolverá</a:t>
                      </a:r>
                      <a:r>
                        <a:rPr lang="pt-BR" baseline="0" dirty="0" smtClean="0"/>
                        <a:t> </a:t>
                      </a:r>
                      <a:r>
                        <a:rPr lang="pt-BR" baseline="0" dirty="0" err="1" smtClean="0"/>
                        <a:t>el</a:t>
                      </a:r>
                      <a:r>
                        <a:rPr lang="pt-BR" baseline="0" dirty="0" smtClean="0"/>
                        <a:t> último</a:t>
                      </a:r>
                      <a:r>
                        <a:rPr lang="pt-BR" dirty="0" smtClean="0"/>
                        <a:t> elemento de</a:t>
                      </a:r>
                      <a:r>
                        <a:rPr lang="pt-BR" baseline="0" dirty="0" smtClean="0"/>
                        <a:t> </a:t>
                      </a:r>
                      <a:r>
                        <a:rPr lang="pt-BR" baseline="0" dirty="0" err="1" smtClean="0"/>
                        <a:t>la</a:t>
                      </a:r>
                      <a:r>
                        <a:rPr lang="pt-BR" dirty="0" smtClean="0"/>
                        <a:t> lista.</a:t>
                      </a:r>
                    </a:p>
                  </a:txBody>
                  <a:tcPr/>
                </a:tc>
                <a:extLst>
                  <a:ext uri="{0D108BD9-81ED-4DB2-BD59-A6C34878D82A}">
                    <a16:rowId xmlns:a16="http://schemas.microsoft.com/office/drawing/2014/main" xmlns="" val="10004"/>
                  </a:ext>
                </a:extLst>
              </a:tr>
              <a:tr h="370840">
                <a:tc>
                  <a:txBody>
                    <a:bodyPr/>
                    <a:lstStyle/>
                    <a:p>
                      <a:r>
                        <a:rPr lang="es-ES" b="1" dirty="0" smtClean="0"/>
                        <a:t>:</a:t>
                      </a:r>
                      <a:r>
                        <a:rPr lang="es-ES" b="1" dirty="0" err="1" smtClean="0"/>
                        <a:t>only-child</a:t>
                      </a:r>
                      <a:r>
                        <a:rPr lang="es-ES" b="1" dirty="0" smtClean="0"/>
                        <a:t> </a:t>
                      </a:r>
                      <a:endParaRPr lang="es-E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devuelve todos los elementos que no tengan</a:t>
                      </a:r>
                      <a:r>
                        <a:rPr lang="es-ES" baseline="0" dirty="0" smtClean="0"/>
                        <a:t> hermanos (sean hijos únicos)</a:t>
                      </a:r>
                      <a:endParaRPr lang="es-ES" dirty="0" smtClean="0"/>
                    </a:p>
                  </a:txBody>
                  <a:tcPr/>
                </a:tc>
                <a:extLst>
                  <a:ext uri="{0D108BD9-81ED-4DB2-BD59-A6C34878D82A}">
                    <a16:rowId xmlns:a16="http://schemas.microsoft.com/office/drawing/2014/main" xmlns="" val="10005"/>
                  </a:ext>
                </a:extLst>
              </a:tr>
              <a:tr h="370840">
                <a:tc>
                  <a:txBody>
                    <a:bodyPr/>
                    <a:lstStyle/>
                    <a:p>
                      <a:r>
                        <a:rPr lang="pt-BR" b="1" dirty="0" smtClean="0"/>
                        <a:t>:</a:t>
                      </a:r>
                      <a:r>
                        <a:rPr lang="pt-BR" b="1" dirty="0" err="1" smtClean="0"/>
                        <a:t>nth-child</a:t>
                      </a:r>
                      <a:r>
                        <a:rPr lang="pt-BR" b="1" dirty="0" smtClean="0"/>
                        <a:t>(n) </a:t>
                      </a:r>
                      <a:endParaRPr lang="es-ES" dirty="0"/>
                    </a:p>
                  </a:txBody>
                  <a:tcPr/>
                </a:tc>
                <a:tc>
                  <a:txBody>
                    <a:bodyPr/>
                    <a:lstStyle/>
                    <a:p>
                      <a:r>
                        <a:rPr lang="pt-BR" dirty="0" err="1" smtClean="0"/>
                        <a:t>Hijo</a:t>
                      </a:r>
                      <a:r>
                        <a:rPr lang="pt-BR" baseline="0" dirty="0" smtClean="0"/>
                        <a:t> </a:t>
                      </a:r>
                      <a:r>
                        <a:rPr lang="pt-BR" dirty="0" smtClean="0"/>
                        <a:t>número n.</a:t>
                      </a:r>
                    </a:p>
                    <a:p>
                      <a:r>
                        <a:rPr lang="pt-BR" i="1" dirty="0" err="1" smtClean="0"/>
                        <a:t>li:nth-child</a:t>
                      </a:r>
                      <a:r>
                        <a:rPr lang="pt-BR" i="1" dirty="0" smtClean="0"/>
                        <a:t>(2) </a:t>
                      </a:r>
                      <a:r>
                        <a:rPr lang="pt-BR" dirty="0" smtClean="0"/>
                        <a:t>devolverá </a:t>
                      </a:r>
                      <a:r>
                        <a:rPr lang="pt-BR" dirty="0" err="1" smtClean="0"/>
                        <a:t>el</a:t>
                      </a:r>
                      <a:r>
                        <a:rPr lang="pt-BR" dirty="0" smtClean="0"/>
                        <a:t> </a:t>
                      </a:r>
                      <a:r>
                        <a:rPr lang="pt-BR" dirty="0" err="1" smtClean="0"/>
                        <a:t>segunndo</a:t>
                      </a:r>
                      <a:r>
                        <a:rPr lang="pt-BR" dirty="0" smtClean="0"/>
                        <a:t> elemento de </a:t>
                      </a:r>
                      <a:r>
                        <a:rPr lang="es-ES" dirty="0" smtClean="0"/>
                        <a:t>cada lista.</a:t>
                      </a:r>
                    </a:p>
                  </a:txBody>
                  <a:tcPr/>
                </a:tc>
                <a:extLst>
                  <a:ext uri="{0D108BD9-81ED-4DB2-BD59-A6C34878D82A}">
                    <a16:rowId xmlns:a16="http://schemas.microsoft.com/office/drawing/2014/main" xmlns="" val="10006"/>
                  </a:ext>
                </a:extLst>
              </a:tr>
              <a:tr h="370840">
                <a:tc>
                  <a:txBody>
                    <a:bodyPr/>
                    <a:lstStyle/>
                    <a:p>
                      <a:r>
                        <a:rPr lang="pt-BR" b="1" dirty="0" smtClean="0"/>
                        <a:t>:</a:t>
                      </a:r>
                      <a:r>
                        <a:rPr lang="pt-BR" b="1" dirty="0" err="1" smtClean="0"/>
                        <a:t>nth-child</a:t>
                      </a:r>
                      <a:r>
                        <a:rPr lang="pt-BR" b="1" dirty="0" smtClean="0"/>
                        <a:t>(</a:t>
                      </a:r>
                      <a:r>
                        <a:rPr lang="pt-BR" b="1" dirty="0" err="1" smtClean="0"/>
                        <a:t>even</a:t>
                      </a:r>
                      <a:r>
                        <a:rPr lang="pt-BR" b="1" dirty="0" smtClean="0"/>
                        <a:t> |</a:t>
                      </a:r>
                      <a:r>
                        <a:rPr lang="pt-BR" b="1" dirty="0" err="1" smtClean="0"/>
                        <a:t>odd</a:t>
                      </a:r>
                      <a:r>
                        <a:rPr lang="pt-BR" b="1" dirty="0" smtClean="0"/>
                        <a:t>) </a:t>
                      </a:r>
                      <a:endParaRPr lang="es-E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err="1" smtClean="0"/>
                        <a:t>Hijos</a:t>
                      </a:r>
                      <a:r>
                        <a:rPr lang="pt-BR" dirty="0" smtClean="0"/>
                        <a:t> pares o impares.</a:t>
                      </a:r>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 </a:t>
                      </a:r>
                      <a:r>
                        <a:rPr lang="pt-BR" i="1" dirty="0" err="1" smtClean="0"/>
                        <a:t>li:nth-child</a:t>
                      </a:r>
                      <a:r>
                        <a:rPr lang="pt-BR" i="1" dirty="0" smtClean="0"/>
                        <a:t>(</a:t>
                      </a:r>
                      <a:r>
                        <a:rPr lang="pt-BR" i="1" dirty="0" err="1" smtClean="0"/>
                        <a:t>even</a:t>
                      </a:r>
                      <a:r>
                        <a:rPr lang="pt-BR" i="1" dirty="0" smtClean="0"/>
                        <a:t>) </a:t>
                      </a:r>
                      <a:r>
                        <a:rPr lang="pt-BR" dirty="0" err="1" smtClean="0"/>
                        <a:t>devuelve</a:t>
                      </a:r>
                      <a:r>
                        <a:rPr lang="pt-BR" dirty="0" smtClean="0"/>
                        <a:t> </a:t>
                      </a:r>
                      <a:r>
                        <a:rPr lang="pt-BR" dirty="0" err="1" smtClean="0"/>
                        <a:t>los</a:t>
                      </a:r>
                      <a:r>
                        <a:rPr lang="pt-BR" dirty="0" smtClean="0"/>
                        <a:t> elementos pares de cada lista</a:t>
                      </a:r>
                    </a:p>
                  </a:txBody>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39377231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io">
  <a:themeElements>
    <a:clrScheme name="Solsticio">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io">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io">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1947</TotalTime>
  <Words>1267</Words>
  <Application>Microsoft Office PowerPoint</Application>
  <PresentationFormat>Presentación en pantalla (4:3)</PresentationFormat>
  <Paragraphs>245</Paragraphs>
  <Slides>17</Slides>
  <Notes>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17</vt:i4>
      </vt:variant>
    </vt:vector>
  </HeadingPairs>
  <TitlesOfParts>
    <vt:vector size="24" baseType="lpstr">
      <vt:lpstr>Calibri</vt:lpstr>
      <vt:lpstr>Consolas</vt:lpstr>
      <vt:lpstr>Courier New</vt:lpstr>
      <vt:lpstr>Gill Sans MT</vt:lpstr>
      <vt:lpstr>Verdana</vt:lpstr>
      <vt:lpstr>Wingdings 2</vt:lpstr>
      <vt:lpstr>Solsticio</vt:lpstr>
      <vt:lpstr>Presentación de PowerPoint</vt:lpstr>
      <vt:lpstr>Que es jQuery?</vt:lpstr>
      <vt:lpstr>Ventajas</vt:lpstr>
      <vt:lpstr>Añadir jQuery a una página web</vt:lpstr>
      <vt:lpstr>Conceptos básicos</vt:lpstr>
      <vt:lpstr>Presentación de PowerPoint</vt:lpstr>
      <vt:lpstr>Eventos</vt:lpstr>
      <vt:lpstr>Selectores </vt:lpstr>
      <vt:lpstr>Selectores</vt:lpstr>
      <vt:lpstr>Selectores</vt:lpstr>
      <vt:lpstr>Ejemplos</vt:lpstr>
      <vt:lpstr>Ejemplos</vt:lpstr>
      <vt:lpstr>Selectores avanzados o filtros</vt:lpstr>
      <vt:lpstr>Selectores avanzados o filtros</vt:lpstr>
      <vt:lpstr>Getters y setters</vt:lpstr>
      <vt:lpstr>Atributos de un objeto</vt:lpstr>
      <vt:lpstr>Encadenamiento de selectores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conchi</dc:creator>
  <cp:lastModifiedBy>wadmin</cp:lastModifiedBy>
  <cp:revision>111</cp:revision>
  <dcterms:created xsi:type="dcterms:W3CDTF">2018-01-28T21:13:30Z</dcterms:created>
  <dcterms:modified xsi:type="dcterms:W3CDTF">2020-05-05T08:18:44Z</dcterms:modified>
</cp:coreProperties>
</file>